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8" r:id="rId2"/>
  </p:sldMasterIdLst>
  <p:sldIdLst>
    <p:sldId id="256" r:id="rId3"/>
    <p:sldId id="269" r:id="rId4"/>
    <p:sldId id="267" r:id="rId5"/>
    <p:sldId id="272" r:id="rId6"/>
    <p:sldId id="268" r:id="rId7"/>
    <p:sldId id="257" r:id="rId8"/>
    <p:sldId id="265" r:id="rId9"/>
    <p:sldId id="258" r:id="rId10"/>
    <p:sldId id="263" r:id="rId11"/>
    <p:sldId id="259" r:id="rId12"/>
    <p:sldId id="264" r:id="rId13"/>
    <p:sldId id="260" r:id="rId14"/>
    <p:sldId id="273" r:id="rId15"/>
    <p:sldId id="274" r:id="rId16"/>
    <p:sldId id="275" r:id="rId17"/>
    <p:sldId id="271" r:id="rId18"/>
    <p:sldId id="266"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116" d="100"/>
          <a:sy n="116" d="100"/>
        </p:scale>
        <p:origin x="-390"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12/22/2020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1F838D5-9678-442B-8EE2-5F6EB382DBBC}" type="datetimeFigureOut">
              <a:rPr lang="en-US" smtClean="0">
                <a:solidFill>
                  <a:prstClr val="black">
                    <a:tint val="75000"/>
                  </a:prstClr>
                </a:solidFill>
              </a:rPr>
              <a:pPr/>
              <a:t>12/22/2020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13131E-80D0-4946-943F-657F77005ED0}"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xmlns="" val="28523561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1F838D5-9678-442B-8EE2-5F6EB382DBBC}" type="datetimeFigureOut">
              <a:rPr lang="en-US" smtClean="0">
                <a:solidFill>
                  <a:prstClr val="black">
                    <a:tint val="75000"/>
                  </a:prstClr>
                </a:solidFill>
              </a:rPr>
              <a:pPr/>
              <a:t>12/22/2020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13131E-80D0-4946-943F-657F77005ED0}"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xmlns="" val="6908685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F838D5-9678-442B-8EE2-5F6EB382DBBC}" type="datetimeFigureOut">
              <a:rPr lang="en-US" smtClean="0">
                <a:solidFill>
                  <a:prstClr val="black">
                    <a:tint val="75000"/>
                  </a:prstClr>
                </a:solidFill>
              </a:rPr>
              <a:pPr/>
              <a:t>12/22/2020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13131E-80D0-4946-943F-657F77005ED0}"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xmlns="" val="3300211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1F838D5-9678-442B-8EE2-5F6EB382DBBC}" type="datetimeFigureOut">
              <a:rPr lang="en-US" smtClean="0">
                <a:solidFill>
                  <a:prstClr val="black">
                    <a:tint val="75000"/>
                  </a:prstClr>
                </a:solidFill>
              </a:rPr>
              <a:pPr/>
              <a:t>12/22/2020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13131E-80D0-4946-943F-657F77005ED0}"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xmlns="" val="1486878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1F838D5-9678-442B-8EE2-5F6EB382DBBC}" type="datetimeFigureOut">
              <a:rPr lang="en-US" smtClean="0">
                <a:solidFill>
                  <a:prstClr val="black">
                    <a:tint val="75000"/>
                  </a:prstClr>
                </a:solidFill>
              </a:rPr>
              <a:pPr/>
              <a:t>12/22/2020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D13131E-80D0-4946-943F-657F77005ED0}"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xmlns="" val="24786795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1F838D5-9678-442B-8EE2-5F6EB382DBBC}" type="datetimeFigureOut">
              <a:rPr lang="en-US" smtClean="0">
                <a:solidFill>
                  <a:prstClr val="black">
                    <a:tint val="75000"/>
                  </a:prstClr>
                </a:solidFill>
              </a:rPr>
              <a:pPr/>
              <a:t>12/22/2020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D13131E-80D0-4946-943F-657F77005ED0}"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xmlns="" val="41154867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F838D5-9678-442B-8EE2-5F6EB382DBBC}" type="datetimeFigureOut">
              <a:rPr lang="en-US" smtClean="0">
                <a:solidFill>
                  <a:prstClr val="black">
                    <a:tint val="75000"/>
                  </a:prstClr>
                </a:solidFill>
              </a:rPr>
              <a:pPr/>
              <a:t>12/22/2020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D13131E-80D0-4946-943F-657F77005ED0}"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xmlns="" val="12636378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F838D5-9678-442B-8EE2-5F6EB382DBBC}" type="datetimeFigureOut">
              <a:rPr lang="en-US" smtClean="0">
                <a:solidFill>
                  <a:prstClr val="black">
                    <a:tint val="75000"/>
                  </a:prstClr>
                </a:solidFill>
              </a:rPr>
              <a:pPr/>
              <a:t>12/22/2020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13131E-80D0-4946-943F-657F77005ED0}"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xmlns="" val="32640000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F838D5-9678-442B-8EE2-5F6EB382DBBC}" type="datetimeFigureOut">
              <a:rPr lang="en-US" smtClean="0">
                <a:solidFill>
                  <a:prstClr val="black">
                    <a:tint val="75000"/>
                  </a:prstClr>
                </a:solidFill>
              </a:rPr>
              <a:pPr/>
              <a:t>12/22/2020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13131E-80D0-4946-943F-657F77005ED0}"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xmlns="" val="22883879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F838D5-9678-442B-8EE2-5F6EB382DBBC}" type="datetimeFigureOut">
              <a:rPr lang="en-US" smtClean="0">
                <a:solidFill>
                  <a:prstClr val="black">
                    <a:tint val="75000"/>
                  </a:prstClr>
                </a:solidFill>
              </a:rPr>
              <a:pPr/>
              <a:t>12/22/2020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13131E-80D0-4946-943F-657F77005ED0}"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xmlns="" val="27078559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F838D5-9678-442B-8EE2-5F6EB382DBBC}" type="datetimeFigureOut">
              <a:rPr lang="en-US" smtClean="0">
                <a:solidFill>
                  <a:prstClr val="black">
                    <a:tint val="75000"/>
                  </a:prstClr>
                </a:solidFill>
              </a:rPr>
              <a:pPr/>
              <a:t>12/22/2020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13131E-80D0-4946-943F-657F77005ED0}" type="slidenum">
              <a:rPr lang="en-US" smtClean="0">
                <a:solidFill>
                  <a:srgbClr val="90C226"/>
                </a:solidFill>
              </a:rPr>
              <a:pPr/>
              <a:t>‹#›</a:t>
            </a:fld>
            <a:endParaRPr lang="en-US">
              <a:solidFill>
                <a:srgbClr val="90C226"/>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defTabSz="914400"/>
            <a:r>
              <a:rPr lang="en-US" sz="8000" dirty="0">
                <a:ln w="3175" cmpd="sng">
                  <a:noFill/>
                </a:ln>
                <a:solidFill>
                  <a:srgbClr val="90C226">
                    <a:lumMod val="60000"/>
                    <a:lumOff val="40000"/>
                  </a:srgbClr>
                </a:solidFill>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defTabSz="914400"/>
            <a:r>
              <a:rPr lang="en-US" sz="8000" dirty="0">
                <a:ln w="3175" cmpd="sng">
                  <a:noFill/>
                </a:ln>
                <a:solidFill>
                  <a:srgbClr val="90C226">
                    <a:lumMod val="60000"/>
                    <a:lumOff val="40000"/>
                  </a:srgbClr>
                </a:solidFill>
                <a:latin typeface="Arial"/>
              </a:rPr>
              <a:t>”</a:t>
            </a:r>
            <a:endParaRPr lang="en-US" dirty="0">
              <a:solidFill>
                <a:srgbClr val="90C226">
                  <a:lumMod val="60000"/>
                  <a:lumOff val="40000"/>
                </a:srgbClr>
              </a:solidFill>
              <a:latin typeface="Arial"/>
            </a:endParaRPr>
          </a:p>
        </p:txBody>
      </p:sp>
    </p:spTree>
    <p:extLst>
      <p:ext uri="{BB962C8B-B14F-4D97-AF65-F5344CB8AC3E}">
        <p14:creationId xmlns:p14="http://schemas.microsoft.com/office/powerpoint/2010/main" xmlns="" val="375680792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F838D5-9678-442B-8EE2-5F6EB382DBBC}" type="datetimeFigureOut">
              <a:rPr lang="en-US" smtClean="0">
                <a:solidFill>
                  <a:prstClr val="black">
                    <a:tint val="75000"/>
                  </a:prstClr>
                </a:solidFill>
              </a:rPr>
              <a:pPr/>
              <a:t>12/22/2020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13131E-80D0-4946-943F-657F77005ED0}"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xmlns="" val="37140094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F838D5-9678-442B-8EE2-5F6EB382DBBC}" type="datetimeFigureOut">
              <a:rPr lang="en-US" smtClean="0">
                <a:solidFill>
                  <a:prstClr val="black">
                    <a:tint val="75000"/>
                  </a:prstClr>
                </a:solidFill>
              </a:rPr>
              <a:pPr/>
              <a:t>12/22/2020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13131E-80D0-4946-943F-657F77005ED0}" type="slidenum">
              <a:rPr lang="en-US" smtClean="0">
                <a:solidFill>
                  <a:srgbClr val="90C226"/>
                </a:solidFill>
              </a:rPr>
              <a:pPr/>
              <a:t>‹#›</a:t>
            </a:fld>
            <a:endParaRPr lang="en-US">
              <a:solidFill>
                <a:srgbClr val="90C226"/>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defTabSz="914400"/>
            <a:r>
              <a:rPr lang="en-US" sz="8000" dirty="0">
                <a:ln w="3175" cmpd="sng">
                  <a:noFill/>
                </a:ln>
                <a:solidFill>
                  <a:srgbClr val="90C226">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defTabSz="914400"/>
            <a:r>
              <a:rPr lang="en-US" sz="8000" dirty="0">
                <a:ln w="3175" cmpd="sng">
                  <a:noFill/>
                </a:ln>
                <a:solidFill>
                  <a:srgbClr val="90C226">
                    <a:lumMod val="60000"/>
                    <a:lumOff val="40000"/>
                  </a:srgbClr>
                </a:solidFill>
                <a:latin typeface="Arial"/>
              </a:rPr>
              <a:t>”</a:t>
            </a:r>
          </a:p>
        </p:txBody>
      </p:sp>
    </p:spTree>
    <p:extLst>
      <p:ext uri="{BB962C8B-B14F-4D97-AF65-F5344CB8AC3E}">
        <p14:creationId xmlns:p14="http://schemas.microsoft.com/office/powerpoint/2010/main" xmlns="" val="3091181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F838D5-9678-442B-8EE2-5F6EB382DBBC}" type="datetimeFigureOut">
              <a:rPr lang="en-US" smtClean="0">
                <a:solidFill>
                  <a:prstClr val="black">
                    <a:tint val="75000"/>
                  </a:prstClr>
                </a:solidFill>
              </a:rPr>
              <a:pPr/>
              <a:t>12/22/2020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13131E-80D0-4946-943F-657F77005ED0}"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xmlns="" val="41950914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1F838D5-9678-442B-8EE2-5F6EB382DBBC}" type="datetimeFigureOut">
              <a:rPr lang="en-US" smtClean="0">
                <a:solidFill>
                  <a:prstClr val="black">
                    <a:tint val="75000"/>
                  </a:prstClr>
                </a:solidFill>
              </a:rPr>
              <a:pPr/>
              <a:t>12/22/2020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13131E-80D0-4946-943F-657F77005ED0}"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xmlns="" val="8464500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1F838D5-9678-442B-8EE2-5F6EB382DBBC}" type="datetimeFigureOut">
              <a:rPr lang="en-US" smtClean="0">
                <a:solidFill>
                  <a:prstClr val="black">
                    <a:tint val="75000"/>
                  </a:prstClr>
                </a:solidFill>
              </a:rPr>
              <a:pPr/>
              <a:t>12/22/2020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13131E-80D0-4946-943F-657F77005ED0}" type="slidenum">
              <a:rPr lang="en-US" smtClean="0">
                <a:solidFill>
                  <a:srgbClr val="90C226"/>
                </a:solidFill>
              </a:rPr>
              <a:pPr/>
              <a:t>‹#›</a:t>
            </a:fld>
            <a:endParaRPr lang="en-US">
              <a:solidFill>
                <a:srgbClr val="90C226"/>
              </a:solidFill>
            </a:endParaRPr>
          </a:p>
        </p:txBody>
      </p:sp>
    </p:spTree>
    <p:extLst>
      <p:ext uri="{BB962C8B-B14F-4D97-AF65-F5344CB8AC3E}">
        <p14:creationId xmlns:p14="http://schemas.microsoft.com/office/powerpoint/2010/main" xmlns="" val="795228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12/22/2020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pPr/>
              <a:t>12/22/2020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12/22/2020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914400"/>
            <a:fld id="{A1F838D5-9678-442B-8EE2-5F6EB382DBBC}" type="datetimeFigureOut">
              <a:rPr lang="en-US" smtClean="0">
                <a:solidFill>
                  <a:prstClr val="black">
                    <a:tint val="75000"/>
                  </a:prstClr>
                </a:solidFill>
              </a:rPr>
              <a:pPr defTabSz="914400"/>
              <a:t>12/22/2020</a:t>
            </a:fld>
            <a:endParaRPr lang="en-US">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914400"/>
            <a:endParaRPr lang="en-US">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defTabSz="914400"/>
            <a:fld id="{AD13131E-80D0-4946-943F-657F77005ED0}" type="slidenum">
              <a:rPr lang="en-US" smtClean="0">
                <a:solidFill>
                  <a:srgbClr val="90C226"/>
                </a:solidFill>
              </a:rPr>
              <a:pPr defTabSz="914400"/>
              <a:t>‹#›</a:t>
            </a:fld>
            <a:endParaRPr lang="en-US">
              <a:solidFill>
                <a:srgbClr val="90C226"/>
              </a:solidFill>
            </a:endParaRPr>
          </a:p>
        </p:txBody>
      </p:sp>
    </p:spTree>
    <p:extLst>
      <p:ext uri="{BB962C8B-B14F-4D97-AF65-F5344CB8AC3E}">
        <p14:creationId xmlns:p14="http://schemas.microsoft.com/office/powerpoint/2010/main" xmlns="" val="1332906220"/>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923463"/>
            <a:ext cx="7766936" cy="1646302"/>
          </a:xfrm>
        </p:spPr>
        <p:txBody>
          <a:bodyPr/>
          <a:lstStyle/>
          <a:p>
            <a:pPr algn="ctr"/>
            <a:r>
              <a:rPr lang="el-GR" u="sng" smtClean="0">
                <a:solidFill>
                  <a:schemeClr val="accent1">
                    <a:lumMod val="75000"/>
                  </a:schemeClr>
                </a:solidFill>
              </a:rPr>
              <a:t>Παραφινόλουτρο</a:t>
            </a:r>
            <a:endParaRPr lang="en-US" u="sng" dirty="0">
              <a:solidFill>
                <a:schemeClr val="accent1">
                  <a:lumMod val="75000"/>
                </a:schemeClr>
              </a:solidFill>
            </a:endParaRPr>
          </a:p>
        </p:txBody>
      </p:sp>
      <p:sp>
        <p:nvSpPr>
          <p:cNvPr id="3" name="Subtitle 2"/>
          <p:cNvSpPr>
            <a:spLocks noGrp="1"/>
          </p:cNvSpPr>
          <p:nvPr>
            <p:ph type="subTitle" idx="1"/>
          </p:nvPr>
        </p:nvSpPr>
        <p:spPr>
          <a:xfrm>
            <a:off x="3229231" y="3548557"/>
            <a:ext cx="6044771" cy="1096899"/>
          </a:xfrm>
        </p:spPr>
        <p:txBody>
          <a:bodyPr>
            <a:noAutofit/>
          </a:bodyPr>
          <a:lstStyle/>
          <a:p>
            <a:pPr lvl="0">
              <a:buClr>
                <a:srgbClr val="90C226"/>
              </a:buClr>
            </a:pPr>
            <a:r>
              <a:rPr lang="el-GR" dirty="0">
                <a:solidFill>
                  <a:schemeClr val="accent2">
                    <a:lumMod val="75000"/>
                  </a:schemeClr>
                </a:solidFill>
                <a:latin typeface="Calibri" pitchFamily="34" charset="0"/>
              </a:rPr>
              <a:t>Ειδικότητα</a:t>
            </a:r>
            <a:r>
              <a:rPr lang="en-US" dirty="0">
                <a:solidFill>
                  <a:schemeClr val="accent2">
                    <a:lumMod val="75000"/>
                  </a:schemeClr>
                </a:solidFill>
                <a:latin typeface="Calibri" pitchFamily="34" charset="0"/>
              </a:rPr>
              <a:t>: </a:t>
            </a:r>
            <a:r>
              <a:rPr lang="el-GR" dirty="0">
                <a:solidFill>
                  <a:schemeClr val="accent2">
                    <a:lumMod val="75000"/>
                  </a:schemeClr>
                </a:solidFill>
                <a:latin typeface="Calibri" pitchFamily="34" charset="0"/>
              </a:rPr>
              <a:t>Τεχνικός Αισθητικός Ποδολογίας – Καλλωπισμού Νυχιών και Ονυχοπλαστικής</a:t>
            </a:r>
          </a:p>
          <a:p>
            <a:pPr lvl="0">
              <a:buClr>
                <a:srgbClr val="90C226"/>
              </a:buClr>
            </a:pPr>
            <a:r>
              <a:rPr lang="en-US" dirty="0" smtClean="0">
                <a:solidFill>
                  <a:schemeClr val="accent2">
                    <a:lumMod val="75000"/>
                  </a:schemeClr>
                </a:solidFill>
                <a:latin typeface="Calibri" pitchFamily="34" charset="0"/>
              </a:rPr>
              <a:t>A</a:t>
            </a:r>
            <a:r>
              <a:rPr lang="el-GR" dirty="0" smtClean="0">
                <a:solidFill>
                  <a:schemeClr val="accent2">
                    <a:lumMod val="75000"/>
                  </a:schemeClr>
                </a:solidFill>
                <a:latin typeface="Calibri" pitchFamily="34" charset="0"/>
              </a:rPr>
              <a:t>΄</a:t>
            </a:r>
            <a:r>
              <a:rPr lang="en-US" dirty="0" smtClean="0">
                <a:solidFill>
                  <a:schemeClr val="accent2">
                    <a:lumMod val="75000"/>
                  </a:schemeClr>
                </a:solidFill>
                <a:latin typeface="Calibri" pitchFamily="34" charset="0"/>
              </a:rPr>
              <a:t>  </a:t>
            </a:r>
            <a:r>
              <a:rPr lang="el-GR" dirty="0" smtClean="0">
                <a:solidFill>
                  <a:schemeClr val="accent2">
                    <a:lumMod val="75000"/>
                  </a:schemeClr>
                </a:solidFill>
                <a:latin typeface="Calibri" pitchFamily="34" charset="0"/>
              </a:rPr>
              <a:t>Εξάμηνο</a:t>
            </a:r>
            <a:endParaRPr lang="el-GR" dirty="0">
              <a:solidFill>
                <a:schemeClr val="accent2">
                  <a:lumMod val="75000"/>
                </a:schemeClr>
              </a:solidFill>
              <a:latin typeface="Calibri" pitchFamily="34" charset="0"/>
            </a:endParaRPr>
          </a:p>
          <a:p>
            <a:pPr lvl="0">
              <a:buClr>
                <a:srgbClr val="90C226"/>
              </a:buClr>
            </a:pPr>
            <a:r>
              <a:rPr lang="el-GR" dirty="0">
                <a:solidFill>
                  <a:schemeClr val="accent2">
                    <a:lumMod val="75000"/>
                  </a:schemeClr>
                </a:solidFill>
                <a:latin typeface="Calibri" pitchFamily="34" charset="0"/>
              </a:rPr>
              <a:t>Μάθημα</a:t>
            </a:r>
            <a:r>
              <a:rPr lang="en-US" dirty="0">
                <a:solidFill>
                  <a:schemeClr val="accent2">
                    <a:lumMod val="75000"/>
                  </a:schemeClr>
                </a:solidFill>
                <a:latin typeface="Calibri" pitchFamily="34" charset="0"/>
              </a:rPr>
              <a:t>: </a:t>
            </a:r>
            <a:r>
              <a:rPr lang="el-GR" dirty="0">
                <a:solidFill>
                  <a:schemeClr val="accent2">
                    <a:lumMod val="75000"/>
                  </a:schemeClr>
                </a:solidFill>
                <a:latin typeface="Calibri" pitchFamily="34" charset="0"/>
              </a:rPr>
              <a:t>Πρακτική Εφαρμογή στην Ειδικότητα</a:t>
            </a:r>
          </a:p>
          <a:p>
            <a:pPr lvl="0">
              <a:buClr>
                <a:srgbClr val="90C226"/>
              </a:buClr>
            </a:pPr>
            <a:r>
              <a:rPr lang="el-GR" dirty="0">
                <a:solidFill>
                  <a:schemeClr val="accent2">
                    <a:lumMod val="75000"/>
                  </a:schemeClr>
                </a:solidFill>
                <a:latin typeface="Calibri" pitchFamily="34" charset="0"/>
              </a:rPr>
              <a:t>Ματοπούλου Ελενη  </a:t>
            </a:r>
          </a:p>
          <a:p>
            <a:pPr lvl="0">
              <a:buClr>
                <a:srgbClr val="90C226"/>
              </a:buClr>
            </a:pPr>
            <a:r>
              <a:rPr lang="el-GR" dirty="0">
                <a:solidFill>
                  <a:schemeClr val="accent2">
                    <a:lumMod val="75000"/>
                  </a:schemeClr>
                </a:solidFill>
                <a:latin typeface="Calibri" pitchFamily="34" charset="0"/>
              </a:rPr>
              <a:t>Θεσσαλονίκη 2020 </a:t>
            </a:r>
            <a:endParaRPr lang="en-US" dirty="0">
              <a:solidFill>
                <a:schemeClr val="accent2">
                  <a:lumMod val="75000"/>
                </a:schemeClr>
              </a:solidFill>
              <a:latin typeface="Calibri" pitchFamily="34" charset="0"/>
            </a:endParaRPr>
          </a:p>
          <a:p>
            <a:endParaRPr lang="en-US" dirty="0">
              <a:solidFill>
                <a:schemeClr val="accent2">
                  <a:lumMod val="75000"/>
                </a:schemeClr>
              </a:solidFill>
              <a:latin typeface="Calibri" pitchFamily="34" charset="0"/>
            </a:endParaRPr>
          </a:p>
        </p:txBody>
      </p:sp>
    </p:spTree>
    <p:extLst>
      <p:ext uri="{BB962C8B-B14F-4D97-AF65-F5344CB8AC3E}">
        <p14:creationId xmlns:p14="http://schemas.microsoft.com/office/powerpoint/2010/main" xmlns="" val="169351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7076" y="240804"/>
            <a:ext cx="8349802" cy="6617196"/>
          </a:xfrm>
          <a:prstGeom prst="rect">
            <a:avLst/>
          </a:prstGeom>
        </p:spPr>
        <p:txBody>
          <a:bodyPr wrap="square">
            <a:spAutoFit/>
          </a:bodyPr>
          <a:lstStyle/>
          <a:p>
            <a:pPr fontAlgn="base"/>
            <a:r>
              <a:rPr lang="el-GR" sz="2400" b="1" u="sng" dirty="0">
                <a:solidFill>
                  <a:schemeClr val="accent1">
                    <a:lumMod val="75000"/>
                  </a:schemeClr>
                </a:solidFill>
                <a:latin typeface="Calibri" pitchFamily="34" charset="0"/>
              </a:rPr>
              <a:t>Εφαρμογή</a:t>
            </a:r>
            <a:r>
              <a:rPr lang="el-GR" sz="2400" b="1" u="sng" dirty="0" smtClean="0">
                <a:solidFill>
                  <a:schemeClr val="accent1">
                    <a:lumMod val="75000"/>
                  </a:schemeClr>
                </a:solidFill>
                <a:latin typeface="Calibri" pitchFamily="34" charset="0"/>
              </a:rPr>
              <a:t>:</a:t>
            </a:r>
          </a:p>
          <a:p>
            <a:pPr fontAlgn="base"/>
            <a:endParaRPr lang="el-GR" sz="2400" u="sng" dirty="0">
              <a:solidFill>
                <a:schemeClr val="accent2">
                  <a:lumMod val="75000"/>
                </a:schemeClr>
              </a:solidFill>
              <a:latin typeface="Calibri" pitchFamily="34" charset="0"/>
            </a:endParaRPr>
          </a:p>
          <a:p>
            <a:pPr fontAlgn="base">
              <a:buClr>
                <a:schemeClr val="accent1">
                  <a:lumMod val="75000"/>
                </a:schemeClr>
              </a:buClr>
              <a:buFont typeface="Arial" panose="020B0604020202020204" pitchFamily="34" charset="0"/>
              <a:buChar char="•"/>
            </a:pPr>
            <a:r>
              <a:rPr lang="el-GR" sz="2400" dirty="0" smtClean="0">
                <a:solidFill>
                  <a:schemeClr val="accent2">
                    <a:lumMod val="75000"/>
                  </a:schemeClr>
                </a:solidFill>
                <a:latin typeface="Calibri" pitchFamily="34" charset="0"/>
              </a:rPr>
              <a:t> Καθαρά </a:t>
            </a:r>
            <a:r>
              <a:rPr lang="el-GR" sz="2400" dirty="0">
                <a:solidFill>
                  <a:schemeClr val="accent2">
                    <a:lumMod val="75000"/>
                  </a:schemeClr>
                </a:solidFill>
                <a:latin typeface="Calibri" pitchFamily="34" charset="0"/>
              </a:rPr>
              <a:t>χέρια και στεγνά</a:t>
            </a:r>
          </a:p>
          <a:p>
            <a:pPr fontAlgn="base">
              <a:buClr>
                <a:schemeClr val="accent1">
                  <a:lumMod val="75000"/>
                </a:schemeClr>
              </a:buClr>
              <a:buFont typeface="Arial" panose="020B0604020202020204" pitchFamily="34" charset="0"/>
              <a:buChar char="•"/>
            </a:pPr>
            <a:r>
              <a:rPr lang="el-GR" sz="2400" dirty="0" smtClean="0">
                <a:solidFill>
                  <a:schemeClr val="accent2">
                    <a:lumMod val="75000"/>
                  </a:schemeClr>
                </a:solidFill>
                <a:latin typeface="Calibri" pitchFamily="34" charset="0"/>
              </a:rPr>
              <a:t> Χωρίς </a:t>
            </a:r>
            <a:r>
              <a:rPr lang="el-GR" sz="2400" dirty="0">
                <a:solidFill>
                  <a:schemeClr val="accent2">
                    <a:lumMod val="75000"/>
                  </a:schemeClr>
                </a:solidFill>
                <a:latin typeface="Calibri" pitchFamily="34" charset="0"/>
              </a:rPr>
              <a:t>ρολόγια και κοσμήματα</a:t>
            </a:r>
          </a:p>
          <a:p>
            <a:pPr fontAlgn="base">
              <a:buClr>
                <a:schemeClr val="accent1">
                  <a:lumMod val="75000"/>
                </a:schemeClr>
              </a:buClr>
              <a:buFont typeface="Arial" panose="020B0604020202020204" pitchFamily="34" charset="0"/>
              <a:buChar char="•"/>
            </a:pPr>
            <a:r>
              <a:rPr lang="el-GR" sz="2400" dirty="0" smtClean="0">
                <a:solidFill>
                  <a:schemeClr val="accent2">
                    <a:lumMod val="75000"/>
                  </a:schemeClr>
                </a:solidFill>
                <a:latin typeface="Calibri" pitchFamily="34" charset="0"/>
              </a:rPr>
              <a:t> Δοκιμή </a:t>
            </a:r>
            <a:r>
              <a:rPr lang="el-GR" sz="2400" dirty="0">
                <a:solidFill>
                  <a:schemeClr val="accent2">
                    <a:lumMod val="75000"/>
                  </a:schemeClr>
                </a:solidFill>
                <a:latin typeface="Calibri" pitchFamily="34" charset="0"/>
              </a:rPr>
              <a:t>θερμοκρασίας</a:t>
            </a:r>
          </a:p>
          <a:p>
            <a:pPr fontAlgn="base">
              <a:buClr>
                <a:schemeClr val="accent1">
                  <a:lumMod val="75000"/>
                </a:schemeClr>
              </a:buClr>
              <a:buFont typeface="Arial" panose="020B0604020202020204" pitchFamily="34" charset="0"/>
              <a:buChar char="•"/>
            </a:pPr>
            <a:r>
              <a:rPr lang="el-GR" sz="2400" dirty="0" smtClean="0">
                <a:solidFill>
                  <a:schemeClr val="accent2">
                    <a:lumMod val="75000"/>
                  </a:schemeClr>
                </a:solidFill>
                <a:latin typeface="Calibri" pitchFamily="34" charset="0"/>
              </a:rPr>
              <a:t> Ήπια </a:t>
            </a:r>
            <a:r>
              <a:rPr lang="el-GR" sz="2400" dirty="0">
                <a:solidFill>
                  <a:schemeClr val="accent2">
                    <a:lumMod val="75000"/>
                  </a:schemeClr>
                </a:solidFill>
                <a:latin typeface="Calibri" pitchFamily="34" charset="0"/>
              </a:rPr>
              <a:t>τοποθετούμε το </a:t>
            </a:r>
            <a:r>
              <a:rPr lang="el-GR" sz="2400" dirty="0" smtClean="0">
                <a:solidFill>
                  <a:schemeClr val="accent2">
                    <a:lumMod val="75000"/>
                  </a:schemeClr>
                </a:solidFill>
                <a:latin typeface="Calibri" pitchFamily="34" charset="0"/>
              </a:rPr>
              <a:t>χέρι - πόδι </a:t>
            </a:r>
            <a:r>
              <a:rPr lang="el-GR" sz="2400" dirty="0">
                <a:solidFill>
                  <a:schemeClr val="accent2">
                    <a:lumMod val="75000"/>
                  </a:schemeClr>
                </a:solidFill>
                <a:latin typeface="Calibri" pitchFamily="34" charset="0"/>
              </a:rPr>
              <a:t>μέσα και το βγάζουμε πάλι ήπια</a:t>
            </a:r>
          </a:p>
          <a:p>
            <a:pPr fontAlgn="base">
              <a:buClr>
                <a:schemeClr val="accent1">
                  <a:lumMod val="75000"/>
                </a:schemeClr>
              </a:buClr>
              <a:buFont typeface="Arial" panose="020B0604020202020204" pitchFamily="34" charset="0"/>
              <a:buChar char="•"/>
            </a:pPr>
            <a:r>
              <a:rPr lang="el-GR" sz="2400" dirty="0" smtClean="0">
                <a:solidFill>
                  <a:schemeClr val="accent2">
                    <a:lumMod val="75000"/>
                  </a:schemeClr>
                </a:solidFill>
                <a:latin typeface="Calibri" pitchFamily="34" charset="0"/>
              </a:rPr>
              <a:t> Παύση </a:t>
            </a:r>
            <a:r>
              <a:rPr lang="el-GR" sz="2400" dirty="0">
                <a:solidFill>
                  <a:schemeClr val="accent2">
                    <a:lumMod val="75000"/>
                  </a:schemeClr>
                </a:solidFill>
                <a:latin typeface="Calibri" pitchFamily="34" charset="0"/>
              </a:rPr>
              <a:t>περίπου 3 δευτερόλεπτα</a:t>
            </a:r>
          </a:p>
          <a:p>
            <a:pPr fontAlgn="base">
              <a:buClr>
                <a:schemeClr val="accent1">
                  <a:lumMod val="75000"/>
                </a:schemeClr>
              </a:buClr>
              <a:buFont typeface="Arial" panose="020B0604020202020204" pitchFamily="34" charset="0"/>
              <a:buChar char="•"/>
            </a:pPr>
            <a:r>
              <a:rPr lang="el-GR" sz="2400" dirty="0" smtClean="0">
                <a:solidFill>
                  <a:schemeClr val="accent2">
                    <a:lumMod val="75000"/>
                  </a:schemeClr>
                </a:solidFill>
                <a:latin typeface="Calibri" pitchFamily="34" charset="0"/>
              </a:rPr>
              <a:t> 10 </a:t>
            </a:r>
            <a:r>
              <a:rPr lang="el-GR" sz="2400" dirty="0">
                <a:solidFill>
                  <a:schemeClr val="accent2">
                    <a:lumMod val="75000"/>
                  </a:schemeClr>
                </a:solidFill>
                <a:latin typeface="Calibri" pitchFamily="34" charset="0"/>
              </a:rPr>
              <a:t>περίπου εφαρμογές για να φτιάξουμε ένα ικανοποιητικό γάντι παραφίνης</a:t>
            </a:r>
          </a:p>
          <a:p>
            <a:pPr fontAlgn="base">
              <a:buClr>
                <a:schemeClr val="accent1">
                  <a:lumMod val="75000"/>
                </a:schemeClr>
              </a:buClr>
              <a:buFont typeface="Arial" panose="020B0604020202020204" pitchFamily="34" charset="0"/>
              <a:buChar char="•"/>
            </a:pPr>
            <a:r>
              <a:rPr lang="el-GR" sz="2400" dirty="0" smtClean="0">
                <a:solidFill>
                  <a:schemeClr val="accent2">
                    <a:lumMod val="75000"/>
                  </a:schemeClr>
                </a:solidFill>
                <a:latin typeface="Calibri" pitchFamily="34" charset="0"/>
              </a:rPr>
              <a:t> Δεν </a:t>
            </a:r>
            <a:r>
              <a:rPr lang="el-GR" sz="2400" dirty="0">
                <a:solidFill>
                  <a:schemeClr val="accent2">
                    <a:lumMod val="75000"/>
                  </a:schemeClr>
                </a:solidFill>
                <a:latin typeface="Calibri" pitchFamily="34" charset="0"/>
              </a:rPr>
              <a:t>κουνάμε δάκτυλα να μην σπάσει η παραφίνη</a:t>
            </a:r>
          </a:p>
          <a:p>
            <a:pPr fontAlgn="base">
              <a:buClr>
                <a:schemeClr val="accent1">
                  <a:lumMod val="75000"/>
                </a:schemeClr>
              </a:buClr>
              <a:buFont typeface="Arial" panose="020B0604020202020204" pitchFamily="34" charset="0"/>
              <a:buChar char="•"/>
            </a:pPr>
            <a:r>
              <a:rPr lang="el-GR" sz="2400" dirty="0" smtClean="0">
                <a:solidFill>
                  <a:schemeClr val="accent2">
                    <a:lumMod val="75000"/>
                  </a:schemeClr>
                </a:solidFill>
                <a:latin typeface="Calibri" pitchFamily="34" charset="0"/>
              </a:rPr>
              <a:t> Βάζουμε </a:t>
            </a:r>
            <a:r>
              <a:rPr lang="el-GR" sz="2400" dirty="0">
                <a:solidFill>
                  <a:schemeClr val="accent2">
                    <a:lumMod val="75000"/>
                  </a:schemeClr>
                </a:solidFill>
                <a:latin typeface="Calibri" pitchFamily="34" charset="0"/>
              </a:rPr>
              <a:t>προστατευτική σακούλα για τη διατήρηση της θερμότητας και για λόγους καθαριότητας</a:t>
            </a:r>
          </a:p>
          <a:p>
            <a:pPr fontAlgn="base">
              <a:buClr>
                <a:schemeClr val="accent1">
                  <a:lumMod val="75000"/>
                </a:schemeClr>
              </a:buClr>
              <a:buFont typeface="Arial" panose="020B0604020202020204" pitchFamily="34" charset="0"/>
              <a:buChar char="•"/>
            </a:pPr>
            <a:r>
              <a:rPr lang="el-GR" sz="2400" dirty="0" smtClean="0">
                <a:solidFill>
                  <a:schemeClr val="accent2">
                    <a:lumMod val="75000"/>
                  </a:schemeClr>
                </a:solidFill>
                <a:latin typeface="Calibri" pitchFamily="34" charset="0"/>
              </a:rPr>
              <a:t> Με </a:t>
            </a:r>
            <a:r>
              <a:rPr lang="el-GR" sz="2400" dirty="0">
                <a:solidFill>
                  <a:schemeClr val="accent2">
                    <a:lumMod val="75000"/>
                  </a:schemeClr>
                </a:solidFill>
                <a:latin typeface="Calibri" pitchFamily="34" charset="0"/>
              </a:rPr>
              <a:t>πετσέτα τυλίγουμε για σταθεροποίηση της θερμοκρασίας και για λόγους καθαριότητας</a:t>
            </a:r>
          </a:p>
          <a:p>
            <a:pPr fontAlgn="base">
              <a:buClr>
                <a:schemeClr val="accent1">
                  <a:lumMod val="75000"/>
                </a:schemeClr>
              </a:buClr>
              <a:buFont typeface="Arial" panose="020B0604020202020204" pitchFamily="34" charset="0"/>
              <a:buChar char="•"/>
            </a:pPr>
            <a:r>
              <a:rPr lang="el-GR" sz="2400" dirty="0" smtClean="0">
                <a:solidFill>
                  <a:schemeClr val="accent2">
                    <a:lumMod val="75000"/>
                  </a:schemeClr>
                </a:solidFill>
                <a:latin typeface="Calibri" pitchFamily="34" charset="0"/>
              </a:rPr>
              <a:t> Αφαίρεση </a:t>
            </a:r>
            <a:r>
              <a:rPr lang="el-GR" sz="2400" dirty="0">
                <a:solidFill>
                  <a:schemeClr val="accent2">
                    <a:lumMod val="75000"/>
                  </a:schemeClr>
                </a:solidFill>
                <a:latin typeface="Calibri" pitchFamily="34" charset="0"/>
              </a:rPr>
              <a:t>μετά από 10 λεπτά περίπου</a:t>
            </a:r>
          </a:p>
          <a:p>
            <a:pPr fontAlgn="base">
              <a:buClr>
                <a:schemeClr val="accent1">
                  <a:lumMod val="75000"/>
                </a:schemeClr>
              </a:buClr>
              <a:buFont typeface="Arial" panose="020B0604020202020204" pitchFamily="34" charset="0"/>
              <a:buChar char="•"/>
            </a:pPr>
            <a:r>
              <a:rPr lang="el-GR" sz="2400" dirty="0" smtClean="0">
                <a:solidFill>
                  <a:schemeClr val="accent2">
                    <a:lumMod val="75000"/>
                  </a:schemeClr>
                </a:solidFill>
                <a:latin typeface="Calibri" pitchFamily="34" charset="0"/>
              </a:rPr>
              <a:t> 10 </a:t>
            </a:r>
            <a:r>
              <a:rPr lang="el-GR" sz="2400" dirty="0">
                <a:solidFill>
                  <a:schemeClr val="accent2">
                    <a:lumMod val="75000"/>
                  </a:schemeClr>
                </a:solidFill>
                <a:latin typeface="Calibri" pitchFamily="34" charset="0"/>
              </a:rPr>
              <a:t>θεραπείες τουλάχιστον</a:t>
            </a:r>
            <a:endParaRPr lang="el-GR" sz="2400" b="0" i="0" dirty="0">
              <a:solidFill>
                <a:schemeClr val="accent2">
                  <a:lumMod val="75000"/>
                </a:schemeClr>
              </a:solidFill>
              <a:effectLst/>
              <a:latin typeface="Calibri" pitchFamily="34" charset="0"/>
            </a:endParaRPr>
          </a:p>
        </p:txBody>
      </p:sp>
    </p:spTree>
    <p:extLst>
      <p:ext uri="{BB962C8B-B14F-4D97-AF65-F5344CB8AC3E}">
        <p14:creationId xmlns:p14="http://schemas.microsoft.com/office/powerpoint/2010/main" xmlns="" val="131922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906850" y="507738"/>
            <a:ext cx="4539177" cy="2918042"/>
          </a:xfrm>
          <a:prstGeom prst="roundRect">
            <a:avLst>
              <a:gd name="adj" fmla="val 8594"/>
            </a:avLst>
          </a:prstGeom>
          <a:solidFill>
            <a:srgbClr val="FFFFFF">
              <a:shade val="85000"/>
            </a:srgbClr>
          </a:solidFill>
          <a:ln>
            <a:noFill/>
          </a:ln>
          <a:effectLst/>
        </p:spPr>
      </p:pic>
      <p:pic>
        <p:nvPicPr>
          <p:cNvPr id="3" name="Picture 2"/>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234393" y="507738"/>
            <a:ext cx="4213216" cy="2918042"/>
          </a:xfrm>
          <a:prstGeom prst="roundRect">
            <a:avLst>
              <a:gd name="adj" fmla="val 8594"/>
            </a:avLst>
          </a:prstGeom>
          <a:solidFill>
            <a:srgbClr val="FFFFFF">
              <a:shade val="85000"/>
            </a:srgbClr>
          </a:solidFill>
          <a:ln>
            <a:noFill/>
          </a:ln>
          <a:effectLst/>
        </p:spPr>
      </p:pic>
      <p:pic>
        <p:nvPicPr>
          <p:cNvPr id="4" name="Picture 3"/>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911035" y="3620345"/>
            <a:ext cx="4248900" cy="3007648"/>
          </a:xfrm>
          <a:prstGeom prst="roundRect">
            <a:avLst>
              <a:gd name="adj" fmla="val 8594"/>
            </a:avLst>
          </a:prstGeom>
          <a:solidFill>
            <a:srgbClr val="FFFFFF">
              <a:shade val="85000"/>
            </a:srgbClr>
          </a:solidFill>
          <a:ln>
            <a:noFill/>
          </a:ln>
          <a:effectLst/>
        </p:spPr>
      </p:pic>
    </p:spTree>
    <p:extLst>
      <p:ext uri="{BB962C8B-B14F-4D97-AF65-F5344CB8AC3E}">
        <p14:creationId xmlns:p14="http://schemas.microsoft.com/office/powerpoint/2010/main" xmlns="" val="2705472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2581" y="825861"/>
            <a:ext cx="8087932" cy="4401205"/>
          </a:xfrm>
          <a:prstGeom prst="rect">
            <a:avLst/>
          </a:prstGeom>
        </p:spPr>
        <p:txBody>
          <a:bodyPr wrap="square">
            <a:spAutoFit/>
          </a:bodyPr>
          <a:lstStyle/>
          <a:p>
            <a:pPr fontAlgn="base"/>
            <a:r>
              <a:rPr lang="el-GR" sz="3200" b="1" u="sng" dirty="0">
                <a:solidFill>
                  <a:schemeClr val="accent1">
                    <a:lumMod val="75000"/>
                  </a:schemeClr>
                </a:solidFill>
                <a:latin typeface="Calibri" pitchFamily="34" charset="0"/>
              </a:rPr>
              <a:t>Σημείωση</a:t>
            </a:r>
            <a:r>
              <a:rPr lang="el-GR" sz="3200" b="1" u="sng" dirty="0" smtClean="0">
                <a:solidFill>
                  <a:schemeClr val="accent1">
                    <a:lumMod val="75000"/>
                  </a:schemeClr>
                </a:solidFill>
                <a:latin typeface="Calibri" pitchFamily="34" charset="0"/>
              </a:rPr>
              <a:t>:</a:t>
            </a:r>
          </a:p>
          <a:p>
            <a:pPr fontAlgn="base"/>
            <a:endParaRPr lang="el-GR" sz="2800" u="sng" dirty="0" smtClean="0">
              <a:solidFill>
                <a:schemeClr val="accent2">
                  <a:lumMod val="75000"/>
                </a:schemeClr>
              </a:solidFill>
              <a:latin typeface="Calibri" pitchFamily="34" charset="0"/>
            </a:endParaRPr>
          </a:p>
          <a:p>
            <a:pPr fontAlgn="base"/>
            <a:r>
              <a:rPr lang="el-GR" sz="2800" dirty="0" smtClean="0">
                <a:solidFill>
                  <a:schemeClr val="accent2">
                    <a:lumMod val="75000"/>
                  </a:schemeClr>
                </a:solidFill>
                <a:latin typeface="Calibri" pitchFamily="34" charset="0"/>
              </a:rPr>
              <a:t> Για χέρια – πόδια μαλακά </a:t>
            </a:r>
            <a:r>
              <a:rPr lang="el-GR" sz="2800" dirty="0">
                <a:solidFill>
                  <a:schemeClr val="accent2">
                    <a:lumMod val="75000"/>
                  </a:schemeClr>
                </a:solidFill>
                <a:latin typeface="Calibri" pitchFamily="34" charset="0"/>
              </a:rPr>
              <a:t>και </a:t>
            </a:r>
            <a:r>
              <a:rPr lang="el-GR" sz="2800" dirty="0" smtClean="0">
                <a:solidFill>
                  <a:schemeClr val="accent2">
                    <a:lumMod val="75000"/>
                  </a:schemeClr>
                </a:solidFill>
                <a:latin typeface="Calibri" pitchFamily="34" charset="0"/>
              </a:rPr>
              <a:t>ενυδατωμένα κάντε </a:t>
            </a:r>
            <a:r>
              <a:rPr lang="el-GR" sz="2800" dirty="0">
                <a:solidFill>
                  <a:schemeClr val="accent2">
                    <a:lumMod val="75000"/>
                  </a:schemeClr>
                </a:solidFill>
                <a:latin typeface="Calibri" pitchFamily="34" charset="0"/>
              </a:rPr>
              <a:t>ένα παφινόλουτρο </a:t>
            </a:r>
            <a:endParaRPr lang="el-GR" sz="2800" dirty="0" smtClean="0">
              <a:solidFill>
                <a:schemeClr val="accent2">
                  <a:lumMod val="75000"/>
                </a:schemeClr>
              </a:solidFill>
              <a:latin typeface="Calibri" pitchFamily="34" charset="0"/>
            </a:endParaRPr>
          </a:p>
          <a:p>
            <a:pPr marL="342900" indent="-342900" fontAlgn="base">
              <a:buClr>
                <a:schemeClr val="accent1">
                  <a:lumMod val="75000"/>
                </a:schemeClr>
              </a:buClr>
              <a:buFont typeface="Arial" panose="020B0604020202020204" pitchFamily="34" charset="0"/>
              <a:buChar char="•"/>
            </a:pPr>
            <a:r>
              <a:rPr lang="el-GR" sz="2800" dirty="0" smtClean="0">
                <a:solidFill>
                  <a:schemeClr val="accent2">
                    <a:lumMod val="75000"/>
                  </a:schemeClr>
                </a:solidFill>
                <a:latin typeface="Calibri" pitchFamily="34" charset="0"/>
              </a:rPr>
              <a:t>Από </a:t>
            </a:r>
            <a:r>
              <a:rPr lang="el-GR" sz="2800" dirty="0">
                <a:solidFill>
                  <a:schemeClr val="accent2">
                    <a:lumMod val="75000"/>
                  </a:schemeClr>
                </a:solidFill>
                <a:latin typeface="Calibri" pitchFamily="34" charset="0"/>
              </a:rPr>
              <a:t>την 1η θεραπεία το δέρμα σας είναι εμφανώς πιο λείο και πιο μαλακό</a:t>
            </a:r>
          </a:p>
          <a:p>
            <a:pPr fontAlgn="base">
              <a:buClr>
                <a:schemeClr val="accent1">
                  <a:lumMod val="75000"/>
                </a:schemeClr>
              </a:buClr>
              <a:buFont typeface="Arial" panose="020B0604020202020204" pitchFamily="34" charset="0"/>
              <a:buChar char="•"/>
            </a:pPr>
            <a:endParaRPr lang="el-GR" sz="2800" dirty="0" smtClean="0">
              <a:solidFill>
                <a:schemeClr val="accent2">
                  <a:lumMod val="75000"/>
                </a:schemeClr>
              </a:solidFill>
              <a:latin typeface="Calibri" pitchFamily="34" charset="0"/>
            </a:endParaRPr>
          </a:p>
          <a:p>
            <a:pPr marL="342900" indent="-342900" fontAlgn="base">
              <a:buClr>
                <a:schemeClr val="accent1">
                  <a:lumMod val="75000"/>
                </a:schemeClr>
              </a:buClr>
              <a:buFont typeface="Arial" panose="020B0604020202020204" pitchFamily="34" charset="0"/>
              <a:buChar char="•"/>
            </a:pPr>
            <a:r>
              <a:rPr lang="el-GR" sz="2800" dirty="0" smtClean="0">
                <a:solidFill>
                  <a:schemeClr val="accent2">
                    <a:lumMod val="75000"/>
                  </a:schemeClr>
                </a:solidFill>
                <a:latin typeface="Calibri" pitchFamily="34" charset="0"/>
              </a:rPr>
              <a:t> Ιδανικό </a:t>
            </a:r>
            <a:r>
              <a:rPr lang="el-GR" sz="2800" dirty="0">
                <a:solidFill>
                  <a:schemeClr val="accent2">
                    <a:lumMod val="75000"/>
                  </a:schemeClr>
                </a:solidFill>
                <a:latin typeface="Calibri" pitchFamily="34" charset="0"/>
              </a:rPr>
              <a:t>για τραχύ, ξηρό, αφυδατωμένο ή σκασμένο δέρμα στα χέρια, στα πόδια και στους αγκώνες</a:t>
            </a:r>
          </a:p>
          <a:p>
            <a:pPr marL="342900" indent="-342900" fontAlgn="base">
              <a:buClr>
                <a:schemeClr val="accent1">
                  <a:lumMod val="75000"/>
                </a:schemeClr>
              </a:buClr>
              <a:buFont typeface="Arial" panose="020B0604020202020204" pitchFamily="34" charset="0"/>
              <a:buChar char="•"/>
            </a:pPr>
            <a:endParaRPr lang="en-US" sz="2400" dirty="0"/>
          </a:p>
        </p:txBody>
      </p:sp>
    </p:spTree>
    <p:extLst>
      <p:ext uri="{BB962C8B-B14F-4D97-AF65-F5344CB8AC3E}">
        <p14:creationId xmlns:p14="http://schemas.microsoft.com/office/powerpoint/2010/main" xmlns="" val="621067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26074" y="1556084"/>
            <a:ext cx="8715633" cy="3785652"/>
          </a:xfrm>
          <a:prstGeom prst="rect">
            <a:avLst/>
          </a:prstGeom>
        </p:spPr>
        <p:txBody>
          <a:bodyPr wrap="square">
            <a:spAutoFit/>
          </a:bodyPr>
          <a:lstStyle/>
          <a:p>
            <a:pPr algn="ctr" fontAlgn="base"/>
            <a:r>
              <a:rPr lang="el-GR" sz="2000" u="sng" dirty="0" smtClean="0">
                <a:solidFill>
                  <a:schemeClr val="accent2">
                    <a:lumMod val="75000"/>
                  </a:schemeClr>
                </a:solidFill>
                <a:latin typeface="Calibri" pitchFamily="34" charset="0"/>
              </a:rPr>
              <a:t>Αναφέρατε για ποιο λόγο χρησιμοποιείται το παραφινόλουτρα στις θεραπείες μανικιούρ</a:t>
            </a:r>
            <a:r>
              <a:rPr lang="en-US" sz="2000" u="sng" dirty="0" smtClean="0">
                <a:solidFill>
                  <a:schemeClr val="accent2">
                    <a:lumMod val="75000"/>
                  </a:schemeClr>
                </a:solidFill>
                <a:latin typeface="Calibri" pitchFamily="34" charset="0"/>
              </a:rPr>
              <a:t>.</a:t>
            </a:r>
          </a:p>
          <a:p>
            <a:pPr algn="ctr" fontAlgn="base"/>
            <a:endParaRPr lang="el-GR" sz="2000" u="sng" dirty="0" smtClean="0">
              <a:solidFill>
                <a:schemeClr val="accent2">
                  <a:lumMod val="75000"/>
                </a:schemeClr>
              </a:solidFill>
              <a:latin typeface="Calibri" pitchFamily="34" charset="0"/>
            </a:endParaRPr>
          </a:p>
          <a:p>
            <a:pPr algn="ctr" fontAlgn="base"/>
            <a:r>
              <a:rPr lang="el-GR" sz="2000" dirty="0" smtClean="0">
                <a:solidFill>
                  <a:schemeClr val="accent2">
                    <a:lumMod val="75000"/>
                  </a:schemeClr>
                </a:solidFill>
                <a:latin typeface="Calibri" pitchFamily="34" charset="0"/>
              </a:rPr>
              <a:t>Στις θεραπείες μανικιούρ χρησιμοποιούμε παραφινόλουτρο για να επιτύχουμε βαθιά ενυδάτωση του</a:t>
            </a:r>
          </a:p>
          <a:p>
            <a:pPr algn="ctr" fontAlgn="base"/>
            <a:r>
              <a:rPr lang="el-GR" sz="2000" dirty="0" smtClean="0">
                <a:solidFill>
                  <a:schemeClr val="accent2">
                    <a:lumMod val="75000"/>
                  </a:schemeClr>
                </a:solidFill>
                <a:latin typeface="Calibri" pitchFamily="34" charset="0"/>
              </a:rPr>
              <a:t>δέρματος. Η παραφίνη έχει μαλακτικές ιδιότητες και προκαλεί υπεραιμία. Με τη βοήθεια του γαντιού διατηρείται η</a:t>
            </a:r>
          </a:p>
          <a:p>
            <a:pPr algn="ctr" fontAlgn="base"/>
            <a:r>
              <a:rPr lang="el-GR" sz="2000" dirty="0" smtClean="0">
                <a:solidFill>
                  <a:schemeClr val="accent2">
                    <a:lumMod val="75000"/>
                  </a:schemeClr>
                </a:solidFill>
                <a:latin typeface="Calibri" pitchFamily="34" charset="0"/>
              </a:rPr>
              <a:t>Θερμοκρασία και γίνεται καλύτερη διείσδυση των δραστικών συστατικών που έχουν εφαρμοστεί. Συνιστάται για</a:t>
            </a:r>
          </a:p>
          <a:p>
            <a:pPr algn="ctr" fontAlgn="base"/>
            <a:r>
              <a:rPr lang="el-GR" sz="2000" dirty="0" smtClean="0">
                <a:solidFill>
                  <a:schemeClr val="accent2">
                    <a:lumMod val="75000"/>
                  </a:schemeClr>
                </a:solidFill>
                <a:latin typeface="Calibri" pitchFamily="34" charset="0"/>
              </a:rPr>
              <a:t>δέρματα αφυδατωμένα και ταλαιπωρημένα</a:t>
            </a:r>
            <a:r>
              <a:rPr lang="en-US" sz="2000" dirty="0" smtClean="0">
                <a:solidFill>
                  <a:schemeClr val="accent2">
                    <a:lumMod val="75000"/>
                  </a:schemeClr>
                </a:solidFill>
                <a:latin typeface="Calibri" pitchFamily="34" charset="0"/>
              </a:rPr>
              <a:t>.</a:t>
            </a:r>
          </a:p>
          <a:p>
            <a:pPr algn="ctr" fontAlgn="base"/>
            <a:r>
              <a:rPr lang="en-US" sz="2000" dirty="0" smtClean="0">
                <a:solidFill>
                  <a:schemeClr val="accent2">
                    <a:lumMod val="75000"/>
                  </a:schemeClr>
                </a:solidFill>
                <a:latin typeface="Calibri" pitchFamily="34" charset="0"/>
              </a:rPr>
              <a:t>(</a:t>
            </a:r>
            <a:r>
              <a:rPr lang="el-GR" sz="2000" dirty="0" smtClean="0">
                <a:solidFill>
                  <a:schemeClr val="accent2">
                    <a:lumMod val="75000"/>
                  </a:schemeClr>
                </a:solidFill>
                <a:latin typeface="Calibri" pitchFamily="34" charset="0"/>
              </a:rPr>
              <a:t>ΕΡΩΤΗΣΗ ΠΙΣΤΟΠΟΙΗΣΗΣ ΟΜΑΔΑ Β’ – ΕΙΔΙΚΕΣ ΕΡΩΤΗΣΕΙΣ)</a:t>
            </a:r>
            <a:endParaRPr lang="en-US" sz="2000" dirty="0" smtClean="0">
              <a:solidFill>
                <a:schemeClr val="accent2">
                  <a:lumMod val="75000"/>
                </a:schemeClr>
              </a:solidFill>
              <a:latin typeface="Calibri" pitchFamily="34" charset="0"/>
            </a:endParaRPr>
          </a:p>
          <a:p>
            <a:pPr algn="ctr" fontAlgn="base"/>
            <a:endParaRPr lang="el-GR" sz="2000" dirty="0">
              <a:solidFill>
                <a:schemeClr val="accent2">
                  <a:lumMod val="75000"/>
                </a:schemeClr>
              </a:solidFill>
              <a:latin typeface="Calibri"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112227" y="1695621"/>
            <a:ext cx="8150373" cy="3477875"/>
          </a:xfrm>
          <a:prstGeom prst="rect">
            <a:avLst/>
          </a:prstGeom>
        </p:spPr>
        <p:txBody>
          <a:bodyPr wrap="none">
            <a:spAutoFit/>
          </a:bodyPr>
          <a:lstStyle/>
          <a:p>
            <a:pPr algn="ctr" fontAlgn="base"/>
            <a:r>
              <a:rPr lang="el-GR" sz="2000" u="sng" dirty="0" smtClean="0">
                <a:solidFill>
                  <a:schemeClr val="accent2">
                    <a:lumMod val="75000"/>
                  </a:schemeClr>
                </a:solidFill>
                <a:latin typeface="Calibri" pitchFamily="34" charset="0"/>
              </a:rPr>
              <a:t>Αναφέρατε τις ενδείξεις της εφαρμογής του παραφινόλουτρου.</a:t>
            </a:r>
          </a:p>
          <a:p>
            <a:pPr algn="ctr" fontAlgn="base"/>
            <a:endParaRPr lang="el-GR" sz="2000" u="sng" dirty="0" smtClean="0">
              <a:solidFill>
                <a:schemeClr val="accent2">
                  <a:lumMod val="75000"/>
                </a:schemeClr>
              </a:solidFill>
              <a:latin typeface="Calibri" pitchFamily="34" charset="0"/>
            </a:endParaRPr>
          </a:p>
          <a:p>
            <a:pPr fontAlgn="base"/>
            <a:r>
              <a:rPr lang="el-GR" sz="2000" dirty="0" smtClean="0">
                <a:solidFill>
                  <a:schemeClr val="accent2">
                    <a:lumMod val="75000"/>
                  </a:schemeClr>
                </a:solidFill>
                <a:latin typeface="Calibri" pitchFamily="34" charset="0"/>
              </a:rPr>
              <a:t>Ενδείξεις εφαρμογής παραφινόλουτρου:</a:t>
            </a:r>
          </a:p>
          <a:p>
            <a:pPr fontAlgn="base"/>
            <a:r>
              <a:rPr lang="el-GR" sz="2000" dirty="0" smtClean="0">
                <a:solidFill>
                  <a:schemeClr val="accent2">
                    <a:lumMod val="75000"/>
                  </a:schemeClr>
                </a:solidFill>
                <a:latin typeface="Calibri" pitchFamily="34" charset="0"/>
              </a:rPr>
              <a:t>• Για κινητοποίηση δύσκαμπτων αρθρώσεων, μετά από ακινητοποίηση</a:t>
            </a:r>
          </a:p>
          <a:p>
            <a:pPr fontAlgn="base"/>
            <a:r>
              <a:rPr lang="el-GR" sz="2000" dirty="0" smtClean="0">
                <a:solidFill>
                  <a:schemeClr val="accent2">
                    <a:lumMod val="75000"/>
                  </a:schemeClr>
                </a:solidFill>
                <a:latin typeface="Calibri" pitchFamily="34" charset="0"/>
              </a:rPr>
              <a:t>• Για κινητοποίηση δύσκαμπτων αρθρώσεων σε ρευματοειδή ή εκφυλιστική</a:t>
            </a:r>
          </a:p>
          <a:p>
            <a:pPr fontAlgn="base"/>
            <a:r>
              <a:rPr lang="el-GR" sz="2000" dirty="0" smtClean="0">
                <a:solidFill>
                  <a:schemeClr val="accent2">
                    <a:lumMod val="75000"/>
                  </a:schemeClr>
                </a:solidFill>
                <a:latin typeface="Calibri" pitchFamily="34" charset="0"/>
              </a:rPr>
              <a:t>αρθρίτιδα</a:t>
            </a:r>
          </a:p>
          <a:p>
            <a:pPr fontAlgn="base"/>
            <a:r>
              <a:rPr lang="el-GR" sz="2000" dirty="0" smtClean="0">
                <a:solidFill>
                  <a:schemeClr val="accent2">
                    <a:lumMod val="75000"/>
                  </a:schemeClr>
                </a:solidFill>
                <a:latin typeface="Calibri" pitchFamily="34" charset="0"/>
              </a:rPr>
              <a:t>• Σε μετατραυματικές καταστάσεις μετά από το οξύ στάδιο</a:t>
            </a:r>
          </a:p>
          <a:p>
            <a:pPr fontAlgn="base"/>
            <a:r>
              <a:rPr lang="el-GR" sz="2000" dirty="0" smtClean="0">
                <a:solidFill>
                  <a:schemeClr val="accent2">
                    <a:lumMod val="75000"/>
                  </a:schemeClr>
                </a:solidFill>
                <a:latin typeface="Calibri" pitchFamily="34" charset="0"/>
              </a:rPr>
              <a:t>•Σε φλεγμονώδεις καταστάσεις μετά το οξύ στάδιο</a:t>
            </a:r>
          </a:p>
          <a:p>
            <a:pPr algn="ctr" fontAlgn="base"/>
            <a:endParaRPr lang="el-GR" sz="2000" dirty="0" smtClean="0">
              <a:solidFill>
                <a:schemeClr val="accent2">
                  <a:lumMod val="75000"/>
                </a:schemeClr>
              </a:solidFill>
              <a:latin typeface="Calibri" pitchFamily="34" charset="0"/>
            </a:endParaRPr>
          </a:p>
          <a:p>
            <a:pPr algn="ctr" fontAlgn="base"/>
            <a:endParaRPr lang="el-GR" sz="2000" dirty="0" smtClean="0">
              <a:solidFill>
                <a:schemeClr val="accent2">
                  <a:lumMod val="75000"/>
                </a:schemeClr>
              </a:solidFill>
              <a:latin typeface="Calibri" pitchFamily="34" charset="0"/>
            </a:endParaRPr>
          </a:p>
          <a:p>
            <a:pPr algn="ctr" fontAlgn="base"/>
            <a:r>
              <a:rPr lang="en-US" sz="2000" dirty="0" smtClean="0">
                <a:solidFill>
                  <a:schemeClr val="accent2">
                    <a:lumMod val="75000"/>
                  </a:schemeClr>
                </a:solidFill>
                <a:latin typeface="Calibri" pitchFamily="34" charset="0"/>
              </a:rPr>
              <a:t>(</a:t>
            </a:r>
            <a:r>
              <a:rPr lang="el-GR" sz="2000" dirty="0" smtClean="0">
                <a:solidFill>
                  <a:schemeClr val="accent2">
                    <a:lumMod val="75000"/>
                  </a:schemeClr>
                </a:solidFill>
                <a:latin typeface="Calibri" pitchFamily="34" charset="0"/>
              </a:rPr>
              <a:t>ΕΡΩΤΗΣΗ ΠΙΣΤΟΠΟΙΗΣΗΣ ΟΜΑΔΑ Β’ – ΕΙΔΙΚΕΣ ΕΡΩΤΗΣΕΙΣ)</a:t>
            </a:r>
            <a:endParaRPr lang="en-US" sz="2000" dirty="0" smtClean="0">
              <a:solidFill>
                <a:schemeClr val="accent2">
                  <a:lumMod val="75000"/>
                </a:schemeClr>
              </a:solidFill>
              <a:latin typeface="Calibri"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314832" y="2380387"/>
            <a:ext cx="6096000" cy="2862322"/>
          </a:xfrm>
          <a:prstGeom prst="rect">
            <a:avLst/>
          </a:prstGeom>
        </p:spPr>
        <p:txBody>
          <a:bodyPr>
            <a:spAutoFit/>
          </a:bodyPr>
          <a:lstStyle/>
          <a:p>
            <a:pPr algn="ctr"/>
            <a:r>
              <a:rPr lang="el-GR" sz="2000" b="1" u="sng" dirty="0" smtClean="0">
                <a:solidFill>
                  <a:schemeClr val="accent2">
                    <a:lumMod val="75000"/>
                  </a:schemeClr>
                </a:solidFill>
                <a:latin typeface="Calibri" pitchFamily="34" charset="0"/>
              </a:rPr>
              <a:t>ΑΣΚΗΣΗ </a:t>
            </a:r>
          </a:p>
          <a:p>
            <a:pPr algn="ctr"/>
            <a:endParaRPr lang="el-GR" sz="2000" b="1" u="sng" dirty="0" smtClean="0">
              <a:solidFill>
                <a:schemeClr val="accent2">
                  <a:lumMod val="75000"/>
                </a:schemeClr>
              </a:solidFill>
              <a:latin typeface="Calibri" pitchFamily="34" charset="0"/>
            </a:endParaRPr>
          </a:p>
          <a:p>
            <a:pPr algn="ctr"/>
            <a:r>
              <a:rPr lang="el-GR" sz="2000" dirty="0" smtClean="0">
                <a:solidFill>
                  <a:schemeClr val="accent2">
                    <a:lumMod val="75000"/>
                  </a:schemeClr>
                </a:solidFill>
                <a:latin typeface="Calibri" pitchFamily="34" charset="0"/>
              </a:rPr>
              <a:t>ΝΑ ΑΠΑΝΤΗΘΕΙ ΜΕ ΒΑΣΗ ΤΗ ΔΙΚΗ ΣΑΣ ΚΡΙΣΗ Η ΕΞΗΣ ΕΡΩΤΗΣΗ </a:t>
            </a:r>
            <a:r>
              <a:rPr lang="en-US" sz="2000" dirty="0" smtClean="0">
                <a:solidFill>
                  <a:schemeClr val="accent2">
                    <a:lumMod val="75000"/>
                  </a:schemeClr>
                </a:solidFill>
                <a:latin typeface="Calibri" pitchFamily="34" charset="0"/>
              </a:rPr>
              <a:t>:</a:t>
            </a:r>
            <a:endParaRPr lang="el-GR" sz="2000" dirty="0" smtClean="0">
              <a:solidFill>
                <a:schemeClr val="accent2">
                  <a:lumMod val="75000"/>
                </a:schemeClr>
              </a:solidFill>
              <a:latin typeface="Calibri" pitchFamily="34" charset="0"/>
            </a:endParaRPr>
          </a:p>
          <a:p>
            <a:pPr algn="ctr"/>
            <a:endParaRPr lang="el-GR" sz="2000" dirty="0" smtClean="0">
              <a:solidFill>
                <a:schemeClr val="accent2">
                  <a:lumMod val="75000"/>
                </a:schemeClr>
              </a:solidFill>
              <a:latin typeface="Calibri" pitchFamily="34" charset="0"/>
            </a:endParaRPr>
          </a:p>
          <a:p>
            <a:pPr>
              <a:buFont typeface="Wingdings" pitchFamily="2" charset="2"/>
              <a:buChar char="Ø"/>
            </a:pPr>
            <a:r>
              <a:rPr lang="el-GR" sz="2000" dirty="0" smtClean="0">
                <a:solidFill>
                  <a:schemeClr val="accent2">
                    <a:lumMod val="75000"/>
                  </a:schemeClr>
                </a:solidFill>
                <a:latin typeface="Calibri" pitchFamily="34" charset="0"/>
              </a:rPr>
              <a:t> Αναφέρατε τις αντενδείξεις της εφαρμογής του παραφινόλουτρου.</a:t>
            </a:r>
            <a:endParaRPr lang="en-US" sz="2000" dirty="0" smtClean="0">
              <a:solidFill>
                <a:schemeClr val="accent2">
                  <a:lumMod val="75000"/>
                </a:schemeClr>
              </a:solidFill>
              <a:latin typeface="Calibri" pitchFamily="34" charset="0"/>
            </a:endParaRPr>
          </a:p>
          <a:p>
            <a:pPr algn="ctr"/>
            <a:r>
              <a:rPr lang="el-GR" sz="2000" dirty="0" smtClean="0">
                <a:solidFill>
                  <a:schemeClr val="accent2">
                    <a:lumMod val="75000"/>
                  </a:schemeClr>
                </a:solidFill>
                <a:latin typeface="Calibri" pitchFamily="34" charset="0"/>
              </a:rPr>
              <a:t>ΝΑ ΑΠΑΝΤΗΘΕΙ ΜΕΧΡΙ 30/12/2020 ΣΤΙΣ 12</a:t>
            </a:r>
            <a:r>
              <a:rPr lang="en-US" sz="2000" dirty="0" smtClean="0">
                <a:solidFill>
                  <a:schemeClr val="accent2">
                    <a:lumMod val="75000"/>
                  </a:schemeClr>
                </a:solidFill>
                <a:latin typeface="Calibri" pitchFamily="34" charset="0"/>
              </a:rPr>
              <a:t>:00.</a:t>
            </a:r>
            <a:endParaRPr lang="el-GR" sz="2000" dirty="0" smtClean="0">
              <a:solidFill>
                <a:schemeClr val="accent2">
                  <a:lumMod val="75000"/>
                </a:schemeClr>
              </a:solidFill>
              <a:latin typeface="Calibri" pitchFamily="34" charset="0"/>
            </a:endParaRPr>
          </a:p>
          <a:p>
            <a:pPr>
              <a:buFont typeface="Wingdings" pitchFamily="2" charset="2"/>
              <a:buChar char="Ø"/>
            </a:pPr>
            <a:endParaRPr lang="el-GR" sz="2000" dirty="0" smtClean="0">
              <a:solidFill>
                <a:schemeClr val="accent2">
                  <a:lumMod val="75000"/>
                </a:schemeClr>
              </a:solidFill>
              <a:latin typeface="Calibri"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1399" y="914400"/>
            <a:ext cx="7883132" cy="5016758"/>
          </a:xfrm>
          <a:prstGeom prst="rect">
            <a:avLst/>
          </a:prstGeom>
          <a:solidFill>
            <a:schemeClr val="accent1">
              <a:lumMod val="20000"/>
              <a:lumOff val="80000"/>
            </a:schemeClr>
          </a:solidFill>
        </p:spPr>
        <p:txBody>
          <a:bodyPr wrap="square">
            <a:spAutoFit/>
          </a:bodyPr>
          <a:lstStyle/>
          <a:p>
            <a:pPr algn="ctr"/>
            <a:r>
              <a:rPr lang="el-GR" sz="2000" u="sng" dirty="0" smtClean="0">
                <a:solidFill>
                  <a:schemeClr val="accent1">
                    <a:lumMod val="75000"/>
                  </a:schemeClr>
                </a:solidFill>
                <a:latin typeface="Calibri" pitchFamily="34" charset="0"/>
              </a:rPr>
              <a:t>Απάντηση άσκησης 15/12/2020</a:t>
            </a:r>
          </a:p>
          <a:p>
            <a:pPr algn="ctr"/>
            <a:endParaRPr lang="el-GR" sz="2000" dirty="0" smtClean="0">
              <a:solidFill>
                <a:schemeClr val="accent1">
                  <a:lumMod val="75000"/>
                </a:schemeClr>
              </a:solidFill>
              <a:latin typeface="Calibri" pitchFamily="34" charset="0"/>
            </a:endParaRPr>
          </a:p>
          <a:p>
            <a:pPr algn="ctr">
              <a:buFont typeface="Wingdings" pitchFamily="2" charset="2"/>
              <a:buChar char="§"/>
            </a:pPr>
            <a:r>
              <a:rPr lang="el-GR" sz="2000" dirty="0" smtClean="0">
                <a:solidFill>
                  <a:schemeClr val="accent1">
                    <a:lumMod val="75000"/>
                  </a:schemeClr>
                </a:solidFill>
                <a:latin typeface="Calibri" pitchFamily="34" charset="0"/>
              </a:rPr>
              <a:t>Αφού διαβάσετε την θεωρία και δείτε το βίντεο απαντήστε σύμφωνα με τη δική σας κρίση τη παρακάτω ερώτηση</a:t>
            </a:r>
            <a:r>
              <a:rPr lang="en-US" sz="2000" dirty="0" smtClean="0">
                <a:solidFill>
                  <a:schemeClr val="accent1">
                    <a:lumMod val="75000"/>
                  </a:schemeClr>
                </a:solidFill>
                <a:latin typeface="Calibri" pitchFamily="34" charset="0"/>
              </a:rPr>
              <a:t>:</a:t>
            </a:r>
          </a:p>
          <a:p>
            <a:pPr algn="ctr"/>
            <a:r>
              <a:rPr lang="el-GR" sz="2000" dirty="0" smtClean="0">
                <a:solidFill>
                  <a:schemeClr val="accent1">
                    <a:lumMod val="75000"/>
                  </a:schemeClr>
                </a:solidFill>
                <a:latin typeface="Calibri" pitchFamily="34" charset="0"/>
              </a:rPr>
              <a:t>Κατά την γνώμη σας ποιο σχήμα πιστεύετε ότι θα ήταν πιο κατάλληλο σε ένα ανδρικό μανικιούρ.</a:t>
            </a:r>
          </a:p>
          <a:p>
            <a:endParaRPr lang="el-GR" sz="2000" dirty="0" smtClean="0">
              <a:solidFill>
                <a:schemeClr val="accent1">
                  <a:lumMod val="75000"/>
                </a:schemeClr>
              </a:solidFill>
              <a:latin typeface="Calibri" pitchFamily="34" charset="0"/>
            </a:endParaRPr>
          </a:p>
          <a:p>
            <a:r>
              <a:rPr lang="el-GR" sz="2000" u="sng" dirty="0" smtClean="0">
                <a:solidFill>
                  <a:schemeClr val="accent1">
                    <a:lumMod val="75000"/>
                  </a:schemeClr>
                </a:solidFill>
                <a:latin typeface="Calibri" pitchFamily="34" charset="0"/>
              </a:rPr>
              <a:t>Απάντηση</a:t>
            </a:r>
            <a:r>
              <a:rPr lang="en-US" sz="2000" u="sng" dirty="0" smtClean="0">
                <a:solidFill>
                  <a:schemeClr val="accent1">
                    <a:lumMod val="75000"/>
                  </a:schemeClr>
                </a:solidFill>
                <a:latin typeface="Calibri" pitchFamily="34" charset="0"/>
              </a:rPr>
              <a:t>: </a:t>
            </a:r>
            <a:r>
              <a:rPr lang="el-GR" sz="2000" dirty="0" smtClean="0">
                <a:solidFill>
                  <a:schemeClr val="accent1">
                    <a:lumMod val="75000"/>
                  </a:schemeClr>
                </a:solidFill>
                <a:latin typeface="Calibri" pitchFamily="34" charset="0"/>
              </a:rPr>
              <a:t>Το σχήμα που δίνουμε σε ανδρικό μανικιούρ είναι το τετράγωνο με στρογγυλεμένες άκρες και το οβάλ ή στρόγγυλο. Βέβαια το σχήμα που δίνουμε στα νύχια επηρεάζεται από παράγοντες όπως  είναι:</a:t>
            </a:r>
          </a:p>
          <a:p>
            <a:r>
              <a:rPr lang="el-GR" sz="2000" dirty="0" smtClean="0">
                <a:solidFill>
                  <a:schemeClr val="accent1">
                    <a:lumMod val="75000"/>
                  </a:schemeClr>
                </a:solidFill>
                <a:latin typeface="Calibri" pitchFamily="34" charset="0"/>
              </a:rPr>
              <a:t>1.το μήκος και το πάχος των δακτύλων </a:t>
            </a:r>
          </a:p>
          <a:p>
            <a:r>
              <a:rPr lang="el-GR" sz="2000" dirty="0" smtClean="0">
                <a:solidFill>
                  <a:schemeClr val="accent1">
                    <a:lumMod val="75000"/>
                  </a:schemeClr>
                </a:solidFill>
                <a:latin typeface="Calibri" pitchFamily="34" charset="0"/>
              </a:rPr>
              <a:t>2.το μήκος και το πάχος των νυχιών</a:t>
            </a:r>
          </a:p>
          <a:p>
            <a:r>
              <a:rPr lang="el-GR" sz="2000" dirty="0" smtClean="0">
                <a:solidFill>
                  <a:schemeClr val="accent1">
                    <a:lumMod val="75000"/>
                  </a:schemeClr>
                </a:solidFill>
                <a:latin typeface="Calibri" pitchFamily="34" charset="0"/>
              </a:rPr>
              <a:t>3.τη σχέση των νυχιών με τα δάκτυλα (π.χ. κοντά και χονδρά δάκτυλα με στενά νύχια)</a:t>
            </a:r>
          </a:p>
          <a:p>
            <a:r>
              <a:rPr lang="el-GR" sz="2000" dirty="0" smtClean="0">
                <a:solidFill>
                  <a:schemeClr val="accent1">
                    <a:lumMod val="75000"/>
                  </a:schemeClr>
                </a:solidFill>
                <a:latin typeface="Calibri" pitchFamily="34" charset="0"/>
              </a:rPr>
              <a:t>4.το πλάτος του άκρου χειρός </a:t>
            </a:r>
          </a:p>
          <a:p>
            <a:r>
              <a:rPr lang="el-GR" sz="2000" dirty="0" smtClean="0">
                <a:solidFill>
                  <a:schemeClr val="accent1">
                    <a:lumMod val="75000"/>
                  </a:schemeClr>
                </a:solidFill>
                <a:latin typeface="Calibri" pitchFamily="34" charset="0"/>
              </a:rPr>
              <a:t>5.το επάγγελμα</a:t>
            </a:r>
            <a:endParaRPr lang="el-GR" sz="2000" dirty="0">
              <a:solidFill>
                <a:schemeClr val="accent1">
                  <a:lumMod val="75000"/>
                </a:schemeClr>
              </a:solidFill>
              <a:latin typeface="Calibri"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74825" y="260351"/>
            <a:ext cx="7239000" cy="1362075"/>
          </a:xfrm>
        </p:spPr>
        <p:txBody>
          <a:bodyPr rtlCol="0">
            <a:noAutofit/>
          </a:bodyPr>
          <a:lstStyle/>
          <a:p>
            <a:pPr algn="ctr">
              <a:defRPr/>
            </a:pPr>
            <a:r>
              <a:rPr lang="el-GR" u="sng" dirty="0" smtClean="0">
                <a:solidFill>
                  <a:schemeClr val="accent1">
                    <a:lumMod val="75000"/>
                  </a:schemeClr>
                </a:solidFill>
                <a:latin typeface="Times New Roman" pitchFamily="18" charset="0"/>
                <a:cs typeface="Times New Roman" pitchFamily="18" charset="0"/>
              </a:rPr>
              <a:t>ΕΥΧΑΡΙΣΤΩ ΓΙΑ ΤΗΝ ΠΡΟΣΟΧΗ ΣΑΣ!!!</a:t>
            </a:r>
            <a:endParaRPr lang="el-GR" u="sng" dirty="0">
              <a:solidFill>
                <a:schemeClr val="accent1">
                  <a:lumMod val="75000"/>
                </a:schemeClr>
              </a:solidFill>
              <a:latin typeface="Times New Roman" pitchFamily="18" charset="0"/>
              <a:cs typeface="Times New Roman"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063552" y="1988841"/>
            <a:ext cx="6355804" cy="3596047"/>
          </a:xfrm>
          <a:prstGeom prst="rect">
            <a:avLst/>
          </a:prstGeom>
          <a:ln>
            <a:noFill/>
          </a:ln>
          <a:effectLst>
            <a:softEdge rad="112500"/>
          </a:effectLst>
        </p:spPr>
      </p:pic>
    </p:spTree>
    <p:extLst>
      <p:ext uri="{BB962C8B-B14F-4D97-AF65-F5344CB8AC3E}">
        <p14:creationId xmlns:p14="http://schemas.microsoft.com/office/powerpoint/2010/main" xmlns="" val="28064508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89687" y="988710"/>
            <a:ext cx="6096000" cy="4524315"/>
          </a:xfrm>
          <a:prstGeom prst="rect">
            <a:avLst/>
          </a:prstGeom>
        </p:spPr>
        <p:txBody>
          <a:bodyPr>
            <a:spAutoFit/>
          </a:bodyPr>
          <a:lstStyle/>
          <a:p>
            <a:r>
              <a:rPr lang="el-GR" sz="3200" b="1" u="sng" dirty="0" smtClean="0">
                <a:solidFill>
                  <a:schemeClr val="accent2"/>
                </a:solidFill>
                <a:latin typeface="Calibri" pitchFamily="34" charset="0"/>
              </a:rPr>
              <a:t>Παραφίνη</a:t>
            </a:r>
            <a:endParaRPr lang="en-US" sz="3200" b="1" u="sng" dirty="0" smtClean="0">
              <a:solidFill>
                <a:schemeClr val="accent2"/>
              </a:solidFill>
              <a:latin typeface="Calibri" pitchFamily="34" charset="0"/>
            </a:endParaRPr>
          </a:p>
          <a:p>
            <a:endParaRPr lang="en-US" sz="2800" dirty="0" smtClean="0">
              <a:solidFill>
                <a:schemeClr val="accent2">
                  <a:lumMod val="75000"/>
                </a:schemeClr>
              </a:solidFill>
              <a:latin typeface="Calibri" pitchFamily="34" charset="0"/>
            </a:endParaRPr>
          </a:p>
          <a:p>
            <a:r>
              <a:rPr lang="el-GR" sz="2800" dirty="0" smtClean="0">
                <a:solidFill>
                  <a:schemeClr val="accent2">
                    <a:lumMod val="75000"/>
                  </a:schemeClr>
                </a:solidFill>
                <a:latin typeface="Calibri" pitchFamily="34" charset="0"/>
              </a:rPr>
              <a:t>Η παραφίνη είναι η πιο σημαντική πρώτη ύλη του κεριού. Είναι ένας καθαρός υδρογονάνθρακας. </a:t>
            </a:r>
            <a:endParaRPr lang="en-US" sz="2800" dirty="0" smtClean="0">
              <a:solidFill>
                <a:schemeClr val="accent2">
                  <a:lumMod val="75000"/>
                </a:schemeClr>
              </a:solidFill>
              <a:latin typeface="Calibri" pitchFamily="34" charset="0"/>
            </a:endParaRPr>
          </a:p>
          <a:p>
            <a:r>
              <a:rPr lang="el-GR" sz="2800" dirty="0" smtClean="0">
                <a:solidFill>
                  <a:schemeClr val="accent2">
                    <a:lumMod val="75000"/>
                  </a:schemeClr>
                </a:solidFill>
                <a:latin typeface="Calibri" pitchFamily="34" charset="0"/>
              </a:rPr>
              <a:t>Στην όψη, η καθαρή παραφίνη είναι άσπρη, ημιδιαφανής ή διαφανής. Τις περισσότερες φορές όμως περιέχει διάφορες χρωστικές και ευχάριστα αρώματα.</a:t>
            </a:r>
            <a:endParaRPr lang="el-GR" sz="2800" dirty="0">
              <a:solidFill>
                <a:schemeClr val="accent2">
                  <a:lumMod val="75000"/>
                </a:schemeClr>
              </a:solidFill>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955590" y="1491219"/>
            <a:ext cx="6096000" cy="3539430"/>
          </a:xfrm>
          <a:prstGeom prst="rect">
            <a:avLst/>
          </a:prstGeom>
        </p:spPr>
        <p:txBody>
          <a:bodyPr>
            <a:spAutoFit/>
          </a:bodyPr>
          <a:lstStyle/>
          <a:p>
            <a:r>
              <a:rPr lang="el-GR" sz="2800" dirty="0" smtClean="0">
                <a:solidFill>
                  <a:schemeClr val="accent2">
                    <a:lumMod val="75000"/>
                  </a:schemeClr>
                </a:solidFill>
                <a:latin typeface="Calibri" pitchFamily="34" charset="0"/>
              </a:rPr>
              <a:t>Η θεραπεία παραφίνης είναι ιδιαίτερα κατάλληλη για νύχια και  δέρμα που έχουν πρόβλημα και έχει υγιεινό όφελος για τα νύχια, καθώς διατηρεί την ευελιξία τους και ενισχύει το δέρμα που τα περιβάλλει, γεγονός που αποτελεί προϋπόθεση για την υγεία και την ανθεκτικότητα των δακτύλων.</a:t>
            </a:r>
            <a:endParaRPr lang="el-GR" sz="2800" dirty="0">
              <a:solidFill>
                <a:schemeClr val="accent2">
                  <a:lumMod val="75000"/>
                </a:schemeClr>
              </a:solidFill>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81448" y="1728053"/>
            <a:ext cx="6096000" cy="3108543"/>
          </a:xfrm>
          <a:prstGeom prst="rect">
            <a:avLst/>
          </a:prstGeom>
        </p:spPr>
        <p:txBody>
          <a:bodyPr>
            <a:spAutoFit/>
          </a:bodyPr>
          <a:lstStyle/>
          <a:p>
            <a:r>
              <a:rPr lang="el-GR" sz="2800" dirty="0" smtClean="0">
                <a:solidFill>
                  <a:schemeClr val="accent2">
                    <a:lumMod val="75000"/>
                  </a:schemeClr>
                </a:solidFill>
                <a:latin typeface="Calibri" pitchFamily="34" charset="0"/>
              </a:rPr>
              <a:t>Η θεραπεία με παραφίνη είναι μια διαδικασία που βοηθάει τους πόρους να ανοίξουν έτσι ώστε τα  στοιχεία ενυδάτωσης να διεισδύουν στα εσωτερικά στρώματα του δέρματος.  Μετά τη θεραπεία τα χέρια αποκτούν μεταξένια υφή.</a:t>
            </a:r>
            <a:endParaRPr lang="el-GR" sz="2800" dirty="0">
              <a:solidFill>
                <a:schemeClr val="accent2">
                  <a:lumMod val="75000"/>
                </a:schemeClr>
              </a:solidFill>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90832" y="347184"/>
            <a:ext cx="6096000" cy="6247864"/>
          </a:xfrm>
          <a:prstGeom prst="rect">
            <a:avLst/>
          </a:prstGeom>
        </p:spPr>
        <p:txBody>
          <a:bodyPr>
            <a:spAutoFit/>
          </a:bodyPr>
          <a:lstStyle/>
          <a:p>
            <a:r>
              <a:rPr lang="el-GR" sz="3200" u="sng" dirty="0" smtClean="0">
                <a:solidFill>
                  <a:schemeClr val="accent1">
                    <a:lumMod val="75000"/>
                  </a:schemeClr>
                </a:solidFill>
                <a:latin typeface="Calibri" pitchFamily="34" charset="0"/>
              </a:rPr>
              <a:t>Οφέλη παραφίνης</a:t>
            </a:r>
          </a:p>
          <a:p>
            <a:endParaRPr lang="el-GR" sz="2800" dirty="0" smtClean="0">
              <a:solidFill>
                <a:schemeClr val="accent2">
                  <a:lumMod val="75000"/>
                </a:schemeClr>
              </a:solidFill>
              <a:latin typeface="Calibri" pitchFamily="34" charset="0"/>
            </a:endParaRPr>
          </a:p>
          <a:p>
            <a:r>
              <a:rPr lang="el-GR" sz="2800" dirty="0" smtClean="0">
                <a:solidFill>
                  <a:schemeClr val="accent2">
                    <a:lumMod val="75000"/>
                  </a:schemeClr>
                </a:solidFill>
                <a:latin typeface="Calibri" pitchFamily="34" charset="0"/>
              </a:rPr>
              <a:t>Η θεραπεία με παραφίνη έχει αρκετές  ευεργετικές ιδιότητες.  </a:t>
            </a:r>
            <a:endParaRPr lang="en-US" sz="2800" dirty="0" smtClean="0">
              <a:solidFill>
                <a:schemeClr val="accent2">
                  <a:lumMod val="75000"/>
                </a:schemeClr>
              </a:solidFill>
              <a:latin typeface="Calibri" pitchFamily="34" charset="0"/>
            </a:endParaRPr>
          </a:p>
          <a:p>
            <a:endParaRPr lang="el-GR" sz="2800" u="sng" dirty="0" smtClean="0">
              <a:solidFill>
                <a:schemeClr val="accent2">
                  <a:lumMod val="75000"/>
                </a:schemeClr>
              </a:solidFill>
              <a:latin typeface="Calibri" pitchFamily="34" charset="0"/>
            </a:endParaRPr>
          </a:p>
          <a:p>
            <a:r>
              <a:rPr lang="el-GR" sz="2800" dirty="0" smtClean="0">
                <a:solidFill>
                  <a:schemeClr val="accent2">
                    <a:lumMod val="75000"/>
                  </a:schemeClr>
                </a:solidFill>
                <a:latin typeface="Calibri" pitchFamily="34" charset="0"/>
              </a:rPr>
              <a:t>Τα σπουδαιότερα από τα οφέλη είναι :</a:t>
            </a:r>
          </a:p>
          <a:p>
            <a:endParaRPr lang="el-GR" sz="2800" dirty="0" smtClean="0">
              <a:solidFill>
                <a:schemeClr val="accent2">
                  <a:lumMod val="75000"/>
                </a:schemeClr>
              </a:solidFill>
              <a:latin typeface="Calibri" pitchFamily="34" charset="0"/>
            </a:endParaRPr>
          </a:p>
          <a:p>
            <a:pPr>
              <a:buFont typeface="Wingdings" pitchFamily="2" charset="2"/>
              <a:buChar char="Ø"/>
            </a:pPr>
            <a:r>
              <a:rPr lang="el-GR" sz="2800" dirty="0" smtClean="0">
                <a:solidFill>
                  <a:schemeClr val="accent2">
                    <a:lumMod val="75000"/>
                  </a:schemeClr>
                </a:solidFill>
                <a:latin typeface="Calibri" pitchFamily="34" charset="0"/>
              </a:rPr>
              <a:t>καταπραΰνει και ενυδατώνει το δέρμα</a:t>
            </a:r>
            <a:br>
              <a:rPr lang="el-GR" sz="2800" dirty="0" smtClean="0">
                <a:solidFill>
                  <a:schemeClr val="accent2">
                    <a:lumMod val="75000"/>
                  </a:schemeClr>
                </a:solidFill>
                <a:latin typeface="Calibri" pitchFamily="34" charset="0"/>
              </a:rPr>
            </a:br>
            <a:r>
              <a:rPr lang="el-GR" sz="2800" dirty="0" smtClean="0">
                <a:solidFill>
                  <a:schemeClr val="accent2">
                    <a:lumMod val="75000"/>
                  </a:schemeClr>
                </a:solidFill>
                <a:latin typeface="Calibri" pitchFamily="34" charset="0"/>
              </a:rPr>
              <a:t> </a:t>
            </a:r>
          </a:p>
          <a:p>
            <a:pPr>
              <a:buFont typeface="Wingdings" pitchFamily="2" charset="2"/>
              <a:buChar char="Ø"/>
            </a:pPr>
            <a:r>
              <a:rPr lang="el-GR" sz="2800" dirty="0" smtClean="0">
                <a:solidFill>
                  <a:schemeClr val="accent2">
                    <a:lumMod val="75000"/>
                  </a:schemeClr>
                </a:solidFill>
                <a:latin typeface="Calibri" pitchFamily="34" charset="0"/>
              </a:rPr>
              <a:t>ανοίγει τους πόρους</a:t>
            </a:r>
            <a:br>
              <a:rPr lang="el-GR" sz="2800" dirty="0" smtClean="0">
                <a:solidFill>
                  <a:schemeClr val="accent2">
                    <a:lumMod val="75000"/>
                  </a:schemeClr>
                </a:solidFill>
                <a:latin typeface="Calibri" pitchFamily="34" charset="0"/>
              </a:rPr>
            </a:br>
            <a:r>
              <a:rPr lang="el-GR" sz="2800" dirty="0" smtClean="0">
                <a:solidFill>
                  <a:schemeClr val="accent2">
                    <a:lumMod val="75000"/>
                  </a:schemeClr>
                </a:solidFill>
                <a:latin typeface="Calibri" pitchFamily="34" charset="0"/>
              </a:rPr>
              <a:t> </a:t>
            </a:r>
          </a:p>
          <a:p>
            <a:pPr>
              <a:buFont typeface="Wingdings" pitchFamily="2" charset="2"/>
              <a:buChar char="Ø"/>
            </a:pPr>
            <a:r>
              <a:rPr lang="el-GR" sz="2800" dirty="0" smtClean="0">
                <a:solidFill>
                  <a:schemeClr val="accent2">
                    <a:lumMod val="75000"/>
                  </a:schemeClr>
                </a:solidFill>
                <a:latin typeface="Calibri" pitchFamily="34" charset="0"/>
              </a:rPr>
              <a:t>αυξάνει την κυκλοφορία και </a:t>
            </a:r>
            <a:br>
              <a:rPr lang="el-GR" sz="2800" dirty="0" smtClean="0">
                <a:solidFill>
                  <a:schemeClr val="accent2">
                    <a:lumMod val="75000"/>
                  </a:schemeClr>
                </a:solidFill>
                <a:latin typeface="Calibri" pitchFamily="34" charset="0"/>
              </a:rPr>
            </a:br>
            <a:r>
              <a:rPr lang="el-GR" sz="2800" dirty="0" smtClean="0">
                <a:solidFill>
                  <a:schemeClr val="accent2">
                    <a:lumMod val="75000"/>
                  </a:schemeClr>
                </a:solidFill>
                <a:latin typeface="Calibri" pitchFamily="34" charset="0"/>
              </a:rPr>
              <a:t> </a:t>
            </a:r>
          </a:p>
          <a:p>
            <a:pPr>
              <a:buFont typeface="Wingdings" pitchFamily="2" charset="2"/>
              <a:buChar char="Ø"/>
            </a:pPr>
            <a:r>
              <a:rPr lang="el-GR" sz="2800" dirty="0" smtClean="0">
                <a:solidFill>
                  <a:schemeClr val="accent2">
                    <a:lumMod val="75000"/>
                  </a:schemeClr>
                </a:solidFill>
                <a:latin typeface="Calibri" pitchFamily="34" charset="0"/>
              </a:rPr>
              <a:t>προάγει την αίσθηση της ηρεμίας</a:t>
            </a:r>
            <a:endParaRPr lang="el-GR" sz="2800" dirty="0">
              <a:solidFill>
                <a:schemeClr val="accent2">
                  <a:lumMod val="75000"/>
                </a:schemeClr>
              </a:solidFill>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7946264" y="3678350"/>
            <a:ext cx="3770693" cy="3046720"/>
          </a:xfrm>
          <a:prstGeom prst="roundRect">
            <a:avLst>
              <a:gd name="adj" fmla="val 8594"/>
            </a:avLst>
          </a:prstGeom>
          <a:ln/>
        </p:spPr>
        <p:style>
          <a:lnRef idx="2">
            <a:schemeClr val="accent1"/>
          </a:lnRef>
          <a:fillRef idx="1">
            <a:schemeClr val="lt1"/>
          </a:fillRef>
          <a:effectRef idx="0">
            <a:schemeClr val="accent1"/>
          </a:effectRef>
          <a:fontRef idx="minor">
            <a:schemeClr val="dk1"/>
          </a:fontRef>
        </p:style>
      </p:pic>
      <p:sp>
        <p:nvSpPr>
          <p:cNvPr id="4" name="Rectangle 3"/>
          <p:cNvSpPr/>
          <p:nvPr/>
        </p:nvSpPr>
        <p:spPr>
          <a:xfrm>
            <a:off x="536619" y="864705"/>
            <a:ext cx="8349803" cy="3539430"/>
          </a:xfrm>
          <a:prstGeom prst="rect">
            <a:avLst/>
          </a:prstGeom>
        </p:spPr>
        <p:txBody>
          <a:bodyPr wrap="square">
            <a:spAutoFit/>
          </a:bodyPr>
          <a:lstStyle/>
          <a:p>
            <a:pPr fontAlgn="base"/>
            <a:r>
              <a:rPr lang="el-GR" sz="3200" b="1" u="sng" dirty="0">
                <a:solidFill>
                  <a:schemeClr val="accent1">
                    <a:lumMod val="75000"/>
                  </a:schemeClr>
                </a:solidFill>
                <a:latin typeface="Calibri" pitchFamily="34" charset="0"/>
              </a:rPr>
              <a:t>Τι είναι</a:t>
            </a:r>
            <a:r>
              <a:rPr lang="el-GR" sz="3200" b="1" u="sng" dirty="0" smtClean="0">
                <a:solidFill>
                  <a:schemeClr val="accent1">
                    <a:lumMod val="75000"/>
                  </a:schemeClr>
                </a:solidFill>
                <a:latin typeface="Calibri" pitchFamily="34" charset="0"/>
              </a:rPr>
              <a:t>:</a:t>
            </a:r>
          </a:p>
          <a:p>
            <a:pPr fontAlgn="base"/>
            <a:endParaRPr lang="el-GR" sz="2400" u="sng" dirty="0">
              <a:solidFill>
                <a:schemeClr val="accent1">
                  <a:lumMod val="75000"/>
                </a:schemeClr>
              </a:solidFill>
              <a:latin typeface="Calibri" pitchFamily="34" charset="0"/>
            </a:endParaRPr>
          </a:p>
          <a:p>
            <a:pPr fontAlgn="base"/>
            <a:r>
              <a:rPr lang="el-GR" sz="2400" dirty="0">
                <a:solidFill>
                  <a:schemeClr val="accent2">
                    <a:lumMod val="75000"/>
                  </a:schemeClr>
                </a:solidFill>
                <a:latin typeface="Calibri" pitchFamily="34" charset="0"/>
              </a:rPr>
              <a:t>Το παραφινόλουτρο είναι ένα φυσικό μέσο επιφανειακής θερμοθεραπείας και βαθιάς ενυδάτωσης του δέρματος</a:t>
            </a:r>
            <a:r>
              <a:rPr lang="el-GR" sz="2400" dirty="0" smtClean="0">
                <a:solidFill>
                  <a:schemeClr val="accent2">
                    <a:lumMod val="75000"/>
                  </a:schemeClr>
                </a:solidFill>
                <a:latin typeface="Calibri" pitchFamily="34" charset="0"/>
              </a:rPr>
              <a:t>.</a:t>
            </a:r>
          </a:p>
          <a:p>
            <a:pPr fontAlgn="base"/>
            <a:endParaRPr lang="el-GR" sz="2400" dirty="0">
              <a:solidFill>
                <a:schemeClr val="accent2">
                  <a:lumMod val="75000"/>
                </a:schemeClr>
              </a:solidFill>
              <a:latin typeface="Calibri" pitchFamily="34" charset="0"/>
            </a:endParaRPr>
          </a:p>
          <a:p>
            <a:pPr fontAlgn="base"/>
            <a:endParaRPr lang="el-GR" sz="2400" dirty="0">
              <a:solidFill>
                <a:schemeClr val="accent2">
                  <a:lumMod val="75000"/>
                </a:schemeClr>
              </a:solidFill>
              <a:latin typeface="Calibri" pitchFamily="34" charset="0"/>
            </a:endParaRPr>
          </a:p>
          <a:p>
            <a:pPr fontAlgn="base"/>
            <a:r>
              <a:rPr lang="el-GR" sz="2400" dirty="0">
                <a:solidFill>
                  <a:schemeClr val="accent2">
                    <a:lumMod val="75000"/>
                  </a:schemeClr>
                </a:solidFill>
                <a:latin typeface="Calibri" pitchFamily="34" charset="0"/>
              </a:rPr>
              <a:t>Είναι μια συσκευή πλαστική από έξω και αλουμίνιο από μέσα, μέσα στην οποία υπάρχει λιωμένη η παραφίνη περίπου στους 51 με 53 βαθμούς </a:t>
            </a:r>
            <a:r>
              <a:rPr lang="el-GR" sz="2400" dirty="0" smtClean="0">
                <a:solidFill>
                  <a:schemeClr val="accent2">
                    <a:lumMod val="75000"/>
                  </a:schemeClr>
                </a:solidFill>
                <a:latin typeface="Calibri" pitchFamily="34" charset="0"/>
              </a:rPr>
              <a:t>κελσίου.</a:t>
            </a:r>
            <a:endParaRPr lang="el-GR" sz="2400" b="0" dirty="0">
              <a:solidFill>
                <a:schemeClr val="accent2">
                  <a:lumMod val="75000"/>
                </a:schemeClr>
              </a:solidFill>
              <a:effectLst/>
              <a:latin typeface="Calibri" pitchFamily="34" charset="0"/>
            </a:endParaRPr>
          </a:p>
        </p:txBody>
      </p:sp>
      <p:cxnSp>
        <p:nvCxnSpPr>
          <p:cNvPr id="7" name="Straight Connector 6"/>
          <p:cNvCxnSpPr/>
          <p:nvPr/>
        </p:nvCxnSpPr>
        <p:spPr>
          <a:xfrm>
            <a:off x="1378039" y="2897746"/>
            <a:ext cx="598867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133605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xmlns="" val="0"/>
              </a:ext>
            </a:extLst>
          </a:blip>
          <a:srcRect r="44547"/>
          <a:stretch/>
        </p:blipFill>
        <p:spPr>
          <a:xfrm>
            <a:off x="789554" y="1964028"/>
            <a:ext cx="4361996" cy="2936383"/>
          </a:xfrm>
          <a:prstGeom prst="roundRect">
            <a:avLst>
              <a:gd name="adj" fmla="val 8594"/>
            </a:avLst>
          </a:prstGeom>
          <a:solidFill>
            <a:srgbClr val="FFFFFF">
              <a:shade val="85000"/>
            </a:srgbClr>
          </a:solidFill>
          <a:ln>
            <a:noFill/>
          </a:ln>
          <a:effectLst/>
        </p:spPr>
      </p:pic>
      <p:pic>
        <p:nvPicPr>
          <p:cNvPr id="3" name="Picture 2"/>
          <p:cNvPicPr>
            <a:picLocks noChangeAspect="1"/>
          </p:cNvPicPr>
          <p:nvPr/>
        </p:nvPicPr>
        <p:blipFill rotWithShape="1">
          <a:blip r:embed="rId2">
            <a:extLst>
              <a:ext uri="{28A0092B-C50C-407E-A947-70E740481C1C}">
                <a14:useLocalDpi xmlns:a14="http://schemas.microsoft.com/office/drawing/2010/main" xmlns="" val="0"/>
              </a:ext>
            </a:extLst>
          </a:blip>
          <a:srcRect l="57246"/>
          <a:stretch/>
        </p:blipFill>
        <p:spPr>
          <a:xfrm>
            <a:off x="5666704" y="1964028"/>
            <a:ext cx="3363087" cy="2936383"/>
          </a:xfrm>
          <a:prstGeom prst="roundRect">
            <a:avLst>
              <a:gd name="adj" fmla="val 8594"/>
            </a:avLst>
          </a:prstGeom>
          <a:solidFill>
            <a:srgbClr val="FFFFFF">
              <a:shade val="85000"/>
            </a:srgbClr>
          </a:solidFill>
          <a:ln>
            <a:noFill/>
          </a:ln>
          <a:effectLst/>
        </p:spPr>
      </p:pic>
      <p:sp>
        <p:nvSpPr>
          <p:cNvPr id="5" name="Rounded Rectangle 4"/>
          <p:cNvSpPr/>
          <p:nvPr/>
        </p:nvSpPr>
        <p:spPr>
          <a:xfrm>
            <a:off x="489397" y="1442434"/>
            <a:ext cx="8822028" cy="397957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729650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4196" y="500515"/>
            <a:ext cx="8092227" cy="6617196"/>
          </a:xfrm>
          <a:prstGeom prst="rect">
            <a:avLst/>
          </a:prstGeom>
        </p:spPr>
        <p:txBody>
          <a:bodyPr wrap="square">
            <a:spAutoFit/>
          </a:bodyPr>
          <a:lstStyle/>
          <a:p>
            <a:pPr fontAlgn="base"/>
            <a:r>
              <a:rPr lang="el-GR" sz="3200" b="1" u="sng" dirty="0">
                <a:solidFill>
                  <a:schemeClr val="accent1">
                    <a:lumMod val="75000"/>
                  </a:schemeClr>
                </a:solidFill>
                <a:latin typeface="Calibri" pitchFamily="34" charset="0"/>
              </a:rPr>
              <a:t>Λειτουργία</a:t>
            </a:r>
            <a:r>
              <a:rPr lang="el-GR" sz="3200" b="1" u="sng" dirty="0" smtClean="0">
                <a:solidFill>
                  <a:schemeClr val="accent1">
                    <a:lumMod val="75000"/>
                  </a:schemeClr>
                </a:solidFill>
                <a:latin typeface="Calibri" pitchFamily="34" charset="0"/>
              </a:rPr>
              <a:t>:</a:t>
            </a:r>
          </a:p>
          <a:p>
            <a:pPr fontAlgn="base"/>
            <a:endParaRPr lang="el-GR" sz="3200" u="sng" dirty="0">
              <a:solidFill>
                <a:schemeClr val="accent1">
                  <a:lumMod val="75000"/>
                </a:schemeClr>
              </a:solidFill>
              <a:latin typeface="Calibri" pitchFamily="34" charset="0"/>
            </a:endParaRPr>
          </a:p>
          <a:p>
            <a:pPr fontAlgn="base">
              <a:buClr>
                <a:schemeClr val="accent1">
                  <a:lumMod val="75000"/>
                </a:schemeClr>
              </a:buClr>
              <a:buFont typeface="Arial" panose="020B0604020202020204" pitchFamily="34" charset="0"/>
              <a:buChar char="•"/>
            </a:pPr>
            <a:r>
              <a:rPr lang="el-GR" sz="2400" dirty="0" smtClean="0">
                <a:latin typeface="Calibri" pitchFamily="34" charset="0"/>
              </a:rPr>
              <a:t> </a:t>
            </a:r>
            <a:r>
              <a:rPr lang="el-GR" sz="2400" dirty="0" smtClean="0">
                <a:solidFill>
                  <a:schemeClr val="accent2">
                    <a:lumMod val="75000"/>
                  </a:schemeClr>
                </a:solidFill>
                <a:latin typeface="Calibri" pitchFamily="34" charset="0"/>
              </a:rPr>
              <a:t>Αύξηση </a:t>
            </a:r>
            <a:r>
              <a:rPr lang="el-GR" sz="2400" dirty="0">
                <a:solidFill>
                  <a:schemeClr val="accent2">
                    <a:lumMod val="75000"/>
                  </a:schemeClr>
                </a:solidFill>
                <a:latin typeface="Calibri" pitchFamily="34" charset="0"/>
              </a:rPr>
              <a:t>της θερμοκρασίας της κυκλοφορίας του αίματος και της λέμφου</a:t>
            </a:r>
          </a:p>
          <a:p>
            <a:pPr fontAlgn="base">
              <a:buClr>
                <a:schemeClr val="accent1">
                  <a:lumMod val="75000"/>
                </a:schemeClr>
              </a:buClr>
              <a:buFont typeface="Arial" panose="020B0604020202020204" pitchFamily="34" charset="0"/>
              <a:buChar char="•"/>
            </a:pPr>
            <a:r>
              <a:rPr lang="el-GR" sz="2400" dirty="0" smtClean="0">
                <a:solidFill>
                  <a:schemeClr val="accent2">
                    <a:lumMod val="75000"/>
                  </a:schemeClr>
                </a:solidFill>
                <a:latin typeface="Calibri" pitchFamily="34" charset="0"/>
              </a:rPr>
              <a:t> Λόγω </a:t>
            </a:r>
            <a:r>
              <a:rPr lang="el-GR" sz="2400" dirty="0">
                <a:solidFill>
                  <a:schemeClr val="accent2">
                    <a:lumMod val="75000"/>
                  </a:schemeClr>
                </a:solidFill>
                <a:latin typeface="Calibri" pitchFamily="34" charset="0"/>
              </a:rPr>
              <a:t>της φύσης της η παραφίνη δίνει μεγαλύτερη θερμοκρασία στους ιστούς και είναι περισσότερο ανεκτή σε σχέση με το νερό αντίστοιχα</a:t>
            </a:r>
          </a:p>
          <a:p>
            <a:pPr fontAlgn="base">
              <a:buClr>
                <a:schemeClr val="accent1">
                  <a:lumMod val="75000"/>
                </a:schemeClr>
              </a:buClr>
              <a:buFont typeface="Arial" panose="020B0604020202020204" pitchFamily="34" charset="0"/>
              <a:buChar char="•"/>
            </a:pPr>
            <a:r>
              <a:rPr lang="el-GR" sz="2400" dirty="0" smtClean="0">
                <a:solidFill>
                  <a:schemeClr val="accent2">
                    <a:lumMod val="75000"/>
                  </a:schemeClr>
                </a:solidFill>
                <a:latin typeface="Calibri" pitchFamily="34" charset="0"/>
              </a:rPr>
              <a:t> Αύξηση </a:t>
            </a:r>
            <a:r>
              <a:rPr lang="el-GR" sz="2400" dirty="0">
                <a:solidFill>
                  <a:schemeClr val="accent2">
                    <a:lumMod val="75000"/>
                  </a:schemeClr>
                </a:solidFill>
                <a:latin typeface="Calibri" pitchFamily="34" charset="0"/>
              </a:rPr>
              <a:t>μεταβολισμού λόγω της αύξησης της ενζυματικής δραστηριότητας</a:t>
            </a:r>
          </a:p>
          <a:p>
            <a:pPr fontAlgn="base">
              <a:buClr>
                <a:schemeClr val="accent1">
                  <a:lumMod val="75000"/>
                </a:schemeClr>
              </a:buClr>
              <a:buFont typeface="Arial" panose="020B0604020202020204" pitchFamily="34" charset="0"/>
              <a:buChar char="•"/>
            </a:pPr>
            <a:r>
              <a:rPr lang="el-GR" sz="2400" dirty="0" smtClean="0">
                <a:solidFill>
                  <a:schemeClr val="accent2">
                    <a:lumMod val="75000"/>
                  </a:schemeClr>
                </a:solidFill>
                <a:latin typeface="Calibri" pitchFamily="34" charset="0"/>
              </a:rPr>
              <a:t> Αύξηση </a:t>
            </a:r>
            <a:r>
              <a:rPr lang="el-GR" sz="2400" dirty="0">
                <a:solidFill>
                  <a:schemeClr val="accent2">
                    <a:lumMod val="75000"/>
                  </a:schemeClr>
                </a:solidFill>
                <a:latin typeface="Calibri" pitchFamily="34" charset="0"/>
              </a:rPr>
              <a:t>τροφικότητας και του οξυγόνου στην περιοχή</a:t>
            </a:r>
          </a:p>
          <a:p>
            <a:pPr fontAlgn="base">
              <a:buClr>
                <a:schemeClr val="accent1">
                  <a:lumMod val="75000"/>
                </a:schemeClr>
              </a:buClr>
              <a:buFont typeface="Arial" panose="020B0604020202020204" pitchFamily="34" charset="0"/>
              <a:buChar char="•"/>
            </a:pPr>
            <a:r>
              <a:rPr lang="el-GR" sz="2400" dirty="0" smtClean="0">
                <a:solidFill>
                  <a:schemeClr val="accent2">
                    <a:lumMod val="75000"/>
                  </a:schemeClr>
                </a:solidFill>
                <a:latin typeface="Calibri" pitchFamily="34" charset="0"/>
              </a:rPr>
              <a:t> Μυοχάλαση</a:t>
            </a:r>
            <a:r>
              <a:rPr lang="el-GR" sz="2400" dirty="0">
                <a:solidFill>
                  <a:schemeClr val="accent2">
                    <a:lumMod val="75000"/>
                  </a:schemeClr>
                </a:solidFill>
                <a:latin typeface="Calibri" pitchFamily="34" charset="0"/>
              </a:rPr>
              <a:t>, μείωση μυϊκού σπασμού και της σκληρότητας των αρθρώσεων</a:t>
            </a:r>
          </a:p>
          <a:p>
            <a:pPr fontAlgn="base">
              <a:buClr>
                <a:schemeClr val="accent1">
                  <a:lumMod val="75000"/>
                </a:schemeClr>
              </a:buClr>
              <a:buFont typeface="Arial" panose="020B0604020202020204" pitchFamily="34" charset="0"/>
              <a:buChar char="•"/>
            </a:pPr>
            <a:r>
              <a:rPr lang="el-GR" sz="2400" dirty="0" smtClean="0">
                <a:solidFill>
                  <a:schemeClr val="accent2">
                    <a:lumMod val="75000"/>
                  </a:schemeClr>
                </a:solidFill>
                <a:latin typeface="Calibri" pitchFamily="34" charset="0"/>
              </a:rPr>
              <a:t> Απορρόφηση </a:t>
            </a:r>
            <a:r>
              <a:rPr lang="el-GR" sz="2400" dirty="0">
                <a:solidFill>
                  <a:schemeClr val="accent2">
                    <a:lumMod val="75000"/>
                  </a:schemeClr>
                </a:solidFill>
                <a:latin typeface="Calibri" pitchFamily="34" charset="0"/>
              </a:rPr>
              <a:t>οιδημάτων και αιματωμάτων και αποδρομή </a:t>
            </a:r>
            <a:r>
              <a:rPr lang="el-GR" sz="2400" dirty="0" smtClean="0">
                <a:solidFill>
                  <a:schemeClr val="accent2">
                    <a:lumMod val="75000"/>
                  </a:schemeClr>
                </a:solidFill>
                <a:latin typeface="Calibri" pitchFamily="34" charset="0"/>
              </a:rPr>
              <a:t>φλεγμονής</a:t>
            </a:r>
          </a:p>
          <a:p>
            <a:pPr fontAlgn="base">
              <a:buFont typeface="Arial" panose="020B0604020202020204" pitchFamily="34" charset="0"/>
              <a:buChar char="•"/>
            </a:pPr>
            <a:r>
              <a:rPr lang="el-GR" sz="2400" b="0" i="0" dirty="0">
                <a:solidFill>
                  <a:schemeClr val="accent2">
                    <a:lumMod val="75000"/>
                  </a:schemeClr>
                </a:solidFill>
                <a:effectLst/>
                <a:latin typeface="Calibri" pitchFamily="34" charset="0"/>
              </a:rPr>
              <a:t> </a:t>
            </a:r>
            <a:r>
              <a:rPr lang="el-GR" sz="2400" dirty="0" smtClean="0">
                <a:solidFill>
                  <a:schemeClr val="accent2">
                    <a:lumMod val="75000"/>
                  </a:schemeClr>
                </a:solidFill>
                <a:latin typeface="Calibri" pitchFamily="34" charset="0"/>
              </a:rPr>
              <a:t>Μείωση του πόνου</a:t>
            </a:r>
            <a:endParaRPr lang="el-GR" sz="2400" dirty="0">
              <a:solidFill>
                <a:schemeClr val="accent2">
                  <a:lumMod val="75000"/>
                </a:schemeClr>
              </a:solidFill>
              <a:latin typeface="Calibri" pitchFamily="34" charset="0"/>
            </a:endParaRPr>
          </a:p>
          <a:p>
            <a:pPr fontAlgn="base"/>
            <a:r>
              <a:rPr lang="el-GR" sz="2400" dirty="0">
                <a:solidFill>
                  <a:schemeClr val="accent2">
                    <a:lumMod val="75000"/>
                  </a:schemeClr>
                </a:solidFill>
                <a:latin typeface="Open Sans"/>
              </a:rPr>
              <a:t>   </a:t>
            </a:r>
          </a:p>
          <a:p>
            <a:pPr fontAlgn="base">
              <a:buClr>
                <a:schemeClr val="accent1">
                  <a:lumMod val="75000"/>
                </a:schemeClr>
              </a:buClr>
              <a:buFont typeface="Arial" panose="020B0604020202020204" pitchFamily="34" charset="0"/>
              <a:buChar char="•"/>
            </a:pPr>
            <a:endParaRPr lang="el-GR" sz="2400" b="0" i="0" dirty="0">
              <a:effectLst/>
              <a:latin typeface="Open Sans"/>
            </a:endParaRPr>
          </a:p>
        </p:txBody>
      </p:sp>
    </p:spTree>
    <p:extLst>
      <p:ext uri="{BB962C8B-B14F-4D97-AF65-F5344CB8AC3E}">
        <p14:creationId xmlns:p14="http://schemas.microsoft.com/office/powerpoint/2010/main" xmlns="" val="3689178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26017" y="784263"/>
            <a:ext cx="6096000" cy="2800767"/>
          </a:xfrm>
          <a:prstGeom prst="rect">
            <a:avLst/>
          </a:prstGeom>
        </p:spPr>
        <p:txBody>
          <a:bodyPr>
            <a:spAutoFit/>
          </a:bodyPr>
          <a:lstStyle/>
          <a:p>
            <a:pPr fontAlgn="base"/>
            <a:r>
              <a:rPr lang="el-GR" sz="3200" b="1" u="sng" dirty="0">
                <a:solidFill>
                  <a:schemeClr val="accent1">
                    <a:lumMod val="75000"/>
                  </a:schemeClr>
                </a:solidFill>
                <a:latin typeface="Calibri" pitchFamily="34" charset="0"/>
              </a:rPr>
              <a:t>Αντενδείξεις</a:t>
            </a:r>
            <a:r>
              <a:rPr lang="el-GR" sz="3200" b="1" u="sng" dirty="0" smtClean="0">
                <a:solidFill>
                  <a:schemeClr val="accent1">
                    <a:lumMod val="75000"/>
                  </a:schemeClr>
                </a:solidFill>
                <a:latin typeface="Calibri" pitchFamily="34" charset="0"/>
              </a:rPr>
              <a:t>:</a:t>
            </a:r>
          </a:p>
          <a:p>
            <a:pPr fontAlgn="base"/>
            <a:endParaRPr lang="el-GR" sz="3200" u="sng" dirty="0">
              <a:solidFill>
                <a:schemeClr val="accent2">
                  <a:lumMod val="75000"/>
                </a:schemeClr>
              </a:solidFill>
              <a:latin typeface="Calibri" pitchFamily="34" charset="0"/>
            </a:endParaRPr>
          </a:p>
          <a:p>
            <a:pPr marL="342900" indent="-342900" fontAlgn="base">
              <a:buClr>
                <a:schemeClr val="accent1">
                  <a:lumMod val="75000"/>
                </a:schemeClr>
              </a:buClr>
              <a:buFont typeface="Arial" panose="020B0604020202020204" pitchFamily="34" charset="0"/>
              <a:buChar char="•"/>
            </a:pPr>
            <a:r>
              <a:rPr lang="el-GR" sz="2800" dirty="0">
                <a:solidFill>
                  <a:schemeClr val="accent2">
                    <a:lumMod val="75000"/>
                  </a:schemeClr>
                </a:solidFill>
                <a:latin typeface="Calibri" pitchFamily="34" charset="0"/>
              </a:rPr>
              <a:t>Ανοικτά τραύματα</a:t>
            </a:r>
          </a:p>
          <a:p>
            <a:pPr marL="342900" indent="-342900" fontAlgn="base">
              <a:buClr>
                <a:schemeClr val="accent1">
                  <a:lumMod val="75000"/>
                </a:schemeClr>
              </a:buClr>
              <a:buFont typeface="Arial" panose="020B0604020202020204" pitchFamily="34" charset="0"/>
              <a:buChar char="•"/>
            </a:pPr>
            <a:r>
              <a:rPr lang="el-GR" sz="2800" dirty="0">
                <a:solidFill>
                  <a:schemeClr val="accent2">
                    <a:lumMod val="75000"/>
                  </a:schemeClr>
                </a:solidFill>
                <a:latin typeface="Calibri" pitchFamily="34" charset="0"/>
              </a:rPr>
              <a:t>Δερματικές μολύνσεις</a:t>
            </a:r>
          </a:p>
          <a:p>
            <a:pPr marL="342900" indent="-342900" fontAlgn="base">
              <a:buClr>
                <a:schemeClr val="accent1">
                  <a:lumMod val="75000"/>
                </a:schemeClr>
              </a:buClr>
              <a:buFont typeface="Arial" panose="020B0604020202020204" pitchFamily="34" charset="0"/>
              <a:buChar char="•"/>
            </a:pPr>
            <a:r>
              <a:rPr lang="el-GR" sz="2800" dirty="0">
                <a:solidFill>
                  <a:schemeClr val="accent2">
                    <a:lumMod val="75000"/>
                  </a:schemeClr>
                </a:solidFill>
                <a:latin typeface="Calibri" pitchFamily="34" charset="0"/>
              </a:rPr>
              <a:t>Περιφερικές αγγειακές παθήσεις</a:t>
            </a:r>
          </a:p>
          <a:p>
            <a:pPr marL="342900" indent="-342900" fontAlgn="base">
              <a:buClr>
                <a:schemeClr val="accent1">
                  <a:lumMod val="75000"/>
                </a:schemeClr>
              </a:buClr>
              <a:buFont typeface="Arial" panose="020B0604020202020204" pitchFamily="34" charset="0"/>
              <a:buChar char="•"/>
            </a:pPr>
            <a:r>
              <a:rPr lang="el-GR" sz="2800" dirty="0">
                <a:solidFill>
                  <a:schemeClr val="accent2">
                    <a:lumMod val="75000"/>
                  </a:schemeClr>
                </a:solidFill>
                <a:latin typeface="Calibri" pitchFamily="34" charset="0"/>
              </a:rPr>
              <a:t>Διαταραχή αισθητικότητας</a:t>
            </a:r>
            <a:endParaRPr lang="el-GR" sz="2800" b="0" i="0" dirty="0">
              <a:solidFill>
                <a:schemeClr val="accent2">
                  <a:lumMod val="75000"/>
                </a:schemeClr>
              </a:solidFill>
              <a:effectLst/>
              <a:latin typeface="Calibri"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735994" y="3541688"/>
            <a:ext cx="3503725" cy="2629437"/>
          </a:xfrm>
          <a:prstGeom prst="rect">
            <a:avLst/>
          </a:prstGeom>
        </p:spPr>
      </p:pic>
      <p:cxnSp>
        <p:nvCxnSpPr>
          <p:cNvPr id="6" name="Straight Connector 5"/>
          <p:cNvCxnSpPr/>
          <p:nvPr/>
        </p:nvCxnSpPr>
        <p:spPr>
          <a:xfrm flipH="1">
            <a:off x="5562464" y="3433289"/>
            <a:ext cx="3850783" cy="2846233"/>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601100" y="3465485"/>
            <a:ext cx="3773510" cy="2781839"/>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26440524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1_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69</TotalTime>
  <Words>608</Words>
  <Application>Microsoft Office PowerPoint</Application>
  <PresentationFormat>Προσαρμογή</PresentationFormat>
  <Paragraphs>99</Paragraphs>
  <Slides>17</Slides>
  <Notes>0</Notes>
  <HiddenSlides>0</HiddenSlides>
  <MMClips>0</MMClips>
  <ScaleCrop>false</ScaleCrop>
  <HeadingPairs>
    <vt:vector size="4" baseType="variant">
      <vt:variant>
        <vt:lpstr>Θέμα</vt:lpstr>
      </vt:variant>
      <vt:variant>
        <vt:i4>2</vt:i4>
      </vt:variant>
      <vt:variant>
        <vt:lpstr>Τίτλοι διαφανειών</vt:lpstr>
      </vt:variant>
      <vt:variant>
        <vt:i4>17</vt:i4>
      </vt:variant>
    </vt:vector>
  </HeadingPairs>
  <TitlesOfParts>
    <vt:vector size="19" baseType="lpstr">
      <vt:lpstr>Facet</vt:lpstr>
      <vt:lpstr>1_Facet</vt:lpstr>
      <vt:lpstr>Παραφινόλουτρο</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ΕΥΧΑΡΙΣΤΩ ΓΙΑ ΤΗΝ ΠΡΟΣΟΧΗ ΣΑΣ!!!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Παραφυνόλουτρο</dc:title>
  <dc:creator>vsnt</dc:creator>
  <cp:lastModifiedBy>user</cp:lastModifiedBy>
  <cp:revision>13</cp:revision>
  <dcterms:created xsi:type="dcterms:W3CDTF">2020-04-08T12:59:54Z</dcterms:created>
  <dcterms:modified xsi:type="dcterms:W3CDTF">2020-12-22T10:34:38Z</dcterms:modified>
</cp:coreProperties>
</file>