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8" r:id="rId4"/>
    <p:sldId id="259" r:id="rId5"/>
    <p:sldId id="260" r:id="rId6"/>
    <p:sldId id="262" r:id="rId7"/>
    <p:sldId id="263" r:id="rId8"/>
    <p:sldId id="264" r:id="rId9"/>
    <p:sldId id="257"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EB149"/>
    <a:srgbClr val="33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823E45D-7680-4BF7-BDB8-D5DBC74164A6}" type="datetimeFigureOut">
              <a:rPr lang="el-GR" smtClean="0"/>
              <a:pPr/>
              <a:t>20/11/2020</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64C0B2C3-894B-4DEE-990A-BFF7B747DDB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823E45D-7680-4BF7-BDB8-D5DBC74164A6}" type="datetimeFigureOut">
              <a:rPr lang="el-GR" smtClean="0"/>
              <a:pPr/>
              <a:t>20/11/2020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C0B2C3-894B-4DEE-990A-BFF7B747DDB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9823E45D-7680-4BF7-BDB8-D5DBC74164A6}" type="datetimeFigureOut">
              <a:rPr lang="el-GR" smtClean="0"/>
              <a:pPr/>
              <a:t>20/11/2020</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64C0B2C3-894B-4DEE-990A-BFF7B747DDB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9823E45D-7680-4BF7-BDB8-D5DBC74164A6}" type="datetimeFigureOut">
              <a:rPr lang="el-GR" smtClean="0"/>
              <a:pPr/>
              <a:t>20/11/2020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64C0B2C3-894B-4DEE-990A-BFF7B747DDBD}"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9823E45D-7680-4BF7-BDB8-D5DBC74164A6}" type="datetimeFigureOut">
              <a:rPr lang="el-GR" smtClean="0"/>
              <a:pPr/>
              <a:t>20/11/2020</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4C0B2C3-894B-4DEE-990A-BFF7B747DDBD}"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9823E45D-7680-4BF7-BDB8-D5DBC74164A6}" type="datetimeFigureOut">
              <a:rPr lang="el-GR" smtClean="0"/>
              <a:pPr/>
              <a:t>20/11/2020</a:t>
            </a:fld>
            <a:endParaRPr lang="el-GR"/>
          </a:p>
        </p:txBody>
      </p:sp>
      <p:sp>
        <p:nvSpPr>
          <p:cNvPr id="10" name="9 - Θέση αριθμού διαφάνειας"/>
          <p:cNvSpPr>
            <a:spLocks noGrp="1"/>
          </p:cNvSpPr>
          <p:nvPr>
            <p:ph type="sldNum" sz="quarter" idx="16"/>
          </p:nvPr>
        </p:nvSpPr>
        <p:spPr/>
        <p:txBody>
          <a:bodyPr rtlCol="0"/>
          <a:lstStyle/>
          <a:p>
            <a:fld id="{64C0B2C3-894B-4DEE-990A-BFF7B747DDBD}"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9823E45D-7680-4BF7-BDB8-D5DBC74164A6}" type="datetimeFigureOut">
              <a:rPr lang="el-GR" smtClean="0"/>
              <a:pPr/>
              <a:t>20/11/2020</a:t>
            </a:fld>
            <a:endParaRPr lang="el-GR"/>
          </a:p>
        </p:txBody>
      </p:sp>
      <p:sp>
        <p:nvSpPr>
          <p:cNvPr id="12" name="11 - Θέση αριθμού διαφάνειας"/>
          <p:cNvSpPr>
            <a:spLocks noGrp="1"/>
          </p:cNvSpPr>
          <p:nvPr>
            <p:ph type="sldNum" sz="quarter" idx="16"/>
          </p:nvPr>
        </p:nvSpPr>
        <p:spPr/>
        <p:txBody>
          <a:bodyPr rtlCol="0"/>
          <a:lstStyle/>
          <a:p>
            <a:fld id="{64C0B2C3-894B-4DEE-990A-BFF7B747DDBD}"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823E45D-7680-4BF7-BDB8-D5DBC74164A6}" type="datetimeFigureOut">
              <a:rPr lang="el-GR" smtClean="0"/>
              <a:pPr/>
              <a:t>20/11/2020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64C0B2C3-894B-4DEE-990A-BFF7B747DDB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823E45D-7680-4BF7-BDB8-D5DBC74164A6}" type="datetimeFigureOut">
              <a:rPr lang="el-GR" smtClean="0"/>
              <a:pPr/>
              <a:t>20/11/2020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64C0B2C3-894B-4DEE-990A-BFF7B747DDB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9823E45D-7680-4BF7-BDB8-D5DBC74164A6}" type="datetimeFigureOut">
              <a:rPr lang="el-GR" smtClean="0"/>
              <a:pPr/>
              <a:t>20/11/2020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64C0B2C3-894B-4DEE-990A-BFF7B747DDBD}"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9823E45D-7680-4BF7-BDB8-D5DBC74164A6}" type="datetimeFigureOut">
              <a:rPr lang="el-GR" smtClean="0"/>
              <a:pPr/>
              <a:t>20/11/2020</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64C0B2C3-894B-4DEE-990A-BFF7B747DDBD}"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823E45D-7680-4BF7-BDB8-D5DBC74164A6}" type="datetimeFigureOut">
              <a:rPr lang="el-GR" smtClean="0"/>
              <a:pPr/>
              <a:t>20/11/2020</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4C0B2C3-894B-4DEE-990A-BFF7B747DDB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85786" y="1285860"/>
            <a:ext cx="7772400" cy="1470025"/>
          </a:xfrm>
        </p:spPr>
        <p:txBody>
          <a:bodyPr>
            <a:noAutofit/>
          </a:bodyPr>
          <a:lstStyle/>
          <a:p>
            <a:pPr algn="ctr"/>
            <a:r>
              <a:rPr lang="el-GR" sz="4000" b="1" cap="none" dirty="0" smtClean="0">
                <a:solidFill>
                  <a:srgbClr val="8EB149"/>
                </a:solidFill>
              </a:rPr>
              <a:t>Η σημασία της σωστής συμπλήρωσης του ιατρικού ιστορικού</a:t>
            </a:r>
            <a:endParaRPr lang="el-GR" sz="4000" b="1" cap="none" dirty="0">
              <a:solidFill>
                <a:srgbClr val="8EB149"/>
              </a:solidFill>
            </a:endParaRPr>
          </a:p>
        </p:txBody>
      </p:sp>
      <p:sp>
        <p:nvSpPr>
          <p:cNvPr id="3" name="2 - Υπότιτλος"/>
          <p:cNvSpPr>
            <a:spLocks noGrp="1"/>
          </p:cNvSpPr>
          <p:nvPr>
            <p:ph type="subTitle" idx="1"/>
          </p:nvPr>
        </p:nvSpPr>
        <p:spPr>
          <a:xfrm>
            <a:off x="1500166" y="4429132"/>
            <a:ext cx="7558118" cy="1752600"/>
          </a:xfrm>
        </p:spPr>
        <p:txBody>
          <a:bodyPr>
            <a:noAutofit/>
          </a:bodyPr>
          <a:lstStyle/>
          <a:p>
            <a:pPr algn="r"/>
            <a:r>
              <a:rPr lang="el-GR" sz="2000" dirty="0" smtClean="0">
                <a:solidFill>
                  <a:schemeClr val="accent3">
                    <a:lumMod val="75000"/>
                  </a:schemeClr>
                </a:solidFill>
                <a:latin typeface="Calibri" pitchFamily="34" charset="0"/>
              </a:rPr>
              <a:t>Ειδικότητα</a:t>
            </a:r>
            <a:r>
              <a:rPr lang="en-US" sz="2000" dirty="0" smtClean="0">
                <a:solidFill>
                  <a:schemeClr val="accent3">
                    <a:lumMod val="75000"/>
                  </a:schemeClr>
                </a:solidFill>
                <a:latin typeface="Calibri" pitchFamily="34" charset="0"/>
              </a:rPr>
              <a:t>:</a:t>
            </a:r>
            <a:r>
              <a:rPr lang="el-GR" sz="2000" dirty="0" smtClean="0">
                <a:solidFill>
                  <a:schemeClr val="accent3">
                    <a:lumMod val="75000"/>
                  </a:schemeClr>
                </a:solidFill>
                <a:latin typeface="Calibri" pitchFamily="34" charset="0"/>
              </a:rPr>
              <a:t>Τεχνικός Αισθητικός Ποδολογίας-</a:t>
            </a:r>
          </a:p>
          <a:p>
            <a:pPr algn="r"/>
            <a:r>
              <a:rPr lang="el-GR" sz="2000" dirty="0" smtClean="0">
                <a:solidFill>
                  <a:schemeClr val="accent3">
                    <a:lumMod val="75000"/>
                  </a:schemeClr>
                </a:solidFill>
                <a:latin typeface="Calibri" pitchFamily="34" charset="0"/>
              </a:rPr>
              <a:t>Καλλωπισμού νυχιών και Ονυχοπλαστικής</a:t>
            </a:r>
          </a:p>
          <a:p>
            <a:pPr algn="r"/>
            <a:r>
              <a:rPr lang="el-GR" sz="2000" dirty="0" smtClean="0">
                <a:solidFill>
                  <a:schemeClr val="accent3">
                    <a:lumMod val="75000"/>
                  </a:schemeClr>
                </a:solidFill>
                <a:latin typeface="Calibri" pitchFamily="34" charset="0"/>
              </a:rPr>
              <a:t>Εξάμηνο Α’</a:t>
            </a:r>
          </a:p>
          <a:p>
            <a:pPr algn="r"/>
            <a:r>
              <a:rPr lang="el-GR" sz="2000" dirty="0" smtClean="0">
                <a:solidFill>
                  <a:schemeClr val="accent3">
                    <a:lumMod val="75000"/>
                  </a:schemeClr>
                </a:solidFill>
                <a:latin typeface="Calibri" pitchFamily="34" charset="0"/>
              </a:rPr>
              <a:t>Μάθημα</a:t>
            </a:r>
            <a:r>
              <a:rPr lang="en-US" sz="2000" dirty="0" smtClean="0">
                <a:solidFill>
                  <a:schemeClr val="accent3">
                    <a:lumMod val="75000"/>
                  </a:schemeClr>
                </a:solidFill>
                <a:latin typeface="Calibri" pitchFamily="34" charset="0"/>
              </a:rPr>
              <a:t>:</a:t>
            </a:r>
            <a:r>
              <a:rPr lang="el-GR" sz="2000" dirty="0" smtClean="0">
                <a:solidFill>
                  <a:schemeClr val="accent3">
                    <a:lumMod val="75000"/>
                  </a:schemeClr>
                </a:solidFill>
                <a:latin typeface="Calibri" pitchFamily="34" charset="0"/>
              </a:rPr>
              <a:t>Πρακτική Εφαρμογή στην ειδικότητα</a:t>
            </a:r>
          </a:p>
          <a:p>
            <a:pPr algn="r"/>
            <a:r>
              <a:rPr lang="el-GR" sz="2000" dirty="0" smtClean="0">
                <a:solidFill>
                  <a:schemeClr val="accent3">
                    <a:lumMod val="75000"/>
                  </a:schemeClr>
                </a:solidFill>
                <a:latin typeface="Calibri" pitchFamily="34" charset="0"/>
              </a:rPr>
              <a:t>Ματοπούλου Ελένη</a:t>
            </a:r>
          </a:p>
          <a:p>
            <a:pPr algn="r"/>
            <a:r>
              <a:rPr lang="el-GR" sz="2000" dirty="0" smtClean="0">
                <a:solidFill>
                  <a:schemeClr val="accent3">
                    <a:lumMod val="75000"/>
                  </a:schemeClr>
                </a:solidFill>
                <a:latin typeface="Calibri" pitchFamily="34" charset="0"/>
              </a:rPr>
              <a:t>Θεσσαλονίκη 2020</a:t>
            </a:r>
          </a:p>
          <a:p>
            <a:endParaRPr lang="el-GR" sz="2000" b="1" dirty="0" smtClean="0">
              <a:solidFill>
                <a:schemeClr val="tx2">
                  <a:lumMod val="75000"/>
                </a:schemeClr>
              </a:solidFill>
              <a:latin typeface="Calibri" pitchFamily="34" charset="0"/>
            </a:endParaRPr>
          </a:p>
          <a:p>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928662" y="3000372"/>
            <a:ext cx="7429552" cy="1015663"/>
          </a:xfrm>
          <a:prstGeom prst="rect">
            <a:avLst/>
          </a:prstGeom>
          <a:noFill/>
        </p:spPr>
        <p:txBody>
          <a:bodyPr wrap="square" rtlCol="0">
            <a:spAutoFit/>
          </a:bodyPr>
          <a:lstStyle/>
          <a:p>
            <a:pPr algn="ctr"/>
            <a:r>
              <a:rPr lang="el-GR" sz="2000" dirty="0" smtClean="0">
                <a:solidFill>
                  <a:schemeClr val="accent2">
                    <a:lumMod val="75000"/>
                  </a:schemeClr>
                </a:solidFill>
              </a:rPr>
              <a:t>Όπως είναι γνωστό, η δήλωση του ιατρικού ιστορικού του πελάτη-ασθενή αποτελεί το αρχικό και το πιο σημαντικό βήμα στην εκτίμηση της κατάστασης του πελάτη-ασθενή.</a:t>
            </a:r>
            <a:endParaRPr lang="el-GR" sz="2000" dirty="0">
              <a:solidFill>
                <a:schemeClr val="accent2">
                  <a:lumMod val="75000"/>
                </a:schemeClr>
              </a:solidFill>
            </a:endParaRPr>
          </a:p>
        </p:txBody>
      </p:sp>
      <p:sp>
        <p:nvSpPr>
          <p:cNvPr id="3" name="2 - TextBox"/>
          <p:cNvSpPr txBox="1"/>
          <p:nvPr/>
        </p:nvSpPr>
        <p:spPr>
          <a:xfrm>
            <a:off x="857224" y="785794"/>
            <a:ext cx="7858180" cy="707886"/>
          </a:xfrm>
          <a:prstGeom prst="rect">
            <a:avLst/>
          </a:prstGeom>
          <a:noFill/>
        </p:spPr>
        <p:txBody>
          <a:bodyPr wrap="square" rtlCol="0">
            <a:spAutoFit/>
          </a:bodyPr>
          <a:lstStyle/>
          <a:p>
            <a:pPr algn="ctr"/>
            <a:r>
              <a:rPr lang="el-GR" sz="4000" b="1" dirty="0" smtClean="0">
                <a:solidFill>
                  <a:srgbClr val="8EB149"/>
                </a:solidFill>
              </a:rPr>
              <a:t>Ιατρικό ιστορικό</a:t>
            </a:r>
            <a:endParaRPr lang="el-GR" sz="4000" b="1" dirty="0">
              <a:solidFill>
                <a:srgbClr val="8EB14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142976" y="2143116"/>
            <a:ext cx="7143800" cy="2554545"/>
          </a:xfrm>
          <a:prstGeom prst="rect">
            <a:avLst/>
          </a:prstGeom>
          <a:noFill/>
        </p:spPr>
        <p:txBody>
          <a:bodyPr wrap="square" rtlCol="0">
            <a:spAutoFit/>
          </a:bodyPr>
          <a:lstStyle/>
          <a:p>
            <a:pPr algn="ctr"/>
            <a:r>
              <a:rPr lang="el-GR" sz="2000" dirty="0" smtClean="0">
                <a:solidFill>
                  <a:schemeClr val="accent2">
                    <a:lumMod val="75000"/>
                  </a:schemeClr>
                </a:solidFill>
              </a:rPr>
              <a:t>Το ιατρικό ιστορικό είναι ένας φάκελος που περιέχει κάθε τι σχετικό με την υγεία του πελάτη. Περιλαμβάνει λεπτομέρειες από προηγούμενες αρρώστιες του, τυχόν τωρινά προβλήματα καθώς και ό,τι αφορά την κοινωνική, επαγγελματική και οικογενειακή του κατάσταση. Μια απάντηση που δεν ανταποκρίνεται στην πραγματικότητα μπορεί να οδηγήσει σε λανθασμένη διάγνωση και, κατ ΄ επέκταση, σε λανθασμένους χειρισμούς από τις </a:t>
            </a:r>
            <a:r>
              <a:rPr lang="el-GR" sz="2000" dirty="0" err="1" smtClean="0">
                <a:solidFill>
                  <a:schemeClr val="accent2">
                    <a:lumMod val="75000"/>
                  </a:schemeClr>
                </a:solidFill>
              </a:rPr>
              <a:t>τεχνήτριες</a:t>
            </a:r>
            <a:r>
              <a:rPr lang="el-GR" sz="2000" dirty="0" smtClean="0">
                <a:solidFill>
                  <a:schemeClr val="accent2">
                    <a:lumMod val="75000"/>
                  </a:schemeClr>
                </a:solidFill>
              </a:rPr>
              <a:t>, με αρνητικές συνέπειες στην υγεία.</a:t>
            </a:r>
            <a:endParaRPr lang="el-GR" sz="2000" dirty="0">
              <a:solidFill>
                <a:schemeClr val="accent2">
                  <a:lumMod val="75000"/>
                </a:schemeClr>
              </a:solidFill>
            </a:endParaRPr>
          </a:p>
        </p:txBody>
      </p:sp>
      <p:sp>
        <p:nvSpPr>
          <p:cNvPr id="3" name="2 - Ορθογώνιο"/>
          <p:cNvSpPr/>
          <p:nvPr/>
        </p:nvSpPr>
        <p:spPr>
          <a:xfrm>
            <a:off x="2786050" y="642918"/>
            <a:ext cx="3703001" cy="707886"/>
          </a:xfrm>
          <a:prstGeom prst="rect">
            <a:avLst/>
          </a:prstGeom>
        </p:spPr>
        <p:txBody>
          <a:bodyPr wrap="none">
            <a:spAutoFit/>
          </a:bodyPr>
          <a:lstStyle/>
          <a:p>
            <a:pPr algn="ctr"/>
            <a:r>
              <a:rPr lang="el-GR" sz="4000" b="1" dirty="0" smtClean="0">
                <a:solidFill>
                  <a:srgbClr val="8EB149"/>
                </a:solidFill>
              </a:rPr>
              <a:t>Ιατρικό ιστορικό</a:t>
            </a:r>
            <a:endParaRPr lang="el-GR" sz="4000" b="1" dirty="0">
              <a:solidFill>
                <a:srgbClr val="8EB14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1538" y="2136339"/>
            <a:ext cx="7072362" cy="1938992"/>
          </a:xfrm>
          <a:prstGeom prst="rect">
            <a:avLst/>
          </a:prstGeom>
        </p:spPr>
        <p:txBody>
          <a:bodyPr wrap="square">
            <a:spAutoFit/>
          </a:bodyPr>
          <a:lstStyle/>
          <a:p>
            <a:pPr algn="ctr"/>
            <a:r>
              <a:rPr lang="el-GR" sz="2000" dirty="0" smtClean="0">
                <a:solidFill>
                  <a:schemeClr val="accent2">
                    <a:lumMod val="75000"/>
                  </a:schemeClr>
                </a:solidFill>
              </a:rPr>
              <a:t>Το ιατρικό ιστορικό περιλαμβάνει ερωτήσεις για τη γενική κατάσταση της υγείας, αρρώστιες που πέρασε κανείς στο παρελθόν και τραυματισμούς. Επίσης, περιέχει ερωτήσεις που αφορούν το οικογενειακό ιστορικό καθώς πολλές ασθένειες είναι κληρονομικές και μπορεί να εμφανιστούν και στους απογόνους, όπως σακχαρώδης διαβήτης, κ.ά.</a:t>
            </a:r>
            <a:endParaRPr lang="el-GR" sz="2000" dirty="0">
              <a:solidFill>
                <a:schemeClr val="accent2">
                  <a:lumMod val="75000"/>
                </a:schemeClr>
              </a:solidFill>
            </a:endParaRPr>
          </a:p>
        </p:txBody>
      </p:sp>
      <p:sp>
        <p:nvSpPr>
          <p:cNvPr id="3" name="2 - Ορθογώνιο"/>
          <p:cNvSpPr/>
          <p:nvPr/>
        </p:nvSpPr>
        <p:spPr>
          <a:xfrm>
            <a:off x="2786050" y="571480"/>
            <a:ext cx="3703001" cy="707886"/>
          </a:xfrm>
          <a:prstGeom prst="rect">
            <a:avLst/>
          </a:prstGeom>
        </p:spPr>
        <p:txBody>
          <a:bodyPr wrap="none">
            <a:spAutoFit/>
          </a:bodyPr>
          <a:lstStyle/>
          <a:p>
            <a:pPr algn="ctr"/>
            <a:r>
              <a:rPr lang="el-GR" sz="4000" b="1" dirty="0" smtClean="0">
                <a:solidFill>
                  <a:srgbClr val="8EB149"/>
                </a:solidFill>
              </a:rPr>
              <a:t>Ιατρικό ιστορικό</a:t>
            </a:r>
            <a:endParaRPr lang="el-GR" sz="4000" b="1" dirty="0">
              <a:solidFill>
                <a:srgbClr val="8EB14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57224" y="2551837"/>
            <a:ext cx="7715304" cy="1323439"/>
          </a:xfrm>
          <a:prstGeom prst="rect">
            <a:avLst/>
          </a:prstGeom>
        </p:spPr>
        <p:txBody>
          <a:bodyPr wrap="square">
            <a:spAutoFit/>
          </a:bodyPr>
          <a:lstStyle/>
          <a:p>
            <a:pPr algn="ctr"/>
            <a:r>
              <a:rPr lang="el-GR" sz="2000" dirty="0" smtClean="0">
                <a:solidFill>
                  <a:schemeClr val="accent2">
                    <a:lumMod val="75000"/>
                  </a:schemeClr>
                </a:solidFill>
              </a:rPr>
              <a:t>Ο τρόπος ζωής, η διατροφή, η άσκηση, το κάπνισμα και το αλκοόλ, ο ύπνος, το επάγγελμα είναι στοιχεία που πρέπει να περιέχονται μέσα στο ιστορικό καθώς παρέχουν σημαντικές πληροφορίες για τη σωστή αντιμετώπιση του πελάτη</a:t>
            </a:r>
            <a:endParaRPr lang="el-GR" sz="2000" dirty="0">
              <a:solidFill>
                <a:schemeClr val="accent2">
                  <a:lumMod val="75000"/>
                </a:schemeClr>
              </a:solidFill>
            </a:endParaRPr>
          </a:p>
        </p:txBody>
      </p:sp>
      <p:sp>
        <p:nvSpPr>
          <p:cNvPr id="3" name="2 - Ορθογώνιο"/>
          <p:cNvSpPr/>
          <p:nvPr/>
        </p:nvSpPr>
        <p:spPr>
          <a:xfrm>
            <a:off x="2786050" y="642918"/>
            <a:ext cx="3703001" cy="707886"/>
          </a:xfrm>
          <a:prstGeom prst="rect">
            <a:avLst/>
          </a:prstGeom>
        </p:spPr>
        <p:txBody>
          <a:bodyPr wrap="none">
            <a:spAutoFit/>
          </a:bodyPr>
          <a:lstStyle/>
          <a:p>
            <a:pPr algn="ctr"/>
            <a:r>
              <a:rPr lang="el-GR" sz="4000" b="1" dirty="0" smtClean="0">
                <a:solidFill>
                  <a:srgbClr val="8EB149"/>
                </a:solidFill>
              </a:rPr>
              <a:t>Ιατρικό ιστορικό</a:t>
            </a:r>
            <a:endParaRPr lang="el-GR" sz="4000" b="1" dirty="0">
              <a:solidFill>
                <a:srgbClr val="8EB14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285728"/>
            <a:ext cx="8686800" cy="1143000"/>
          </a:xfrm>
        </p:spPr>
        <p:txBody>
          <a:bodyPr>
            <a:normAutofit fontScale="90000"/>
          </a:bodyPr>
          <a:lstStyle/>
          <a:p>
            <a:r>
              <a:rPr lang="el-GR" b="1" dirty="0" smtClean="0">
                <a:solidFill>
                  <a:srgbClr val="8EB149"/>
                </a:solidFill>
              </a:rPr>
              <a:t>Ερωτήσεις προς τους πελάτες-ασθενείς</a:t>
            </a:r>
            <a:endParaRPr lang="el-GR" b="1" dirty="0">
              <a:solidFill>
                <a:srgbClr val="8EB149"/>
              </a:solidFill>
            </a:endParaRPr>
          </a:p>
        </p:txBody>
      </p:sp>
      <p:sp>
        <p:nvSpPr>
          <p:cNvPr id="3" name="2 - TextBox"/>
          <p:cNvSpPr txBox="1"/>
          <p:nvPr/>
        </p:nvSpPr>
        <p:spPr>
          <a:xfrm>
            <a:off x="357158" y="2428868"/>
            <a:ext cx="8572560" cy="3724096"/>
          </a:xfrm>
          <a:prstGeom prst="rect">
            <a:avLst/>
          </a:prstGeom>
          <a:noFill/>
        </p:spPr>
        <p:txBody>
          <a:bodyPr wrap="square" rtlCol="0">
            <a:spAutoFit/>
          </a:bodyPr>
          <a:lstStyle/>
          <a:p>
            <a:r>
              <a:rPr lang="el-GR" sz="2000" dirty="0" smtClean="0">
                <a:solidFill>
                  <a:schemeClr val="accent2">
                    <a:lumMod val="75000"/>
                  </a:schemeClr>
                </a:solidFill>
              </a:rPr>
              <a:t>Κάποιες </a:t>
            </a:r>
            <a:r>
              <a:rPr lang="el-GR" sz="2000" u="sng" dirty="0" smtClean="0">
                <a:solidFill>
                  <a:schemeClr val="accent2">
                    <a:lumMod val="75000"/>
                  </a:schemeClr>
                </a:solidFill>
              </a:rPr>
              <a:t>γενικές πληροφορίες </a:t>
            </a:r>
            <a:r>
              <a:rPr lang="el-GR" sz="2000" dirty="0" smtClean="0">
                <a:solidFill>
                  <a:schemeClr val="accent2">
                    <a:lumMod val="75000"/>
                  </a:schemeClr>
                </a:solidFill>
              </a:rPr>
              <a:t>όπως </a:t>
            </a:r>
            <a:r>
              <a:rPr lang="en-US" sz="2000" dirty="0" smtClean="0">
                <a:solidFill>
                  <a:schemeClr val="accent2">
                    <a:lumMod val="75000"/>
                  </a:schemeClr>
                </a:solidFill>
              </a:rPr>
              <a:t>:</a:t>
            </a:r>
            <a:endParaRPr lang="el-GR" sz="2000" dirty="0" smtClean="0">
              <a:solidFill>
                <a:schemeClr val="accent2">
                  <a:lumMod val="75000"/>
                </a:schemeClr>
              </a:solidFill>
            </a:endParaRPr>
          </a:p>
          <a:p>
            <a:endParaRPr lang="el-GR" sz="2000" dirty="0">
              <a:solidFill>
                <a:schemeClr val="accent2">
                  <a:lumMod val="75000"/>
                </a:schemeClr>
              </a:solidFill>
            </a:endParaRPr>
          </a:p>
          <a:p>
            <a:pPr>
              <a:buFont typeface="Wingdings" pitchFamily="2" charset="2"/>
              <a:buChar char="§"/>
            </a:pPr>
            <a:r>
              <a:rPr lang="el-GR" sz="2000" dirty="0" smtClean="0">
                <a:solidFill>
                  <a:schemeClr val="accent2">
                    <a:lumMod val="75000"/>
                  </a:schemeClr>
                </a:solidFill>
              </a:rPr>
              <a:t>Επώνυμο</a:t>
            </a:r>
          </a:p>
          <a:p>
            <a:endParaRPr lang="el-GR" sz="2000" dirty="0" smtClean="0">
              <a:solidFill>
                <a:schemeClr val="accent2">
                  <a:lumMod val="75000"/>
                </a:schemeClr>
              </a:solidFill>
            </a:endParaRPr>
          </a:p>
          <a:p>
            <a:pPr>
              <a:buFont typeface="Wingdings" pitchFamily="2" charset="2"/>
              <a:buChar char="§"/>
            </a:pPr>
            <a:r>
              <a:rPr lang="el-GR" sz="2000" dirty="0" smtClean="0">
                <a:solidFill>
                  <a:schemeClr val="accent2">
                    <a:lumMod val="75000"/>
                  </a:schemeClr>
                </a:solidFill>
              </a:rPr>
              <a:t>Όνομα</a:t>
            </a:r>
          </a:p>
          <a:p>
            <a:endParaRPr lang="el-GR" sz="2000" dirty="0" smtClean="0">
              <a:solidFill>
                <a:schemeClr val="accent2">
                  <a:lumMod val="75000"/>
                </a:schemeClr>
              </a:solidFill>
            </a:endParaRPr>
          </a:p>
          <a:p>
            <a:pPr>
              <a:buFont typeface="Wingdings" pitchFamily="2" charset="2"/>
              <a:buChar char="§"/>
            </a:pPr>
            <a:r>
              <a:rPr lang="el-GR" sz="2000" dirty="0" smtClean="0">
                <a:solidFill>
                  <a:schemeClr val="accent2">
                    <a:lumMod val="75000"/>
                  </a:schemeClr>
                </a:solidFill>
              </a:rPr>
              <a:t>Ημερομηνία γέννησης</a:t>
            </a:r>
          </a:p>
          <a:p>
            <a:pPr>
              <a:buFont typeface="Wingdings" pitchFamily="2" charset="2"/>
              <a:buChar char="§"/>
            </a:pPr>
            <a:endParaRPr lang="el-GR" sz="2000" dirty="0" smtClean="0">
              <a:solidFill>
                <a:schemeClr val="accent2">
                  <a:lumMod val="75000"/>
                </a:schemeClr>
              </a:solidFill>
            </a:endParaRPr>
          </a:p>
          <a:p>
            <a:pPr>
              <a:buFont typeface="Wingdings" pitchFamily="2" charset="2"/>
              <a:buChar char="§"/>
            </a:pPr>
            <a:r>
              <a:rPr lang="el-GR" sz="2000" dirty="0" smtClean="0">
                <a:solidFill>
                  <a:schemeClr val="accent2">
                    <a:lumMod val="75000"/>
                  </a:schemeClr>
                </a:solidFill>
              </a:rPr>
              <a:t>Διεύθυνση κατοικίας</a:t>
            </a:r>
          </a:p>
          <a:p>
            <a:pPr>
              <a:buFont typeface="Wingdings" pitchFamily="2" charset="2"/>
              <a:buChar char="§"/>
            </a:pPr>
            <a:endParaRPr lang="el-GR" sz="2000" dirty="0" smtClean="0">
              <a:solidFill>
                <a:schemeClr val="accent2">
                  <a:lumMod val="75000"/>
                </a:schemeClr>
              </a:solidFill>
            </a:endParaRPr>
          </a:p>
          <a:p>
            <a:pPr>
              <a:buFont typeface="Wingdings" pitchFamily="2" charset="2"/>
              <a:buChar char="§"/>
            </a:pPr>
            <a:r>
              <a:rPr lang="el-GR" sz="2000" dirty="0" smtClean="0">
                <a:solidFill>
                  <a:schemeClr val="accent2">
                    <a:lumMod val="75000"/>
                  </a:schemeClr>
                </a:solidFill>
              </a:rPr>
              <a:t>Τηλέφωνο επικοινωνίας</a:t>
            </a:r>
          </a:p>
          <a:p>
            <a:endParaRPr lang="el-G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357166"/>
            <a:ext cx="8589146" cy="707886"/>
          </a:xfrm>
          <a:prstGeom prst="rect">
            <a:avLst/>
          </a:prstGeom>
        </p:spPr>
        <p:txBody>
          <a:bodyPr wrap="none">
            <a:spAutoFit/>
          </a:bodyPr>
          <a:lstStyle/>
          <a:p>
            <a:r>
              <a:rPr lang="el-GR" sz="4000" b="1" dirty="0" smtClean="0">
                <a:solidFill>
                  <a:srgbClr val="8EB149"/>
                </a:solidFill>
              </a:rPr>
              <a:t>Ερωτήσεις προς τους πελάτες-ασθενείς</a:t>
            </a:r>
            <a:endParaRPr lang="el-GR" sz="4000" dirty="0"/>
          </a:p>
        </p:txBody>
      </p:sp>
      <p:sp>
        <p:nvSpPr>
          <p:cNvPr id="3" name="2 - TextBox"/>
          <p:cNvSpPr txBox="1"/>
          <p:nvPr/>
        </p:nvSpPr>
        <p:spPr>
          <a:xfrm>
            <a:off x="285720" y="2571744"/>
            <a:ext cx="7429552" cy="3477875"/>
          </a:xfrm>
          <a:prstGeom prst="rect">
            <a:avLst/>
          </a:prstGeom>
          <a:noFill/>
        </p:spPr>
        <p:txBody>
          <a:bodyPr wrap="square" rtlCol="0">
            <a:spAutoFit/>
          </a:bodyPr>
          <a:lstStyle/>
          <a:p>
            <a:r>
              <a:rPr lang="el-GR" sz="2000" dirty="0" smtClean="0">
                <a:solidFill>
                  <a:schemeClr val="accent2">
                    <a:lumMod val="75000"/>
                  </a:schemeClr>
                </a:solidFill>
              </a:rPr>
              <a:t>Κάποιες </a:t>
            </a:r>
            <a:r>
              <a:rPr lang="el-GR" sz="2000" u="sng" dirty="0" smtClean="0">
                <a:solidFill>
                  <a:schemeClr val="accent2">
                    <a:lumMod val="75000"/>
                  </a:schemeClr>
                </a:solidFill>
              </a:rPr>
              <a:t>πληροφορίες για τον τρόπο ζωής</a:t>
            </a:r>
            <a:r>
              <a:rPr lang="el-GR" sz="2000" dirty="0" smtClean="0">
                <a:solidFill>
                  <a:schemeClr val="accent2">
                    <a:lumMod val="75000"/>
                  </a:schemeClr>
                </a:solidFill>
              </a:rPr>
              <a:t> όπως </a:t>
            </a:r>
            <a:r>
              <a:rPr lang="en-US" sz="2000" dirty="0" smtClean="0">
                <a:solidFill>
                  <a:schemeClr val="accent2">
                    <a:lumMod val="75000"/>
                  </a:schemeClr>
                </a:solidFill>
              </a:rPr>
              <a:t>:</a:t>
            </a:r>
          </a:p>
          <a:p>
            <a:endParaRPr lang="el-GR" sz="2000" dirty="0">
              <a:solidFill>
                <a:schemeClr val="accent2">
                  <a:lumMod val="75000"/>
                </a:schemeClr>
              </a:solidFill>
            </a:endParaRPr>
          </a:p>
          <a:p>
            <a:pPr>
              <a:buFont typeface="Wingdings" pitchFamily="2" charset="2"/>
              <a:buChar char="§"/>
            </a:pPr>
            <a:r>
              <a:rPr lang="el-GR" sz="2000" dirty="0" smtClean="0">
                <a:solidFill>
                  <a:schemeClr val="accent2">
                    <a:lumMod val="75000"/>
                  </a:schemeClr>
                </a:solidFill>
              </a:rPr>
              <a:t>Είδος εργασίας</a:t>
            </a:r>
          </a:p>
          <a:p>
            <a:endParaRPr lang="el-GR" sz="2000" dirty="0" smtClean="0">
              <a:solidFill>
                <a:schemeClr val="accent2">
                  <a:lumMod val="75000"/>
                </a:schemeClr>
              </a:solidFill>
            </a:endParaRPr>
          </a:p>
          <a:p>
            <a:pPr>
              <a:buFont typeface="Wingdings" pitchFamily="2" charset="2"/>
              <a:buChar char="§"/>
            </a:pPr>
            <a:r>
              <a:rPr lang="el-GR" sz="2000" dirty="0" smtClean="0">
                <a:solidFill>
                  <a:schemeClr val="accent2">
                    <a:lumMod val="75000"/>
                  </a:schemeClr>
                </a:solidFill>
              </a:rPr>
              <a:t>Πόσο συχνά αθλούνται</a:t>
            </a:r>
          </a:p>
          <a:p>
            <a:endParaRPr lang="el-GR" sz="2000" dirty="0" smtClean="0">
              <a:solidFill>
                <a:schemeClr val="accent2">
                  <a:lumMod val="75000"/>
                </a:schemeClr>
              </a:solidFill>
            </a:endParaRPr>
          </a:p>
          <a:p>
            <a:pPr>
              <a:buFont typeface="Wingdings" pitchFamily="2" charset="2"/>
              <a:buChar char="§"/>
            </a:pPr>
            <a:r>
              <a:rPr lang="el-GR" sz="2000" dirty="0" smtClean="0">
                <a:solidFill>
                  <a:schemeClr val="accent2">
                    <a:lumMod val="75000"/>
                  </a:schemeClr>
                </a:solidFill>
              </a:rPr>
              <a:t>Αν καπνίζουν</a:t>
            </a:r>
          </a:p>
          <a:p>
            <a:endParaRPr lang="el-GR" sz="2000" dirty="0" smtClean="0">
              <a:solidFill>
                <a:schemeClr val="accent2">
                  <a:lumMod val="75000"/>
                </a:schemeClr>
              </a:solidFill>
            </a:endParaRPr>
          </a:p>
          <a:p>
            <a:pPr>
              <a:buFont typeface="Wingdings" pitchFamily="2" charset="2"/>
              <a:buChar char="§"/>
            </a:pPr>
            <a:r>
              <a:rPr lang="el-GR" sz="2000" dirty="0" smtClean="0">
                <a:solidFill>
                  <a:schemeClr val="accent2">
                    <a:lumMod val="75000"/>
                  </a:schemeClr>
                </a:solidFill>
              </a:rPr>
              <a:t>Πως είναι το διαιτολόγιο τους</a:t>
            </a:r>
          </a:p>
          <a:p>
            <a:endParaRPr lang="el-GR" sz="2000" dirty="0" smtClean="0">
              <a:solidFill>
                <a:schemeClr val="accent2">
                  <a:lumMod val="75000"/>
                </a:schemeClr>
              </a:solidFill>
            </a:endParaRPr>
          </a:p>
          <a:p>
            <a:pPr>
              <a:buFont typeface="Wingdings" pitchFamily="2" charset="2"/>
              <a:buChar char="§"/>
            </a:pPr>
            <a:r>
              <a:rPr lang="el-GR" sz="2000" dirty="0" smtClean="0">
                <a:solidFill>
                  <a:schemeClr val="accent2">
                    <a:lumMod val="75000"/>
                  </a:schemeClr>
                </a:solidFill>
              </a:rPr>
              <a:t>Αν καταναλώνουν νερό και πόσο</a:t>
            </a:r>
            <a:endParaRPr lang="el-GR" sz="2000" dirty="0">
              <a:solidFill>
                <a:schemeClr val="accent2">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357166"/>
            <a:ext cx="8589146" cy="707886"/>
          </a:xfrm>
          <a:prstGeom prst="rect">
            <a:avLst/>
          </a:prstGeom>
        </p:spPr>
        <p:txBody>
          <a:bodyPr wrap="none">
            <a:spAutoFit/>
          </a:bodyPr>
          <a:lstStyle/>
          <a:p>
            <a:r>
              <a:rPr lang="el-GR" sz="4000" b="1" dirty="0" smtClean="0">
                <a:solidFill>
                  <a:srgbClr val="8EB149"/>
                </a:solidFill>
              </a:rPr>
              <a:t>Ερωτήσεις προς τους πελάτες-ασθενείς</a:t>
            </a:r>
            <a:endParaRPr lang="el-GR" sz="4000" dirty="0"/>
          </a:p>
        </p:txBody>
      </p:sp>
      <p:sp>
        <p:nvSpPr>
          <p:cNvPr id="3" name="2 - TextBox"/>
          <p:cNvSpPr txBox="1"/>
          <p:nvPr/>
        </p:nvSpPr>
        <p:spPr>
          <a:xfrm>
            <a:off x="285720" y="1285860"/>
            <a:ext cx="8501122" cy="6124754"/>
          </a:xfrm>
          <a:prstGeom prst="rect">
            <a:avLst/>
          </a:prstGeom>
          <a:noFill/>
        </p:spPr>
        <p:txBody>
          <a:bodyPr wrap="square" rtlCol="0">
            <a:spAutoFit/>
          </a:bodyPr>
          <a:lstStyle/>
          <a:p>
            <a:r>
              <a:rPr lang="el-GR" sz="2000" dirty="0" smtClean="0">
                <a:solidFill>
                  <a:schemeClr val="accent2">
                    <a:lumMod val="75000"/>
                  </a:schemeClr>
                </a:solidFill>
              </a:rPr>
              <a:t>Κάποιες  </a:t>
            </a:r>
            <a:r>
              <a:rPr lang="el-GR" sz="2000" u="sng" dirty="0" smtClean="0">
                <a:solidFill>
                  <a:schemeClr val="accent2">
                    <a:lumMod val="75000"/>
                  </a:schemeClr>
                </a:solidFill>
              </a:rPr>
              <a:t>ειδικές πληροφορίες για παθήσεις-ασθένειες</a:t>
            </a:r>
            <a:r>
              <a:rPr lang="en-US" sz="2000" dirty="0">
                <a:solidFill>
                  <a:schemeClr val="accent2">
                    <a:lumMod val="75000"/>
                  </a:schemeClr>
                </a:solidFill>
              </a:rPr>
              <a:t> </a:t>
            </a:r>
            <a:r>
              <a:rPr lang="el-GR" sz="2000" dirty="0" smtClean="0">
                <a:solidFill>
                  <a:schemeClr val="accent2">
                    <a:lumMod val="75000"/>
                  </a:schemeClr>
                </a:solidFill>
              </a:rPr>
              <a:t>όπως </a:t>
            </a:r>
            <a:r>
              <a:rPr lang="en-US" sz="2000" dirty="0" smtClean="0">
                <a:solidFill>
                  <a:schemeClr val="accent2">
                    <a:lumMod val="75000"/>
                  </a:schemeClr>
                </a:solidFill>
              </a:rPr>
              <a:t>:</a:t>
            </a:r>
            <a:endParaRPr lang="el-GR" sz="2000" dirty="0" smtClean="0">
              <a:solidFill>
                <a:schemeClr val="accent2">
                  <a:lumMod val="75000"/>
                </a:schemeClr>
              </a:solidFill>
            </a:endParaRPr>
          </a:p>
          <a:p>
            <a:endParaRPr lang="el-GR" sz="2000" dirty="0">
              <a:solidFill>
                <a:schemeClr val="accent2">
                  <a:lumMod val="75000"/>
                </a:schemeClr>
              </a:solidFill>
            </a:endParaRPr>
          </a:p>
          <a:p>
            <a:r>
              <a:rPr lang="el-GR" sz="2000" dirty="0" smtClean="0">
                <a:solidFill>
                  <a:schemeClr val="accent2">
                    <a:lumMod val="75000"/>
                  </a:schemeClr>
                </a:solidFill>
              </a:rPr>
              <a:t>Αν αντιμετωπίζουν κάποιο από τα παρακάτω προβλήματα</a:t>
            </a:r>
            <a:r>
              <a:rPr lang="en-US" sz="2000" dirty="0" smtClean="0">
                <a:solidFill>
                  <a:schemeClr val="accent2">
                    <a:lumMod val="75000"/>
                  </a:schemeClr>
                </a:solidFill>
              </a:rPr>
              <a:t>:</a:t>
            </a:r>
            <a:endParaRPr lang="el-GR" sz="2000" dirty="0" smtClean="0">
              <a:solidFill>
                <a:schemeClr val="accent2">
                  <a:lumMod val="75000"/>
                </a:schemeClr>
              </a:solidFill>
            </a:endParaRPr>
          </a:p>
          <a:p>
            <a:endParaRPr lang="el-GR" sz="2000" dirty="0">
              <a:solidFill>
                <a:schemeClr val="accent2">
                  <a:lumMod val="75000"/>
                </a:schemeClr>
              </a:solidFill>
            </a:endParaRPr>
          </a:p>
          <a:p>
            <a:endParaRPr lang="en-US" sz="2000" dirty="0" smtClean="0">
              <a:solidFill>
                <a:schemeClr val="accent2">
                  <a:lumMod val="75000"/>
                </a:schemeClr>
              </a:solidFill>
            </a:endParaRPr>
          </a:p>
          <a:p>
            <a:pPr marL="342900" indent="-342900">
              <a:buFont typeface="Wingdings" pitchFamily="2" charset="2"/>
              <a:buChar char="Ø"/>
            </a:pPr>
            <a:r>
              <a:rPr lang="el-GR" sz="2000" dirty="0" smtClean="0">
                <a:solidFill>
                  <a:schemeClr val="accent2">
                    <a:lumMod val="75000"/>
                  </a:schemeClr>
                </a:solidFill>
              </a:rPr>
              <a:t>Αλλεργίες</a:t>
            </a:r>
          </a:p>
          <a:p>
            <a:pPr marL="342900" indent="-342900">
              <a:buFont typeface="Wingdings" pitchFamily="2" charset="2"/>
              <a:buChar char="Ø"/>
            </a:pPr>
            <a:r>
              <a:rPr lang="el-GR" sz="2000" dirty="0" smtClean="0">
                <a:solidFill>
                  <a:schemeClr val="accent2">
                    <a:lumMod val="75000"/>
                  </a:schemeClr>
                </a:solidFill>
              </a:rPr>
              <a:t>Έκζεμα</a:t>
            </a:r>
          </a:p>
          <a:p>
            <a:pPr marL="342900" indent="-342900">
              <a:buFont typeface="Wingdings" pitchFamily="2" charset="2"/>
              <a:buChar char="Ø"/>
            </a:pPr>
            <a:r>
              <a:rPr lang="el-GR" sz="2000" dirty="0" smtClean="0">
                <a:solidFill>
                  <a:schemeClr val="accent2">
                    <a:lumMod val="75000"/>
                  </a:schemeClr>
                </a:solidFill>
              </a:rPr>
              <a:t>Αρθρίτιδα</a:t>
            </a:r>
          </a:p>
          <a:p>
            <a:pPr marL="342900" indent="-342900">
              <a:buFont typeface="Wingdings" pitchFamily="2" charset="2"/>
              <a:buChar char="Ø"/>
            </a:pPr>
            <a:r>
              <a:rPr lang="el-GR" sz="2000" dirty="0" smtClean="0">
                <a:solidFill>
                  <a:schemeClr val="accent2">
                    <a:lumMod val="75000"/>
                  </a:schemeClr>
                </a:solidFill>
              </a:rPr>
              <a:t>Άσθμα</a:t>
            </a:r>
          </a:p>
          <a:p>
            <a:pPr marL="342900" indent="-342900">
              <a:buFont typeface="Wingdings" pitchFamily="2" charset="2"/>
              <a:buChar char="Ø"/>
            </a:pPr>
            <a:r>
              <a:rPr lang="el-GR" sz="2000" dirty="0" smtClean="0">
                <a:solidFill>
                  <a:schemeClr val="accent2">
                    <a:lumMod val="75000"/>
                  </a:schemeClr>
                </a:solidFill>
              </a:rPr>
              <a:t>Υπέρταση / υπόταση</a:t>
            </a:r>
          </a:p>
          <a:p>
            <a:pPr marL="342900" indent="-342900">
              <a:buFont typeface="Wingdings" pitchFamily="2" charset="2"/>
              <a:buChar char="Ø"/>
            </a:pPr>
            <a:r>
              <a:rPr lang="el-GR" sz="2000" dirty="0" smtClean="0">
                <a:solidFill>
                  <a:schemeClr val="accent2">
                    <a:lumMod val="75000"/>
                  </a:schemeClr>
                </a:solidFill>
              </a:rPr>
              <a:t>Καρκίνο</a:t>
            </a:r>
          </a:p>
          <a:p>
            <a:pPr marL="342900" indent="-342900">
              <a:buFont typeface="Wingdings" pitchFamily="2" charset="2"/>
              <a:buChar char="Ø"/>
            </a:pPr>
            <a:r>
              <a:rPr lang="el-GR" sz="2000" dirty="0" smtClean="0">
                <a:solidFill>
                  <a:schemeClr val="accent2">
                    <a:lumMod val="75000"/>
                  </a:schemeClr>
                </a:solidFill>
              </a:rPr>
              <a:t>Επιληψία</a:t>
            </a:r>
          </a:p>
          <a:p>
            <a:pPr marL="342900" indent="-342900">
              <a:buFont typeface="Wingdings" pitchFamily="2" charset="2"/>
              <a:buChar char="Ø"/>
            </a:pPr>
            <a:r>
              <a:rPr lang="el-GR" sz="2000" dirty="0" smtClean="0">
                <a:solidFill>
                  <a:schemeClr val="accent2">
                    <a:lumMod val="75000"/>
                  </a:schemeClr>
                </a:solidFill>
              </a:rPr>
              <a:t>Κλειστοφοβία</a:t>
            </a:r>
          </a:p>
          <a:p>
            <a:pPr marL="342900" indent="-342900">
              <a:buFont typeface="Wingdings" pitchFamily="2" charset="2"/>
              <a:buChar char="Ø"/>
            </a:pPr>
            <a:r>
              <a:rPr lang="el-GR" sz="2000" dirty="0" smtClean="0">
                <a:solidFill>
                  <a:schemeClr val="accent2">
                    <a:lumMod val="75000"/>
                  </a:schemeClr>
                </a:solidFill>
              </a:rPr>
              <a:t>Ρευματισμούς</a:t>
            </a:r>
          </a:p>
          <a:p>
            <a:pPr marL="342900" indent="-342900">
              <a:buFont typeface="Wingdings" pitchFamily="2" charset="2"/>
              <a:buChar char="Ø"/>
            </a:pPr>
            <a:r>
              <a:rPr lang="el-GR" sz="2000" dirty="0" smtClean="0">
                <a:solidFill>
                  <a:schemeClr val="accent2">
                    <a:lumMod val="75000"/>
                  </a:schemeClr>
                </a:solidFill>
              </a:rPr>
              <a:t>Θυρεοειδή / υπερθυρεοειδισμό</a:t>
            </a:r>
          </a:p>
          <a:p>
            <a:pPr marL="342900" indent="-342900">
              <a:buFont typeface="Wingdings" pitchFamily="2" charset="2"/>
              <a:buChar char="Ø"/>
            </a:pPr>
            <a:r>
              <a:rPr lang="el-GR" sz="2000" dirty="0" smtClean="0">
                <a:solidFill>
                  <a:schemeClr val="accent2">
                    <a:lumMod val="75000"/>
                  </a:schemeClr>
                </a:solidFill>
              </a:rPr>
              <a:t>Σακχαρώδη διαβήτη</a:t>
            </a:r>
          </a:p>
          <a:p>
            <a:pPr marL="342900" indent="-342900">
              <a:buFont typeface="Wingdings" pitchFamily="2" charset="2"/>
              <a:buChar char="Ø"/>
            </a:pPr>
            <a:r>
              <a:rPr lang="el-GR" sz="2000" dirty="0" smtClean="0">
                <a:solidFill>
                  <a:schemeClr val="accent2">
                    <a:lumMod val="75000"/>
                  </a:schemeClr>
                </a:solidFill>
              </a:rPr>
              <a:t>Καρδιολογικά προβλήματα</a:t>
            </a:r>
            <a:endParaRPr lang="en-US" sz="2000" dirty="0" smtClean="0">
              <a:solidFill>
                <a:schemeClr val="accent2">
                  <a:lumMod val="75000"/>
                </a:schemeClr>
              </a:solidFill>
            </a:endParaRPr>
          </a:p>
          <a:p>
            <a:endParaRPr lang="en-US" dirty="0"/>
          </a:p>
          <a:p>
            <a:endParaRPr lang="en-US" dirty="0" smtClean="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34" y="857232"/>
            <a:ext cx="8143932" cy="707886"/>
          </a:xfrm>
          <a:prstGeom prst="rect">
            <a:avLst/>
          </a:prstGeom>
          <a:noFill/>
        </p:spPr>
        <p:txBody>
          <a:bodyPr wrap="square" rtlCol="0">
            <a:spAutoFit/>
          </a:bodyPr>
          <a:lstStyle/>
          <a:p>
            <a:pPr algn="ctr"/>
            <a:r>
              <a:rPr lang="el-GR" sz="4000" b="1" dirty="0" smtClean="0">
                <a:solidFill>
                  <a:srgbClr val="8EB149"/>
                </a:solidFill>
                <a:latin typeface="Calibri" pitchFamily="34" charset="0"/>
              </a:rPr>
              <a:t>Ευχαριστώ για την προσοχή σας</a:t>
            </a:r>
            <a:endParaRPr lang="el-GR" sz="4000" b="1" dirty="0">
              <a:solidFill>
                <a:srgbClr val="8EB149"/>
              </a:solidFill>
              <a:latin typeface="Calibri" pitchFamily="34" charset="0"/>
            </a:endParaRPr>
          </a:p>
        </p:txBody>
      </p:sp>
      <p:pic>
        <p:nvPicPr>
          <p:cNvPr id="3"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71538" y="2143116"/>
            <a:ext cx="7011810" cy="3732093"/>
          </a:xfrm>
          <a:prstGeom prst="rect">
            <a:avLst/>
          </a:prstGeom>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Προσαρμοσμένος 27">
      <a:dk1>
        <a:sysClr val="windowText" lastClr="000000"/>
      </a:dk1>
      <a:lt1>
        <a:sysClr val="window" lastClr="FFFFFF"/>
      </a:lt1>
      <a:dk2>
        <a:srgbClr val="DBDDCC"/>
      </a:dk2>
      <a:lt2>
        <a:srgbClr val="EBDDC3"/>
      </a:lt2>
      <a:accent1>
        <a:srgbClr val="808759"/>
      </a:accent1>
      <a:accent2>
        <a:srgbClr val="C9CCB3"/>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135</TotalTime>
  <Words>313</Words>
  <Application>Microsoft Office PowerPoint</Application>
  <PresentationFormat>Προβολή στην οθόνη (4:3)</PresentationFormat>
  <Paragraphs>59</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Διάμεσος</vt:lpstr>
      <vt:lpstr>Η σημασία της σωστής συμπλήρωσης του ιατρικού ιστορικού</vt:lpstr>
      <vt:lpstr>Διαφάνεια 2</vt:lpstr>
      <vt:lpstr>Διαφάνεια 3</vt:lpstr>
      <vt:lpstr>Διαφάνεια 4</vt:lpstr>
      <vt:lpstr>Διαφάνεια 5</vt:lpstr>
      <vt:lpstr>Ερωτήσεις προς τους πελάτες-ασθενείς</vt:lpstr>
      <vt:lpstr>Διαφάνεια 7</vt:lpstr>
      <vt:lpstr>Διαφάνεια 8</vt:lpstr>
      <vt:lpstr>Διαφάνεια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Ιατρικό ιστορικό</dc:title>
  <dc:creator>user</dc:creator>
  <cp:lastModifiedBy>user</cp:lastModifiedBy>
  <cp:revision>19</cp:revision>
  <dcterms:created xsi:type="dcterms:W3CDTF">2020-11-17T09:37:33Z</dcterms:created>
  <dcterms:modified xsi:type="dcterms:W3CDTF">2020-11-20T11:26:16Z</dcterms:modified>
</cp:coreProperties>
</file>