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3" r:id="rId6"/>
    <p:sldId id="257"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CF226DC0-F9B8-4F21-956B-13386B22FFC8}" type="datetimeFigureOut">
              <a:rPr lang="el-GR" smtClean="0"/>
              <a:pPr/>
              <a:t>2/12/2020</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31BBE09-F807-4807-9D27-A090AF3B0E6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CF226DC0-F9B8-4F21-956B-13386B22FFC8}" type="datetimeFigureOut">
              <a:rPr lang="el-GR" smtClean="0"/>
              <a:pPr/>
              <a:t>2/12/2020</a:t>
            </a:fld>
            <a:endParaRPr lang="el-GR"/>
          </a:p>
        </p:txBody>
      </p:sp>
      <p:sp>
        <p:nvSpPr>
          <p:cNvPr id="27" name="26 - Θέση αριθμού διαφάνειας"/>
          <p:cNvSpPr>
            <a:spLocks noGrp="1"/>
          </p:cNvSpPr>
          <p:nvPr>
            <p:ph type="sldNum" sz="quarter" idx="11"/>
          </p:nvPr>
        </p:nvSpPr>
        <p:spPr/>
        <p:txBody>
          <a:bodyPr rtlCol="0"/>
          <a:lstStyle/>
          <a:p>
            <a:fld id="{631BBE09-F807-4807-9D27-A090AF3B0E6C}"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CF226DC0-F9B8-4F21-956B-13386B22FFC8}" type="datetimeFigureOut">
              <a:rPr lang="el-GR" smtClean="0"/>
              <a:pPr/>
              <a:t>2/12/2020</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631BBE09-F807-4807-9D27-A090AF3B0E6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F226DC0-F9B8-4F21-956B-13386B22FFC8}" type="datetimeFigureOut">
              <a:rPr lang="el-GR" smtClean="0"/>
              <a:pPr/>
              <a:t>2/12/2020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31BBE09-F807-4807-9D27-A090AF3B0E6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F226DC0-F9B8-4F21-956B-13386B22FFC8}" type="datetimeFigureOut">
              <a:rPr lang="el-GR" smtClean="0"/>
              <a:pPr/>
              <a:t>2/12/2020</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31BBE09-F807-4807-9D27-A090AF3B0E6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14422"/>
            <a:ext cx="7772400" cy="1829761"/>
          </a:xfrm>
        </p:spPr>
        <p:txBody>
          <a:bodyPr>
            <a:noAutofit/>
          </a:bodyPr>
          <a:lstStyle/>
          <a:p>
            <a:pPr algn="ctr"/>
            <a:r>
              <a:rPr lang="el-GR" sz="4000" dirty="0" smtClean="0">
                <a:solidFill>
                  <a:schemeClr val="accent1"/>
                </a:solidFill>
                <a:latin typeface="Calibri" pitchFamily="34" charset="0"/>
              </a:rPr>
              <a:t>ΠΡΑΚΤΙΚΗ ΕΦΑΡΜΟΓΗ ΣΤΗΝ ΕΙΔΙΚΟΤΗΤΑ</a:t>
            </a:r>
            <a:br>
              <a:rPr lang="el-GR" sz="4000" dirty="0" smtClean="0">
                <a:solidFill>
                  <a:schemeClr val="accent1"/>
                </a:solidFill>
                <a:latin typeface="Calibri" pitchFamily="34" charset="0"/>
              </a:rPr>
            </a:br>
            <a:endParaRPr lang="el-GR" sz="4000" dirty="0">
              <a:solidFill>
                <a:schemeClr val="accent1"/>
              </a:solidFill>
              <a:latin typeface="Calibri" pitchFamily="34" charset="0"/>
            </a:endParaRPr>
          </a:p>
        </p:txBody>
      </p:sp>
      <p:sp>
        <p:nvSpPr>
          <p:cNvPr id="3" name="2 - Υπότιτλος"/>
          <p:cNvSpPr>
            <a:spLocks noGrp="1"/>
          </p:cNvSpPr>
          <p:nvPr>
            <p:ph type="subTitle" idx="1"/>
          </p:nvPr>
        </p:nvSpPr>
        <p:spPr>
          <a:xfrm>
            <a:off x="1371600" y="4500570"/>
            <a:ext cx="7772400" cy="1199704"/>
          </a:xfrm>
        </p:spPr>
        <p:txBody>
          <a:bodyPr>
            <a:noAutofit/>
          </a:bodyPr>
          <a:lstStyle/>
          <a:p>
            <a:pPr algn="r"/>
            <a:r>
              <a:rPr lang="el-GR" sz="2000" dirty="0" smtClean="0">
                <a:solidFill>
                  <a:schemeClr val="accent1"/>
                </a:solidFill>
                <a:latin typeface="Calibri" pitchFamily="34" charset="0"/>
              </a:rPr>
              <a:t>Ειδικότητα</a:t>
            </a:r>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Τεχνικός Αισθητικός Ποδολογίας-</a:t>
            </a:r>
          </a:p>
          <a:p>
            <a:pPr algn="r"/>
            <a:r>
              <a:rPr lang="el-GR" sz="2000" dirty="0" smtClean="0">
                <a:solidFill>
                  <a:schemeClr val="accent1"/>
                </a:solidFill>
                <a:latin typeface="Calibri" pitchFamily="34" charset="0"/>
              </a:rPr>
              <a:t>Καλλωπισμού νυχιών και Ονυχοπλαστικής</a:t>
            </a:r>
          </a:p>
          <a:p>
            <a:pPr algn="r"/>
            <a:r>
              <a:rPr lang="el-GR" sz="2000" dirty="0" smtClean="0">
                <a:solidFill>
                  <a:schemeClr val="accent1"/>
                </a:solidFill>
                <a:latin typeface="Calibri" pitchFamily="34" charset="0"/>
              </a:rPr>
              <a:t>Εξάμηνο Α’</a:t>
            </a:r>
          </a:p>
          <a:p>
            <a:pPr algn="r"/>
            <a:r>
              <a:rPr lang="el-GR" sz="2000" dirty="0" smtClean="0">
                <a:solidFill>
                  <a:schemeClr val="accent1"/>
                </a:solidFill>
                <a:latin typeface="Calibri" pitchFamily="34" charset="0"/>
              </a:rPr>
              <a:t>Μάθημα</a:t>
            </a:r>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Πρακτική Εφαρμογή στην ειδικότητα</a:t>
            </a:r>
          </a:p>
          <a:p>
            <a:pPr algn="r"/>
            <a:r>
              <a:rPr lang="el-GR" sz="2000" dirty="0" smtClean="0">
                <a:solidFill>
                  <a:schemeClr val="accent1"/>
                </a:solidFill>
                <a:latin typeface="Calibri" pitchFamily="34" charset="0"/>
              </a:rPr>
              <a:t>Ματοπούλου Ελένη</a:t>
            </a:r>
          </a:p>
          <a:p>
            <a:pPr algn="r"/>
            <a:r>
              <a:rPr lang="el-GR" sz="2000" dirty="0" smtClean="0">
                <a:solidFill>
                  <a:schemeClr val="accent1"/>
                </a:solidFill>
                <a:latin typeface="Calibri" pitchFamily="34" charset="0"/>
              </a:rPr>
              <a:t>Θεσσαλονίκη 2020</a:t>
            </a:r>
          </a:p>
          <a:p>
            <a:endParaRPr lang="el-GR" sz="2000" dirty="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357298"/>
            <a:ext cx="8001056" cy="5324535"/>
          </a:xfrm>
          <a:prstGeom prst="rect">
            <a:avLst/>
          </a:prstGeom>
        </p:spPr>
        <p:txBody>
          <a:bodyPr wrap="square">
            <a:spAutoFit/>
          </a:bodyPr>
          <a:lstStyle/>
          <a:p>
            <a:pPr algn="ctr"/>
            <a:r>
              <a:rPr lang="el-GR" sz="2000" u="sng" dirty="0" smtClean="0">
                <a:solidFill>
                  <a:schemeClr val="accent1"/>
                </a:solidFill>
                <a:latin typeface="Calibri" pitchFamily="34" charset="0"/>
              </a:rPr>
              <a:t>Συσκευές που είναι απαραίτητες στην περιποίηση της παλάμης, του πέλματος και των ονύχων</a:t>
            </a:r>
          </a:p>
          <a:p>
            <a:pPr algn="ctr"/>
            <a:endParaRPr lang="el-GR" sz="2000" u="sng" dirty="0" smtClean="0">
              <a:solidFill>
                <a:schemeClr val="accent1"/>
              </a:solidFill>
              <a:latin typeface="Calibri" pitchFamily="34" charset="0"/>
            </a:endParaRPr>
          </a:p>
          <a:p>
            <a:pPr algn="ctr"/>
            <a:endParaRPr lang="el-GR" sz="2000" u="sng" dirty="0" smtClean="0">
              <a:solidFill>
                <a:schemeClr val="accent1"/>
              </a:solidFill>
              <a:latin typeface="Calibri" pitchFamily="34" charset="0"/>
            </a:endParaRPr>
          </a:p>
          <a:p>
            <a:pPr algn="ctr"/>
            <a:endParaRPr lang="en-US" sz="2000" u="sng" dirty="0" smtClean="0">
              <a:solidFill>
                <a:schemeClr val="accent1"/>
              </a:solidFill>
              <a:latin typeface="Calibri" pitchFamily="34" charset="0"/>
            </a:endParaRPr>
          </a:p>
          <a:p>
            <a:pPr>
              <a:buFont typeface="Wingdings" pitchFamily="2" charset="2"/>
              <a:buChar char="§"/>
            </a:pPr>
            <a:r>
              <a:rPr lang="el-GR" sz="2000" dirty="0" smtClean="0">
                <a:solidFill>
                  <a:schemeClr val="accent1"/>
                </a:solidFill>
                <a:latin typeface="Calibri" pitchFamily="34" charset="0"/>
              </a:rPr>
              <a:t>Θάλαμος υπεριώδους ακτινοβολίας</a:t>
            </a:r>
          </a:p>
          <a:p>
            <a:r>
              <a:rPr lang="el-GR" sz="2000" dirty="0" smtClean="0">
                <a:solidFill>
                  <a:schemeClr val="accent1"/>
                </a:solidFill>
                <a:latin typeface="Calibri" pitchFamily="34" charset="0"/>
              </a:rPr>
              <a:t> </a:t>
            </a:r>
          </a:p>
          <a:p>
            <a:pPr>
              <a:buFont typeface="Wingdings" pitchFamily="2" charset="2"/>
              <a:buChar char="§"/>
            </a:pPr>
            <a:r>
              <a:rPr lang="el-GR" sz="2000" dirty="0" smtClean="0">
                <a:solidFill>
                  <a:schemeClr val="accent1"/>
                </a:solidFill>
                <a:latin typeface="Calibri" pitchFamily="34" charset="0"/>
              </a:rPr>
              <a:t>Κλίβανος ξηρής θερμότητας </a:t>
            </a:r>
          </a:p>
          <a:p>
            <a:pPr>
              <a:buFont typeface="Wingdings" pitchFamily="2" charset="2"/>
              <a:buChar char="§"/>
            </a:pPr>
            <a:endParaRPr lang="en-US" sz="2000" dirty="0" smtClean="0">
              <a:solidFill>
                <a:schemeClr val="accent1"/>
              </a:solidFill>
              <a:latin typeface="Calibri" pitchFamily="34" charset="0"/>
            </a:endParaRPr>
          </a:p>
          <a:p>
            <a:pPr>
              <a:buFont typeface="Wingdings" pitchFamily="2" charset="2"/>
              <a:buChar char="§"/>
            </a:pPr>
            <a:r>
              <a:rPr lang="el-GR" sz="2000" dirty="0" smtClean="0">
                <a:solidFill>
                  <a:schemeClr val="accent1"/>
                </a:solidFill>
                <a:latin typeface="Calibri" pitchFamily="34" charset="0"/>
              </a:rPr>
              <a:t>Ηλεκτρικός στεγνωτήρας νυχιών</a:t>
            </a:r>
          </a:p>
          <a:p>
            <a:pPr>
              <a:buFont typeface="Wingdings" pitchFamily="2" charset="2"/>
              <a:buChar char="§"/>
            </a:pPr>
            <a:endParaRPr lang="en-US" sz="2000" dirty="0" smtClean="0">
              <a:solidFill>
                <a:schemeClr val="accent1"/>
              </a:solidFill>
              <a:latin typeface="Calibri" pitchFamily="34" charset="0"/>
            </a:endParaRPr>
          </a:p>
          <a:p>
            <a:pPr>
              <a:buFont typeface="Wingdings" pitchFamily="2" charset="2"/>
              <a:buChar char="§"/>
            </a:pPr>
            <a:r>
              <a:rPr lang="el-GR" sz="2000" dirty="0" smtClean="0">
                <a:solidFill>
                  <a:schemeClr val="accent1"/>
                </a:solidFill>
                <a:latin typeface="Calibri" pitchFamily="34" charset="0"/>
              </a:rPr>
              <a:t> Συσκευή ηλεκτρικού μανικιούρ - πεντικιούρ (τροχός) </a:t>
            </a:r>
          </a:p>
          <a:p>
            <a:pPr>
              <a:buFont typeface="Wingdings" pitchFamily="2" charset="2"/>
              <a:buChar char="§"/>
            </a:pPr>
            <a:endParaRPr lang="en-US" sz="2000" dirty="0" smtClean="0">
              <a:solidFill>
                <a:schemeClr val="accent1"/>
              </a:solidFill>
              <a:latin typeface="Calibri" pitchFamily="34" charset="0"/>
            </a:endParaRPr>
          </a:p>
          <a:p>
            <a:pPr>
              <a:buFont typeface="Wingdings" pitchFamily="2" charset="2"/>
              <a:buChar char="§"/>
            </a:pPr>
            <a:r>
              <a:rPr lang="el-GR" sz="2000" dirty="0" smtClean="0">
                <a:solidFill>
                  <a:schemeClr val="accent1"/>
                </a:solidFill>
                <a:latin typeface="Calibri" pitchFamily="34" charset="0"/>
              </a:rPr>
              <a:t>Θερμαντήρας παραφίνης </a:t>
            </a:r>
          </a:p>
          <a:p>
            <a:endParaRPr lang="en-US" sz="2000" dirty="0" smtClean="0">
              <a:solidFill>
                <a:schemeClr val="accent1"/>
              </a:solidFill>
              <a:latin typeface="Calibri" pitchFamily="34" charset="0"/>
            </a:endParaRPr>
          </a:p>
          <a:p>
            <a:pPr>
              <a:buFont typeface="Wingdings" pitchFamily="2" charset="2"/>
              <a:buChar char="§"/>
            </a:pPr>
            <a:r>
              <a:rPr lang="el-GR" sz="2000" dirty="0" smtClean="0">
                <a:solidFill>
                  <a:schemeClr val="accent1"/>
                </a:solidFill>
                <a:latin typeface="Calibri" pitchFamily="34" charset="0"/>
              </a:rPr>
              <a:t>Πελματογράφος τ. φακός</a:t>
            </a:r>
            <a:r>
              <a:rPr lang="el-GR" sz="2000" dirty="0" smtClean="0">
                <a:solidFill>
                  <a:schemeClr val="accent1"/>
                </a:solidFill>
                <a:latin typeface="Calibri" pitchFamily="34" charset="0"/>
              </a:rPr>
              <a:t>.</a:t>
            </a:r>
            <a:endParaRPr lang="en-US" sz="2000" dirty="0" smtClean="0">
              <a:solidFill>
                <a:schemeClr val="accent1"/>
              </a:solidFill>
              <a:latin typeface="Calibri" pitchFamily="34" charset="0"/>
            </a:endParaRPr>
          </a:p>
          <a:p>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ερώτηση πιστοποίησης-ομάδα β’ ειδικές ερωτήσεις)</a:t>
            </a:r>
            <a:endParaRPr lang="el-GR" sz="2000" dirty="0">
              <a:solidFill>
                <a:schemeClr val="accent1"/>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928802"/>
            <a:ext cx="8001056" cy="4093428"/>
          </a:xfrm>
          <a:prstGeom prst="rect">
            <a:avLst/>
          </a:prstGeom>
        </p:spPr>
        <p:txBody>
          <a:bodyPr wrap="square">
            <a:spAutoFit/>
          </a:bodyPr>
          <a:lstStyle/>
          <a:p>
            <a:pPr algn="ctr"/>
            <a:r>
              <a:rPr lang="el-GR" sz="2000" u="sng" dirty="0" smtClean="0">
                <a:solidFill>
                  <a:schemeClr val="accent1"/>
                </a:solidFill>
                <a:latin typeface="Calibri" pitchFamily="34" charset="0"/>
              </a:rPr>
              <a:t>Η επαγγελματική διαφορά ανάμεσα στον ποδίατρο και τον ποδολόγο</a:t>
            </a:r>
          </a:p>
          <a:p>
            <a:pPr algn="ctr"/>
            <a:endParaRPr lang="el-GR" sz="2000" u="sng" dirty="0" smtClean="0">
              <a:solidFill>
                <a:schemeClr val="accent1"/>
              </a:solidFill>
              <a:latin typeface="Calibri" pitchFamily="34" charset="0"/>
            </a:endParaRPr>
          </a:p>
          <a:p>
            <a:pPr algn="ctr"/>
            <a:endParaRPr lang="el-GR" sz="2000" u="sng" dirty="0" smtClean="0">
              <a:solidFill>
                <a:schemeClr val="accent1"/>
              </a:solidFill>
              <a:latin typeface="Calibri" pitchFamily="34" charset="0"/>
            </a:endParaRPr>
          </a:p>
          <a:p>
            <a:r>
              <a:rPr lang="el-GR" sz="2000" dirty="0" smtClean="0">
                <a:solidFill>
                  <a:schemeClr val="accent1"/>
                </a:solidFill>
                <a:latin typeface="Calibri" pitchFamily="34" charset="0"/>
              </a:rPr>
              <a:t> </a:t>
            </a:r>
            <a:r>
              <a:rPr lang="el-GR" sz="2000" i="1" u="sng" dirty="0" smtClean="0">
                <a:solidFill>
                  <a:schemeClr val="accent1"/>
                </a:solidFill>
                <a:latin typeface="Calibri" pitchFamily="34" charset="0"/>
              </a:rPr>
              <a:t>Ποδολόγος</a:t>
            </a:r>
            <a:r>
              <a:rPr lang="el-GR" sz="2000" dirty="0" smtClean="0">
                <a:solidFill>
                  <a:schemeClr val="accent1"/>
                </a:solidFill>
                <a:latin typeface="Calibri" pitchFamily="34" charset="0"/>
              </a:rPr>
              <a:t>: Είναι ειδικός στη διάγνωση, αντιμετώπιση και πρόληψη των παθήσεων και δυσλειτουργιών των ποδιών. </a:t>
            </a:r>
          </a:p>
          <a:p>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Ο </a:t>
            </a:r>
            <a:r>
              <a:rPr lang="el-GR" sz="2000" i="1" u="sng" dirty="0" err="1" smtClean="0">
                <a:solidFill>
                  <a:schemeClr val="accent1"/>
                </a:solidFill>
                <a:latin typeface="Calibri" pitchFamily="34" charset="0"/>
              </a:rPr>
              <a:t>Ποδίατρος</a:t>
            </a:r>
            <a:r>
              <a:rPr lang="el-GR" sz="2000" dirty="0" smtClean="0">
                <a:solidFill>
                  <a:schemeClr val="accent1"/>
                </a:solidFill>
                <a:latin typeface="Calibri" pitchFamily="34" charset="0"/>
              </a:rPr>
              <a:t> μπορεί να δίνει τοπικά σκευάσματα, να περιποιείται και αν χρειάζεται μικροχειρουργικές επεμβάσεις, όπως στην εκπυρήνωση κάλων, στην κοπή τμήματος όνυχα που παρεκκλίνει και δημιουργεί φλεγμονή ονυχοκρύπτωση) μυκητιάσεις, τμηματικά ή καθολική συντριβή του όνυχα κ.α</a:t>
            </a:r>
            <a:r>
              <a:rPr lang="el-GR" sz="2000" dirty="0" smtClean="0">
                <a:solidFill>
                  <a:schemeClr val="accent1"/>
                </a:solidFill>
                <a:latin typeface="Calibri" pitchFamily="34" charset="0"/>
              </a:rPr>
              <a:t>.</a:t>
            </a:r>
          </a:p>
          <a:p>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ερώτηση πιστοποίησης-ομάδα β’ ειδικές ερωτήσεις)</a:t>
            </a:r>
          </a:p>
          <a:p>
            <a:endParaRPr lang="el-GR" sz="2000" dirty="0">
              <a:solidFill>
                <a:schemeClr val="accent1"/>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357298"/>
            <a:ext cx="7786742" cy="3754874"/>
          </a:xfrm>
          <a:prstGeom prst="rect">
            <a:avLst/>
          </a:prstGeom>
        </p:spPr>
        <p:txBody>
          <a:bodyPr wrap="square">
            <a:spAutoFit/>
          </a:bodyPr>
          <a:lstStyle/>
          <a:p>
            <a:pPr algn="ctr"/>
            <a:r>
              <a:rPr lang="el-GR" sz="2000" u="sng" dirty="0" smtClean="0">
                <a:solidFill>
                  <a:schemeClr val="accent1"/>
                </a:solidFill>
                <a:latin typeface="Calibri" pitchFamily="34" charset="0"/>
              </a:rPr>
              <a:t>Συνοπτικά οι χώροι που θα πρέπει να έχει ένα κέντρο ποδολογίας.</a:t>
            </a:r>
          </a:p>
          <a:p>
            <a:pPr algn="ctr"/>
            <a:endParaRPr lang="el-GR" dirty="0" smtClean="0">
              <a:solidFill>
                <a:schemeClr val="accent1"/>
              </a:solidFill>
              <a:latin typeface="Calibri" pitchFamily="34" charset="0"/>
            </a:endParaRPr>
          </a:p>
          <a:p>
            <a:pPr algn="ct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Ένα κέντρο ποδολογίας αποτελείται από </a:t>
            </a:r>
            <a:r>
              <a:rPr lang="en-US" sz="2000" dirty="0" smtClean="0">
                <a:solidFill>
                  <a:schemeClr val="accent1"/>
                </a:solidFill>
                <a:latin typeface="Calibri" pitchFamily="34" charset="0"/>
              </a:rPr>
              <a:t>:</a:t>
            </a:r>
          </a:p>
          <a:p>
            <a:r>
              <a:rPr lang="el-GR" sz="2000" dirty="0" smtClean="0">
                <a:solidFill>
                  <a:schemeClr val="accent1"/>
                </a:solidFill>
                <a:latin typeface="Calibri" pitchFamily="34" charset="0"/>
              </a:rPr>
              <a:t>Α)τον χώρο υποδοχής και αναμονής πελατών και επισκεπτών</a:t>
            </a:r>
          </a:p>
          <a:p>
            <a:r>
              <a:rPr lang="el-GR" sz="2000" dirty="0" smtClean="0">
                <a:solidFill>
                  <a:schemeClr val="accent1"/>
                </a:solidFill>
                <a:latin typeface="Calibri" pitchFamily="34" charset="0"/>
              </a:rPr>
              <a:t>Β)τον χώρο παροχής υπηρεσιών – θεραπειών</a:t>
            </a:r>
          </a:p>
          <a:p>
            <a:r>
              <a:rPr lang="el-GR" sz="2000" dirty="0" smtClean="0">
                <a:solidFill>
                  <a:schemeClr val="accent1"/>
                </a:solidFill>
                <a:latin typeface="Calibri" pitchFamily="34" charset="0"/>
              </a:rPr>
              <a:t>Γ)και ένα χώρο – γραφείο για την συζήτηση με τον ασθενή, λήψη ιστορικού, συμβουλές και προτεινόμενες θεραπείες</a:t>
            </a:r>
          </a:p>
          <a:p>
            <a:r>
              <a:rPr lang="el-GR" sz="2000" dirty="0" smtClean="0">
                <a:solidFill>
                  <a:schemeClr val="accent1"/>
                </a:solidFill>
                <a:latin typeface="Calibri" pitchFamily="34" charset="0"/>
              </a:rPr>
              <a:t>Δ)εάν το μέγεθος του κέντρου είναι μεγάλο (πάνω από 50 </a:t>
            </a:r>
            <a:r>
              <a:rPr lang="el-GR" sz="2000" dirty="0" err="1" smtClean="0">
                <a:solidFill>
                  <a:schemeClr val="accent1"/>
                </a:solidFill>
                <a:latin typeface="Calibri" pitchFamily="34" charset="0"/>
              </a:rPr>
              <a:t>τ.μ</a:t>
            </a:r>
            <a:r>
              <a:rPr lang="el-GR" sz="2000" dirty="0" smtClean="0">
                <a:solidFill>
                  <a:schemeClr val="accent1"/>
                </a:solidFill>
                <a:latin typeface="Calibri" pitchFamily="34" charset="0"/>
              </a:rPr>
              <a:t>.) συνίσταται να υπάρχει ξεχωριστός αποθηκευτικός χώρος για καθαριστικά υλικά αλλά και για αλλά προϊόντα( φαρμακευτικά, κλπ) που χρησιμοποιούνται για τις θεραπείες.</a:t>
            </a:r>
            <a:endParaRPr lang="el-GR" sz="2000" dirty="0" smtClean="0">
              <a:solidFill>
                <a:schemeClr val="accent1"/>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643050"/>
            <a:ext cx="8501122" cy="3970318"/>
          </a:xfrm>
          <a:prstGeom prst="rect">
            <a:avLst/>
          </a:prstGeom>
        </p:spPr>
        <p:txBody>
          <a:bodyPr wrap="square">
            <a:spAutoFit/>
          </a:bodyPr>
          <a:lstStyle/>
          <a:p>
            <a:r>
              <a:rPr lang="el-GR" dirty="0" smtClean="0">
                <a:solidFill>
                  <a:schemeClr val="accent1"/>
                </a:solidFill>
                <a:latin typeface="Calibri" pitchFamily="34" charset="0"/>
              </a:rPr>
              <a:t>Επίσης πρέπει να υπάρχει τουαλέτα για τους πελάτες και ιδανικά και δεύτερη τουαλέτα για τους αναμένοντες.</a:t>
            </a:r>
          </a:p>
          <a:p>
            <a:r>
              <a:rPr lang="el-GR" dirty="0" smtClean="0">
                <a:solidFill>
                  <a:schemeClr val="accent1"/>
                </a:solidFill>
                <a:latin typeface="Calibri" pitchFamily="34" charset="0"/>
              </a:rPr>
              <a:t> Οι χώροι πρέπει να πληρούν τις ελάχιστες απαιτήσεις του υγειονομικού κώδικα (επένδυση τους με υλικά που να επιδέχονται συχνό καθαρισμό και απολύμανση και να αποτρέπουν την συσσώρευση ρύπων).</a:t>
            </a:r>
          </a:p>
          <a:p>
            <a:r>
              <a:rPr lang="el-GR" dirty="0" smtClean="0">
                <a:solidFill>
                  <a:schemeClr val="accent1"/>
                </a:solidFill>
                <a:latin typeface="Calibri" pitchFamily="34" charset="0"/>
              </a:rPr>
              <a:t> Ο χώρος των θεραπειών χρήζει ιδιαίτερης υγειονομικής φροντίδας και πρέπει να είναι έχει τον ελάχιστο εξοπλισμό (μακρύ ή βραχύ) που ορίζουν οι κανονισμοί. </a:t>
            </a:r>
          </a:p>
          <a:p>
            <a:r>
              <a:rPr lang="el-GR" dirty="0" smtClean="0">
                <a:solidFill>
                  <a:schemeClr val="accent1"/>
                </a:solidFill>
                <a:latin typeface="Calibri" pitchFamily="34" charset="0"/>
              </a:rPr>
              <a:t>Ο χώρος υποδοχής πρέπει να έχει επαρκή αριθμό καθισμάτων ανάλογα με το μέγεθος του κέντρου, γραφείο υποδοχής και ενημερωτικό υλικό για το αντικείμενα του κέντρου, τις προσφερόμενες θεραπείες, τους κανονισμούς λειτουργίας, κλπ</a:t>
            </a:r>
          </a:p>
          <a:p>
            <a:endParaRPr lang="el-GR" dirty="0" smtClean="0">
              <a:solidFill>
                <a:schemeClr val="accent1"/>
              </a:solidFill>
              <a:latin typeface="Calibri" pitchFamily="34" charset="0"/>
            </a:endParaRPr>
          </a:p>
          <a:p>
            <a:endParaRPr lang="el-GR" dirty="0" smtClean="0">
              <a:solidFill>
                <a:schemeClr val="accent1"/>
              </a:solidFill>
              <a:latin typeface="Calibri" pitchFamily="34" charset="0"/>
            </a:endParaRPr>
          </a:p>
          <a:p>
            <a:endParaRPr lang="el-GR" dirty="0" smtClean="0">
              <a:solidFill>
                <a:schemeClr val="accent1"/>
              </a:solidFill>
              <a:latin typeface="Calibri" pitchFamily="34" charset="0"/>
            </a:endParaRPr>
          </a:p>
          <a:p>
            <a:r>
              <a:rPr lang="el-GR" dirty="0" smtClean="0">
                <a:solidFill>
                  <a:schemeClr val="accent1"/>
                </a:solidFill>
                <a:latin typeface="Calibri" pitchFamily="34" charset="0"/>
              </a:rPr>
              <a:t>(ερώτηση πιστοποίησης- ομάδα Β’ ειδικές ερωτήσεις)  </a:t>
            </a:r>
            <a:endParaRPr lang="el-GR" dirty="0">
              <a:solidFill>
                <a:schemeClr val="accent1"/>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14414" y="857232"/>
            <a:ext cx="7077835" cy="707886"/>
          </a:xfrm>
          <a:prstGeom prst="rect">
            <a:avLst/>
          </a:prstGeom>
        </p:spPr>
        <p:txBody>
          <a:bodyPr wrap="none">
            <a:spAutoFit/>
          </a:bodyPr>
          <a:lstStyle/>
          <a:p>
            <a:pPr algn="ctr"/>
            <a:r>
              <a:rPr lang="el-GR" sz="4000" b="1" dirty="0" smtClean="0">
                <a:solidFill>
                  <a:schemeClr val="accent1"/>
                </a:solidFill>
                <a:latin typeface="Calibri" pitchFamily="34" charset="0"/>
              </a:rPr>
              <a:t>Ευχαριστώ για την προσοχή σας</a:t>
            </a:r>
            <a:endParaRPr lang="el-GR" sz="4000" b="1" dirty="0">
              <a:solidFill>
                <a:schemeClr val="accent1"/>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000240"/>
            <a:ext cx="7011810" cy="3732093"/>
          </a:xfrm>
          <a:prstGeom prst="rect">
            <a:avLst/>
          </a:prstGeom>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27">
      <a:dk1>
        <a:sysClr val="windowText" lastClr="000000"/>
      </a:dk1>
      <a:lt1>
        <a:sysClr val="window" lastClr="FFFFFF"/>
      </a:lt1>
      <a:dk2>
        <a:srgbClr val="DBDDCC"/>
      </a:dk2>
      <a:lt2>
        <a:srgbClr val="EBDDC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TotalTime>
  <Words>365</Words>
  <Application>Microsoft Office PowerPoint</Application>
  <PresentationFormat>Προβολή στην οθόνη (4:3)</PresentationFormat>
  <Paragraphs>47</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Αστικό</vt:lpstr>
      <vt:lpstr>ΠΡΑΚΤΙΚΗ ΕΦΑΡΜΟΓΗ ΣΤΗΝ ΕΙΔΙΚΟΤΗΤΑ </vt:lpstr>
      <vt:lpstr>Διαφάνεια 2</vt:lpstr>
      <vt:lpstr>Διαφάνεια 3</vt:lpstr>
      <vt:lpstr>Διαφάνεια 4</vt:lpstr>
      <vt:lpstr>Διαφάνεια 5</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cp:revision>
  <dcterms:created xsi:type="dcterms:W3CDTF">2020-12-01T10:49:33Z</dcterms:created>
  <dcterms:modified xsi:type="dcterms:W3CDTF">2020-12-02T14:57:02Z</dcterms:modified>
</cp:coreProperties>
</file>