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89" r:id="rId4"/>
    <p:sldId id="258" r:id="rId5"/>
    <p:sldId id="259" r:id="rId6"/>
    <p:sldId id="260" r:id="rId7"/>
    <p:sldId id="268" r:id="rId8"/>
    <p:sldId id="269" r:id="rId9"/>
    <p:sldId id="291" r:id="rId10"/>
    <p:sldId id="292" r:id="rId11"/>
    <p:sldId id="293" r:id="rId12"/>
    <p:sldId id="294" r:id="rId13"/>
    <p:sldId id="295" r:id="rId14"/>
    <p:sldId id="296" r:id="rId15"/>
    <p:sldId id="297" r:id="rId16"/>
    <p:sldId id="298" r:id="rId17"/>
    <p:sldId id="299" r:id="rId18"/>
    <p:sldId id="288"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1BA711AF-C886-4937-AF9D-A095948594B5}" type="datetimeFigureOut">
              <a:rPr lang="el-GR" smtClean="0"/>
              <a:pPr/>
              <a:t>6/4/2021</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6654147B-6CC2-4BB9-B694-BB7736581AF0}"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BA711AF-C886-4937-AF9D-A095948594B5}" type="datetimeFigureOut">
              <a:rPr lang="el-GR" smtClean="0"/>
              <a:pPr/>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54147B-6CC2-4BB9-B694-BB7736581AF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BA711AF-C886-4937-AF9D-A095948594B5}" type="datetimeFigureOut">
              <a:rPr lang="el-GR" smtClean="0"/>
              <a:pPr/>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54147B-6CC2-4BB9-B694-BB7736581AF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BA711AF-C886-4937-AF9D-A095948594B5}" type="datetimeFigureOut">
              <a:rPr lang="el-GR" smtClean="0"/>
              <a:pPr/>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54147B-6CC2-4BB9-B694-BB7736581AF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BA711AF-C886-4937-AF9D-A095948594B5}" type="datetimeFigureOut">
              <a:rPr lang="el-GR" smtClean="0"/>
              <a:pPr/>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54147B-6CC2-4BB9-B694-BB7736581AF0}"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BA711AF-C886-4937-AF9D-A095948594B5}" type="datetimeFigureOut">
              <a:rPr lang="el-GR" smtClean="0"/>
              <a:pPr/>
              <a:t>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654147B-6CC2-4BB9-B694-BB7736581AF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1BA711AF-C886-4937-AF9D-A095948594B5}" type="datetimeFigureOut">
              <a:rPr lang="el-GR" smtClean="0"/>
              <a:pPr/>
              <a:t>6/4/2021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654147B-6CC2-4BB9-B694-BB7736581AF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1BA711AF-C886-4937-AF9D-A095948594B5}" type="datetimeFigureOut">
              <a:rPr lang="el-GR" smtClean="0"/>
              <a:pPr/>
              <a:t>6/4/2021</a:t>
            </a:fld>
            <a:endParaRPr lang="el-GR"/>
          </a:p>
        </p:txBody>
      </p:sp>
      <p:sp>
        <p:nvSpPr>
          <p:cNvPr id="8" name="7 - Θέση αριθμού διαφάνειας"/>
          <p:cNvSpPr>
            <a:spLocks noGrp="1"/>
          </p:cNvSpPr>
          <p:nvPr>
            <p:ph type="sldNum" sz="quarter" idx="11"/>
          </p:nvPr>
        </p:nvSpPr>
        <p:spPr/>
        <p:txBody>
          <a:bodyPr/>
          <a:lstStyle/>
          <a:p>
            <a:fld id="{6654147B-6CC2-4BB9-B694-BB7736581AF0}" type="slidenum">
              <a:rPr lang="el-GR" smtClean="0"/>
              <a:pPr/>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BA711AF-C886-4937-AF9D-A095948594B5}" type="datetimeFigureOut">
              <a:rPr lang="el-GR" smtClean="0"/>
              <a:pPr/>
              <a:t>6/4/2021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654147B-6CC2-4BB9-B694-BB7736581AF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BA711AF-C886-4937-AF9D-A095948594B5}" type="datetimeFigureOut">
              <a:rPr lang="el-GR" smtClean="0"/>
              <a:pPr/>
              <a:t>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6654147B-6CC2-4BB9-B694-BB7736581AF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1BA711AF-C886-4937-AF9D-A095948594B5}" type="datetimeFigureOut">
              <a:rPr lang="el-GR" smtClean="0"/>
              <a:pPr/>
              <a:t>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654147B-6CC2-4BB9-B694-BB7736581AF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BA711AF-C886-4937-AF9D-A095948594B5}" type="datetimeFigureOut">
              <a:rPr lang="el-GR" smtClean="0"/>
              <a:pPr/>
              <a:t>6/4/2021</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654147B-6CC2-4BB9-B694-BB7736581AF0}"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57224" y="1785926"/>
            <a:ext cx="6480048" cy="2301240"/>
          </a:xfrm>
        </p:spPr>
        <p:txBody>
          <a:bodyPr>
            <a:normAutofit/>
          </a:bodyPr>
          <a:lstStyle/>
          <a:p>
            <a:pPr algn="ctr"/>
            <a:r>
              <a:rPr lang="el-GR" sz="5400" dirty="0" smtClean="0">
                <a:solidFill>
                  <a:schemeClr val="bg2">
                    <a:lumMod val="50000"/>
                  </a:schemeClr>
                </a:solidFill>
                <a:effectLst/>
                <a:latin typeface="Calibri" pitchFamily="34" charset="0"/>
              </a:rPr>
              <a:t>ΑΦΑΙΡΕΣΗ ΚΑΙ ΣΥΝΤΗΡΗΣΗ </a:t>
            </a:r>
            <a:r>
              <a:rPr sz="5400" smtClean="0">
                <a:solidFill>
                  <a:schemeClr val="bg2">
                    <a:lumMod val="50000"/>
                  </a:schemeClr>
                </a:solidFill>
                <a:effectLst/>
                <a:latin typeface="Calibri" pitchFamily="34" charset="0"/>
              </a:rPr>
              <a:t>GEL</a:t>
            </a:r>
            <a:endParaRPr lang="el-GR" sz="5400" dirty="0">
              <a:solidFill>
                <a:schemeClr val="bg2">
                  <a:lumMod val="50000"/>
                </a:schemeClr>
              </a:solidFill>
              <a:effectLst/>
              <a:latin typeface="Calibri" pitchFamily="34" charset="0"/>
            </a:endParaRPr>
          </a:p>
        </p:txBody>
      </p:sp>
      <p:sp>
        <p:nvSpPr>
          <p:cNvPr id="4" name="2 - Υπότιτλος"/>
          <p:cNvSpPr>
            <a:spLocks noGrp="1"/>
          </p:cNvSpPr>
          <p:nvPr>
            <p:ph type="subTitle" idx="1"/>
          </p:nvPr>
        </p:nvSpPr>
        <p:spPr>
          <a:xfrm>
            <a:off x="142844" y="4857760"/>
            <a:ext cx="7858180" cy="1752600"/>
          </a:xfrm>
        </p:spPr>
        <p:txBody>
          <a:bodyPr>
            <a:noAutofit/>
          </a:bodyPr>
          <a:lstStyle/>
          <a:p>
            <a:pPr lvl="0" algn="ctr">
              <a:buClr>
                <a:srgbClr val="90C226"/>
              </a:buClr>
            </a:pPr>
            <a:r>
              <a:rPr lang="el-GR" sz="2000" dirty="0" smtClean="0">
                <a:solidFill>
                  <a:schemeClr val="bg2">
                    <a:lumMod val="50000"/>
                  </a:schemeClr>
                </a:solidFill>
                <a:latin typeface="Calibri" pitchFamily="34" charset="0"/>
              </a:rPr>
              <a:t>Ειδικότητα: Τεχνικός Αισθητικός Ποδολογίας – Καλλωπισμού Νυχιών και Ονυχοπλαστικής</a:t>
            </a:r>
          </a:p>
          <a:p>
            <a:pPr lvl="0" algn="ctr">
              <a:buClr>
                <a:srgbClr val="90C226"/>
              </a:buClr>
            </a:pPr>
            <a:r>
              <a:rPr lang="el-GR" sz="2000" dirty="0">
                <a:solidFill>
                  <a:schemeClr val="bg2">
                    <a:lumMod val="50000"/>
                  </a:schemeClr>
                </a:solidFill>
                <a:latin typeface="Calibri" pitchFamily="34" charset="0"/>
              </a:rPr>
              <a:t>Β</a:t>
            </a:r>
            <a:r>
              <a:rPr lang="el-GR" sz="2000" dirty="0" smtClean="0">
                <a:solidFill>
                  <a:schemeClr val="bg2">
                    <a:lumMod val="50000"/>
                  </a:schemeClr>
                </a:solidFill>
                <a:latin typeface="Calibri" pitchFamily="34" charset="0"/>
              </a:rPr>
              <a:t>’ Εξάμηνο</a:t>
            </a:r>
          </a:p>
          <a:p>
            <a:pPr lvl="0" algn="ctr">
              <a:buClr>
                <a:srgbClr val="90C226"/>
              </a:buClr>
            </a:pPr>
            <a:r>
              <a:rPr lang="el-GR" sz="2000" dirty="0" smtClean="0">
                <a:solidFill>
                  <a:schemeClr val="bg2">
                    <a:lumMod val="50000"/>
                  </a:schemeClr>
                </a:solidFill>
                <a:latin typeface="Calibri" pitchFamily="34" charset="0"/>
              </a:rPr>
              <a:t>Μάθημα: Πρακτική Εφαρμογή στην Ειδικότητα</a:t>
            </a:r>
          </a:p>
          <a:p>
            <a:pPr lvl="0" algn="ctr">
              <a:buClr>
                <a:srgbClr val="90C226"/>
              </a:buClr>
            </a:pPr>
            <a:r>
              <a:rPr lang="el-GR" sz="2000" dirty="0" smtClean="0">
                <a:solidFill>
                  <a:schemeClr val="bg2">
                    <a:lumMod val="50000"/>
                  </a:schemeClr>
                </a:solidFill>
                <a:latin typeface="Calibri" pitchFamily="34" charset="0"/>
              </a:rPr>
              <a:t>Ματοπούλου Ελένη  </a:t>
            </a:r>
          </a:p>
          <a:p>
            <a:pPr lvl="0" algn="ctr">
              <a:buClr>
                <a:srgbClr val="90C226"/>
              </a:buClr>
            </a:pPr>
            <a:r>
              <a:rPr lang="el-GR" sz="2000" dirty="0" smtClean="0">
                <a:solidFill>
                  <a:schemeClr val="bg2">
                    <a:lumMod val="50000"/>
                  </a:schemeClr>
                </a:solidFill>
                <a:latin typeface="Calibri" pitchFamily="34" charset="0"/>
              </a:rPr>
              <a:t>Θεσσαλονίκη 202</a:t>
            </a:r>
            <a:r>
              <a:rPr lang="en-US" sz="2000" dirty="0" smtClean="0">
                <a:solidFill>
                  <a:schemeClr val="bg2">
                    <a:lumMod val="50000"/>
                  </a:schemeClr>
                </a:solidFill>
                <a:latin typeface="Calibri" pitchFamily="34" charset="0"/>
              </a:rPr>
              <a:t>1</a:t>
            </a:r>
            <a:r>
              <a:rPr lang="el-GR" sz="2000" dirty="0" smtClean="0">
                <a:solidFill>
                  <a:schemeClr val="bg2">
                    <a:lumMod val="50000"/>
                  </a:schemeClr>
                </a:solidFill>
                <a:latin typeface="Calibri" pitchFamily="34" charset="0"/>
              </a:rPr>
              <a:t> </a:t>
            </a:r>
          </a:p>
          <a:p>
            <a:pPr algn="ctr"/>
            <a:endParaRPr lang="el-GR" sz="2000" dirty="0">
              <a:solidFill>
                <a:schemeClr val="bg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W TO: Refill a 8 week old set | Acrylic nails tutorial - YouTube"/>
          <p:cNvPicPr>
            <a:picLocks noChangeAspect="1" noChangeArrowheads="1"/>
          </p:cNvPicPr>
          <p:nvPr/>
        </p:nvPicPr>
        <p:blipFill>
          <a:blip r:embed="rId2"/>
          <a:srcRect/>
          <a:stretch>
            <a:fillRect/>
          </a:stretch>
        </p:blipFill>
        <p:spPr bwMode="auto">
          <a:xfrm>
            <a:off x="1285852" y="1785926"/>
            <a:ext cx="5715040" cy="321471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1000108"/>
            <a:ext cx="7500990" cy="7171194"/>
          </a:xfrm>
          <a:prstGeom prst="rect">
            <a:avLst/>
          </a:prstGeom>
          <a:noFill/>
        </p:spPr>
        <p:txBody>
          <a:bodyPr wrap="square" rtlCol="0">
            <a:spAutoFit/>
          </a:bodyPr>
          <a:lstStyle/>
          <a:p>
            <a:pPr algn="ctr"/>
            <a:r>
              <a:rPr lang="el-GR" sz="2000" b="1" u="sng" dirty="0" smtClean="0">
                <a:solidFill>
                  <a:schemeClr val="bg2">
                    <a:lumMod val="50000"/>
                  </a:schemeClr>
                </a:solidFill>
                <a:latin typeface="Calibri" pitchFamily="34" charset="0"/>
              </a:rPr>
              <a:t>ΔΙΑΔΙΚΑΣΙΑ</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Με ένα φρεζάκι αφαίρεσης τζελ, αφαιρώ το υλικό ,αφήνοντας μια πολύ λεπτή στρώση τζελ. ΠΡΟΣΕΧΩ να μην φθείρω το φυσικό νύχι. Σε περίπτωση που το νύχι έχει χτυπηθεί και έχει πάρει αέρα, αφαιρώ όλο το φούσκωμα</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Κονταίνω τα νύχια με τη φρέζα στο επιθυμητό ύψος </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Με μια λίμα 100-180 δίνω το τελειωτικό σχήμα στα νύχια και λιμάρω όλη την επιφάνεια του νυχιού ώστε να προετοιμάσω το φυσικό νύχι αλλά και να ισιώσω το υλικό μου και να το φέρω σε ένα επίπεδο με το φυσικό νύχι</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Ανασηκώνω και αφαιρώ τα επωνύχια</a:t>
            </a: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500042"/>
            <a:ext cx="7858180" cy="7786747"/>
          </a:xfrm>
          <a:prstGeom prst="rect">
            <a:avLst/>
          </a:prstGeom>
          <a:noFill/>
        </p:spPr>
        <p:txBody>
          <a:bodyPr wrap="square" rtlCol="0">
            <a:spAutoFit/>
          </a:bodyPr>
          <a:lstStyle/>
          <a:p>
            <a:pPr>
              <a:buFont typeface="Wingdings" pitchFamily="2" charset="2"/>
              <a:buChar char="§"/>
            </a:pPr>
            <a:r>
              <a:rPr lang="el-GR" sz="2000" dirty="0" smtClean="0">
                <a:solidFill>
                  <a:schemeClr val="bg2">
                    <a:lumMod val="50000"/>
                  </a:schemeClr>
                </a:solidFill>
                <a:latin typeface="Calibri" pitchFamily="34" charset="0"/>
              </a:rPr>
              <a:t>Καθαρίζω με κυτταρίνη και </a:t>
            </a:r>
            <a:r>
              <a:rPr lang="en-US" sz="2000" dirty="0" smtClean="0">
                <a:solidFill>
                  <a:schemeClr val="bg2">
                    <a:lumMod val="50000"/>
                  </a:schemeClr>
                </a:solidFill>
                <a:latin typeface="Calibri" pitchFamily="34" charset="0"/>
              </a:rPr>
              <a:t>cleaner </a:t>
            </a:r>
            <a:r>
              <a:rPr lang="el-GR" sz="2000" dirty="0" smtClean="0">
                <a:solidFill>
                  <a:schemeClr val="bg2">
                    <a:lumMod val="50000"/>
                  </a:schemeClr>
                </a:solidFill>
                <a:latin typeface="Calibri" pitchFamily="34" charset="0"/>
              </a:rPr>
              <a:t>την επιφάνεια των νυχιών</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Περνάω </a:t>
            </a:r>
            <a:r>
              <a:rPr lang="en-US" sz="2000" dirty="0" smtClean="0">
                <a:solidFill>
                  <a:schemeClr val="bg2">
                    <a:lumMod val="50000"/>
                  </a:schemeClr>
                </a:solidFill>
                <a:latin typeface="Calibri" pitchFamily="34" charset="0"/>
              </a:rPr>
              <a:t>primer </a:t>
            </a:r>
            <a:r>
              <a:rPr lang="el-GR" sz="2000" dirty="0" smtClean="0">
                <a:solidFill>
                  <a:schemeClr val="bg2">
                    <a:lumMod val="50000"/>
                  </a:schemeClr>
                </a:solidFill>
                <a:latin typeface="Calibri" pitchFamily="34" charset="0"/>
              </a:rPr>
              <a:t>σε όλα τα νύχια (ή </a:t>
            </a:r>
            <a:r>
              <a:rPr lang="en-US" sz="2000" dirty="0" smtClean="0">
                <a:solidFill>
                  <a:schemeClr val="bg2">
                    <a:lumMod val="50000"/>
                  </a:schemeClr>
                </a:solidFill>
                <a:latin typeface="Calibri" pitchFamily="34" charset="0"/>
              </a:rPr>
              <a:t>bonder </a:t>
            </a:r>
            <a:r>
              <a:rPr lang="el-GR" sz="2000" dirty="0" smtClean="0">
                <a:solidFill>
                  <a:schemeClr val="bg2">
                    <a:lumMod val="50000"/>
                  </a:schemeClr>
                </a:solidFill>
                <a:latin typeface="Calibri" pitchFamily="34" charset="0"/>
              </a:rPr>
              <a:t>αν το απαιτεί το τζελ μου, όπως είπαμε και στην τοποθέτηση του τζελ) και περιμένω να εξατμιστεί</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Με το πινέλο μου παίρνω μια ποσότητα τζελ και εφαρμόζω στην επιφάνεια του νυχιού σαν να περνάω </a:t>
            </a:r>
            <a:r>
              <a:rPr lang="el-GR" sz="2000" dirty="0" smtClean="0">
                <a:solidFill>
                  <a:schemeClr val="bg2">
                    <a:lumMod val="50000"/>
                  </a:schemeClr>
                </a:solidFill>
                <a:latin typeface="Calibri" pitchFamily="34" charset="0"/>
              </a:rPr>
              <a:t>βάση.</a:t>
            </a:r>
            <a:r>
              <a:rPr lang="el-GR" sz="2000" dirty="0" smtClean="0">
                <a:solidFill>
                  <a:schemeClr val="bg2">
                    <a:lumMod val="50000"/>
                  </a:schemeClr>
                </a:solidFill>
                <a:latin typeface="Calibri" pitchFamily="34" charset="0"/>
              </a:rPr>
              <a:t> Φροντίζω κυρίως να γεμίσω τη περιοχή κοντά στα επωνύχια, χωρίς να τα ακουμπάω, όπου έχει μεγαλώσει το φυσικό νύχι</a:t>
            </a:r>
            <a:endParaRPr lang="el-GR" sz="2000" dirty="0" smtClean="0">
              <a:solidFill>
                <a:schemeClr val="bg2">
                  <a:lumMod val="50000"/>
                </a:schemeClr>
              </a:solidFill>
              <a:latin typeface="Calibri" pitchFamily="34" charset="0"/>
            </a:endParaRPr>
          </a:p>
          <a:p>
            <a:r>
              <a:rPr lang="el-GR" sz="2000" dirty="0" smtClean="0">
                <a:solidFill>
                  <a:schemeClr val="bg2">
                    <a:lumMod val="50000"/>
                  </a:schemeClr>
                </a:solidFill>
                <a:latin typeface="Calibri" pitchFamily="34" charset="0"/>
              </a:rPr>
              <a:t>*αν κάποιο νύχι έχει σπάσει το χτίζω από την αρχή με φόρμα ή τζελ όπως έχουμε πει</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Πολυμερίζω στη λάμπα πολυμερισμού (</a:t>
            </a:r>
            <a:r>
              <a:rPr lang="en-US" sz="2000" dirty="0" smtClean="0">
                <a:solidFill>
                  <a:schemeClr val="bg2">
                    <a:lumMod val="50000"/>
                  </a:schemeClr>
                </a:solidFill>
                <a:latin typeface="Calibri" pitchFamily="34" charset="0"/>
              </a:rPr>
              <a:t>UV 1-2’, LED 30-60’’)</a:t>
            </a:r>
          </a:p>
          <a:p>
            <a:pPr>
              <a:buFont typeface="Wingdings" pitchFamily="2" charset="2"/>
              <a:buChar char="§"/>
            </a:pPr>
            <a:endParaRPr lang="en-US"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Με μια μεγαλύτερη ποσότητα τζελ αρχίζω να χτίζω το νύχι, έτσι ακριβώς όπως αναφέραμε και στην ενότητα τζελ με τιπς ή φόρμα και πολυμερίζω </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Μόλις ολοκληρώσω όλα τα νύχια αφαιρώ τη κολλώδη ουσία με κυτταρίνη και </a:t>
            </a:r>
            <a:r>
              <a:rPr lang="en-US" sz="2000" dirty="0" smtClean="0">
                <a:solidFill>
                  <a:schemeClr val="bg2">
                    <a:lumMod val="50000"/>
                  </a:schemeClr>
                </a:solidFill>
                <a:latin typeface="Calibri" pitchFamily="34" charset="0"/>
              </a:rPr>
              <a:t>cleaner </a:t>
            </a: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1428736"/>
            <a:ext cx="7858180" cy="3477875"/>
          </a:xfrm>
          <a:prstGeom prst="rect">
            <a:avLst/>
          </a:prstGeom>
        </p:spPr>
        <p:txBody>
          <a:bodyPr wrap="square">
            <a:spAutoFit/>
          </a:bodyPr>
          <a:lstStyle/>
          <a:p>
            <a:pPr>
              <a:buFont typeface="Wingdings" pitchFamily="2" charset="2"/>
              <a:buChar char="§"/>
            </a:pPr>
            <a:r>
              <a:rPr lang="el-GR" sz="2000" dirty="0" smtClean="0">
                <a:solidFill>
                  <a:schemeClr val="bg2">
                    <a:lumMod val="50000"/>
                  </a:schemeClr>
                </a:solidFill>
                <a:latin typeface="Calibri" pitchFamily="34" charset="0"/>
              </a:rPr>
              <a:t>Με τη βοήθεια μιας λίμας, λιμάρω την επιφάνεια του νυχιού, διορθώνοντας και τυχόν ατέλειες.</a:t>
            </a: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Αφού τελειώσω με το λιμάρισμα σε όλα τα νύχια και απομακρύνω τη σκόνη, περνάω στο βάψιμο. </a:t>
            </a: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Το βάψιμο μπορεί να γίνει είτε με ημιμόνιμα χρώματα, είτε με </a:t>
            </a:r>
            <a:r>
              <a:rPr lang="en-US" sz="2000" dirty="0" smtClean="0">
                <a:solidFill>
                  <a:schemeClr val="bg2">
                    <a:lumMod val="50000"/>
                  </a:schemeClr>
                </a:solidFill>
                <a:latin typeface="Calibri" pitchFamily="34" charset="0"/>
              </a:rPr>
              <a:t>color gels</a:t>
            </a:r>
            <a:r>
              <a:rPr lang="el-GR" sz="2000" dirty="0" smtClean="0">
                <a:solidFill>
                  <a:schemeClr val="bg2">
                    <a:lumMod val="50000"/>
                  </a:schemeClr>
                </a:solidFill>
                <a:latin typeface="Calibri" pitchFamily="34" charset="0"/>
              </a:rPr>
              <a:t>. Η διαδικασία εφαρμογής χρώματος είναι ίδια με αυτή του ημιμόνιμου μανικιούρ. </a:t>
            </a: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Τέλος, περνάμε ένα λάδι επωνυχίων κάνοντας μασάζ.</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1571612"/>
            <a:ext cx="6715172" cy="3416320"/>
          </a:xfrm>
          <a:prstGeom prst="rect">
            <a:avLst/>
          </a:prstGeom>
          <a:noFill/>
        </p:spPr>
        <p:txBody>
          <a:bodyPr wrap="square" rtlCol="0">
            <a:spAutoFit/>
          </a:bodyPr>
          <a:lstStyle/>
          <a:p>
            <a:pPr algn="ctr"/>
            <a:r>
              <a:rPr lang="el-GR" sz="2400" b="1" u="sng" dirty="0" smtClean="0">
                <a:solidFill>
                  <a:schemeClr val="bg2">
                    <a:lumMod val="50000"/>
                  </a:schemeClr>
                </a:solidFill>
                <a:latin typeface="Calibri" pitchFamily="34" charset="0"/>
              </a:rPr>
              <a:t>ΣΤΗ ΣΥΝΤΗΡΗΣΗ ΤΖΕΛ ΘΑ ΧΡΕΙΑΣΤΟΥΜΕ</a:t>
            </a:r>
          </a:p>
          <a:p>
            <a:pPr algn="ctr"/>
            <a:r>
              <a:rPr lang="el-GR" sz="2400" b="1" u="sng" dirty="0" smtClean="0">
                <a:solidFill>
                  <a:schemeClr val="bg2">
                    <a:lumMod val="50000"/>
                  </a:schemeClr>
                </a:solidFill>
                <a:latin typeface="Calibri" pitchFamily="34" charset="0"/>
              </a:rPr>
              <a:t> </a:t>
            </a:r>
          </a:p>
          <a:p>
            <a:pPr>
              <a:buFont typeface="Wingdings" pitchFamily="2" charset="2"/>
              <a:buChar char="v"/>
            </a:pPr>
            <a:endParaRPr lang="el-GR" sz="2400" dirty="0">
              <a:solidFill>
                <a:schemeClr val="bg2">
                  <a:lumMod val="50000"/>
                </a:schemeClr>
              </a:solidFill>
              <a:latin typeface="Calibri" pitchFamily="34" charset="0"/>
            </a:endParaRPr>
          </a:p>
          <a:p>
            <a:pPr>
              <a:buFont typeface="Wingdings" pitchFamily="2" charset="2"/>
              <a:buChar char="v"/>
            </a:pPr>
            <a:r>
              <a:rPr lang="el-GR" sz="2400" dirty="0" smtClean="0">
                <a:solidFill>
                  <a:schemeClr val="bg2">
                    <a:lumMod val="50000"/>
                  </a:schemeClr>
                </a:solidFill>
                <a:latin typeface="Calibri" pitchFamily="34" charset="0"/>
              </a:rPr>
              <a:t>Όλα τα υλικά και εργαλεία του ξηρού μανικιούρ</a:t>
            </a:r>
          </a:p>
          <a:p>
            <a:pPr>
              <a:buFont typeface="Wingdings" pitchFamily="2" charset="2"/>
              <a:buChar char="v"/>
            </a:pPr>
            <a:endParaRPr lang="el-GR" sz="2400" dirty="0" smtClean="0">
              <a:solidFill>
                <a:schemeClr val="bg2">
                  <a:lumMod val="50000"/>
                </a:schemeClr>
              </a:solidFill>
              <a:latin typeface="Calibri" pitchFamily="34" charset="0"/>
            </a:endParaRPr>
          </a:p>
          <a:p>
            <a:pPr>
              <a:buFont typeface="Wingdings" pitchFamily="2" charset="2"/>
              <a:buChar char="v"/>
            </a:pPr>
            <a:r>
              <a:rPr lang="el-GR" sz="2400" dirty="0" smtClean="0">
                <a:solidFill>
                  <a:schemeClr val="bg2">
                    <a:lumMod val="50000"/>
                  </a:schemeClr>
                </a:solidFill>
                <a:latin typeface="Calibri" pitchFamily="34" charset="0"/>
              </a:rPr>
              <a:t>Όλα τα υλικά και εργαλεία του τζελ</a:t>
            </a:r>
          </a:p>
          <a:p>
            <a:pPr>
              <a:buFont typeface="Wingdings" pitchFamily="2" charset="2"/>
              <a:buChar char="v"/>
            </a:pPr>
            <a:endParaRPr lang="el-GR" sz="2400" dirty="0" smtClean="0">
              <a:solidFill>
                <a:schemeClr val="bg2">
                  <a:lumMod val="50000"/>
                </a:schemeClr>
              </a:solidFill>
              <a:latin typeface="Calibri" pitchFamily="34" charset="0"/>
            </a:endParaRPr>
          </a:p>
          <a:p>
            <a:pPr>
              <a:buFont typeface="Wingdings" pitchFamily="2" charset="2"/>
              <a:buChar char="v"/>
            </a:pPr>
            <a:r>
              <a:rPr lang="el-GR" sz="2400" dirty="0" smtClean="0">
                <a:solidFill>
                  <a:schemeClr val="bg2">
                    <a:lumMod val="50000"/>
                  </a:schemeClr>
                </a:solidFill>
                <a:latin typeface="Calibri" pitchFamily="34" charset="0"/>
              </a:rPr>
              <a:t> και επιπλέον έναν απορροφητήρα σκόνης</a:t>
            </a:r>
          </a:p>
          <a:p>
            <a:pPr>
              <a:buFont typeface="Wingdings" pitchFamily="2" charset="2"/>
              <a:buChar char="v"/>
            </a:pPr>
            <a:endParaRPr lang="el-GR" sz="2400" dirty="0">
              <a:solidFill>
                <a:schemeClr val="bg2">
                  <a:lumMod val="50000"/>
                </a:schemeClr>
              </a:solidFill>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928662" y="1500174"/>
            <a:ext cx="6858048" cy="4401205"/>
          </a:xfrm>
          <a:prstGeom prst="rect">
            <a:avLst/>
          </a:prstGeom>
          <a:noFill/>
        </p:spPr>
        <p:txBody>
          <a:bodyPr wrap="square" rtlCol="0">
            <a:spAutoFit/>
          </a:bodyPr>
          <a:lstStyle/>
          <a:p>
            <a:pPr algn="ctr"/>
            <a:r>
              <a:rPr lang="el-GR" sz="2000" b="1" u="sng" dirty="0" smtClean="0">
                <a:solidFill>
                  <a:schemeClr val="bg2">
                    <a:lumMod val="50000"/>
                  </a:schemeClr>
                </a:solidFill>
                <a:latin typeface="Calibri" pitchFamily="34" charset="0"/>
              </a:rPr>
              <a:t>ΤΙ ΝΑ ΠΡΟΣΕΞΩ ΚΑΤΑ ΤΗΝ ΣΥΝΤΗΡΗΣΗ ΤΟΥ ΤΖΕΛ</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Χρησιμοποιώ κυρίως κεραμικό φρεζάκι γατί δε παράγει τόσο θερμότητα όσο τα υπόλοιπα φρεζάκια</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Δεν ακουμπάω με το φρεζάκι το φυσικό νύχι για να μη το τραυματίσω</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Δεν επιμένω με το τροχό στο ίδιο σημείο για πολύ ώρα για να μην αισθανθεί η πελάτισσα αίσθημα καύσου</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endParaRPr lang="el-GR" sz="2000" dirty="0" smtClean="0">
              <a:solidFill>
                <a:schemeClr val="bg2">
                  <a:lumMod val="50000"/>
                </a:schemeClr>
              </a:solidFill>
              <a:latin typeface="Calibri" pitchFamily="34" charset="0"/>
            </a:endParaRP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endParaRPr lang="el-GR" sz="2000" dirty="0">
              <a:solidFill>
                <a:schemeClr val="bg2">
                  <a:lumMod val="50000"/>
                </a:schemeClr>
              </a:solidFill>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28662" y="1928802"/>
            <a:ext cx="6858048" cy="2554545"/>
          </a:xfrm>
          <a:prstGeom prst="rect">
            <a:avLst/>
          </a:prstGeom>
        </p:spPr>
        <p:txBody>
          <a:bodyPr wrap="square">
            <a:spAutoFit/>
          </a:bodyPr>
          <a:lstStyle/>
          <a:p>
            <a:pPr algn="ctr"/>
            <a:r>
              <a:rPr lang="el-GR" sz="2000" b="1" u="sng" dirty="0" smtClean="0">
                <a:solidFill>
                  <a:schemeClr val="bg2">
                    <a:lumMod val="50000"/>
                  </a:schemeClr>
                </a:solidFill>
                <a:latin typeface="Calibri" pitchFamily="34" charset="0"/>
              </a:rPr>
              <a:t>ΤΙ ΝΑ ΠΡΟΣΕΞΩ ΚΑΤΑ ΤΗΝ ΣΥΝΤΗΡΗΣΗ ΤΟΥ ΤΖΕΛ</a:t>
            </a:r>
          </a:p>
          <a:p>
            <a:pPr>
              <a:buFont typeface="Wingdings" pitchFamily="2" charset="2"/>
              <a:buChar char="v"/>
            </a:pPr>
            <a:endParaRPr lang="el-GR" sz="2000" dirty="0" smtClean="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Αν το νύχι έχει χτυπηθεί ή έχει δημιουργήσει μούχλα καλό είναι να αφαιρείται εντελώς το υλικό και να μη ξαναγίνεται αμέσως τοποθέτηση</a:t>
            </a:r>
            <a:endParaRPr lang="en-US" sz="2000" dirty="0" smtClean="0">
              <a:solidFill>
                <a:schemeClr val="bg2">
                  <a:lumMod val="50000"/>
                </a:schemeClr>
              </a:solidFill>
              <a:latin typeface="Calibri" pitchFamily="34" charset="0"/>
            </a:endParaRPr>
          </a:p>
          <a:p>
            <a:pPr>
              <a:buFont typeface="Wingdings" pitchFamily="2" charset="2"/>
              <a:buChar char="v"/>
            </a:pPr>
            <a:endParaRPr lang="en-US"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Απομακρύνω από τη λάμπα πολυμερισμού τα υλικά μου και το πινέλο για να μη πολυμεριστούν και καταστραφούν</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1928802"/>
            <a:ext cx="8072494" cy="3170099"/>
          </a:xfrm>
          <a:prstGeom prst="rect">
            <a:avLst/>
          </a:prstGeom>
        </p:spPr>
        <p:txBody>
          <a:bodyPr wrap="square">
            <a:spAutoFit/>
          </a:bodyPr>
          <a:lstStyle/>
          <a:p>
            <a:pPr algn="ctr">
              <a:buFont typeface="Wingdings" pitchFamily="2" charset="2"/>
              <a:buChar char="Ø"/>
            </a:pPr>
            <a:r>
              <a:rPr lang="el-GR" sz="2000" dirty="0">
                <a:solidFill>
                  <a:schemeClr val="bg2">
                    <a:lumMod val="50000"/>
                  </a:schemeClr>
                </a:solidFill>
                <a:latin typeface="Calibri" pitchFamily="34" charset="0"/>
              </a:rPr>
              <a:t>Ποιες οδηγίες δίνουμε στον/στην πελάτη/πελάτισσα για τη διατήρηση των τεχνητών νυχιών της.</a:t>
            </a:r>
            <a:endParaRPr lang="el-GR" sz="2000" dirty="0">
              <a:solidFill>
                <a:schemeClr val="bg2">
                  <a:lumMod val="50000"/>
                </a:schemeClr>
              </a:solidFill>
            </a:endParaRPr>
          </a:p>
          <a:p>
            <a:r>
              <a:rPr lang="el-GR" sz="2000" u="sng" dirty="0">
                <a:solidFill>
                  <a:schemeClr val="bg2">
                    <a:lumMod val="50000"/>
                  </a:schemeClr>
                </a:solidFill>
              </a:rPr>
              <a:t>Απάντηση </a:t>
            </a:r>
            <a:r>
              <a:rPr lang="en-US" sz="2000" u="sng" dirty="0">
                <a:solidFill>
                  <a:schemeClr val="bg2">
                    <a:lumMod val="50000"/>
                  </a:schemeClr>
                </a:solidFill>
              </a:rPr>
              <a:t>:</a:t>
            </a:r>
            <a:endParaRPr lang="el-GR" sz="2000" u="sng" dirty="0">
              <a:solidFill>
                <a:schemeClr val="bg2">
                  <a:lumMod val="50000"/>
                </a:schemeClr>
              </a:solidFill>
            </a:endParaRPr>
          </a:p>
          <a:p>
            <a:r>
              <a:rPr lang="el-GR" sz="2000" dirty="0">
                <a:solidFill>
                  <a:schemeClr val="bg2">
                    <a:lumMod val="50000"/>
                  </a:schemeClr>
                </a:solidFill>
                <a:latin typeface="Calibri" pitchFamily="34" charset="0"/>
              </a:rPr>
              <a:t>Για να διατηρηθούν τα τεχνητά νύχια συμβουλεύουμε τον/την πελάτη/πελάτισσα να  ην χρησιμοποιεί χωρίς γάντια ξεβαφτικό με ακετόνη(ασετόν), διάφορα χημικά καθαριστικά σκληρά (χλώριο κ.α.), οινόπνευμα. Να είναι συνεπής στο χρόνο επίσκεψης για έλεγχο και συντήρηση και όταν δει κάποια αλλοίωση να μας επισκεφθεί.</a:t>
            </a:r>
            <a:endParaRPr lang="en-US" sz="2000" u="sng" dirty="0">
              <a:solidFill>
                <a:schemeClr val="bg2">
                  <a:lumMod val="50000"/>
                </a:schemeClr>
              </a:solidFill>
            </a:endParaRPr>
          </a:p>
          <a:p>
            <a:endParaRPr lang="el-GR" sz="2000" dirty="0">
              <a:solidFill>
                <a:schemeClr val="bg2">
                  <a:lumMod val="50000"/>
                </a:schemeClr>
              </a:solidFill>
              <a:latin typeface="Calibri" pitchFamily="34" charset="0"/>
            </a:endParaRPr>
          </a:p>
          <a:p>
            <a:r>
              <a:rPr lang="el-GR" sz="2000" dirty="0">
                <a:solidFill>
                  <a:schemeClr val="bg2">
                    <a:lumMod val="50000"/>
                  </a:schemeClr>
                </a:solidFill>
                <a:latin typeface="Calibri" pitchFamily="34" charset="0"/>
              </a:rPr>
              <a:t>(ΕΡΩΤΗΣΗ ΠΙΣΤΟΠΟΙΗΣΗΣ – ΟΜΑΔΑ Β’ ΕΙΔΙΚΕΣ ΕΡΩΤΗΣΕΙΣ)</a:t>
            </a:r>
            <a:endParaRPr lang="el-GR" sz="2000" dirty="0">
              <a:solidFill>
                <a:schemeClr val="bg2">
                  <a:lumMod val="50000"/>
                </a:schemeClr>
              </a:solidFill>
            </a:endParaRPr>
          </a:p>
        </p:txBody>
      </p:sp>
      <p:sp>
        <p:nvSpPr>
          <p:cNvPr id="3" name="2 - TextBox"/>
          <p:cNvSpPr txBox="1"/>
          <p:nvPr/>
        </p:nvSpPr>
        <p:spPr>
          <a:xfrm>
            <a:off x="928662" y="1000108"/>
            <a:ext cx="7286676" cy="461665"/>
          </a:xfrm>
          <a:prstGeom prst="rect">
            <a:avLst/>
          </a:prstGeom>
          <a:noFill/>
        </p:spPr>
        <p:txBody>
          <a:bodyPr wrap="square" rtlCol="0">
            <a:spAutoFit/>
          </a:bodyPr>
          <a:lstStyle/>
          <a:p>
            <a:r>
              <a:rPr lang="el-GR" sz="2400" b="1" u="sng" dirty="0" smtClean="0">
                <a:solidFill>
                  <a:schemeClr val="bg2">
                    <a:lumMod val="50000"/>
                  </a:schemeClr>
                </a:solidFill>
                <a:latin typeface="Calibri" pitchFamily="34" charset="0"/>
              </a:rPr>
              <a:t>ΑΠΑΝΤΗΣΗ ΑΣΚΗΣΗΣ ΠΡΟΗΓΟΥΜΕΝΗΣ ΕΒΔΟΜΑΔΑΣ</a:t>
            </a:r>
            <a:endParaRPr lang="el-GR" sz="2400" b="1" u="sng" dirty="0">
              <a:solidFill>
                <a:schemeClr val="bg2">
                  <a:lumMod val="50000"/>
                </a:schemeClr>
              </a:solidFill>
              <a:latin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00100" y="2000240"/>
            <a:ext cx="7011810" cy="3732093"/>
          </a:xfrm>
          <a:prstGeom prst="rect">
            <a:avLst/>
          </a:prstGeom>
          <a:effectLst/>
        </p:spPr>
      </p:pic>
      <p:sp>
        <p:nvSpPr>
          <p:cNvPr id="3" name="2 - TextBox"/>
          <p:cNvSpPr txBox="1"/>
          <p:nvPr/>
        </p:nvSpPr>
        <p:spPr>
          <a:xfrm>
            <a:off x="500034" y="785794"/>
            <a:ext cx="7786742" cy="707886"/>
          </a:xfrm>
          <a:prstGeom prst="rect">
            <a:avLst/>
          </a:prstGeom>
          <a:solidFill>
            <a:schemeClr val="bg1">
              <a:lumMod val="60000"/>
              <a:lumOff val="40000"/>
            </a:schemeClr>
          </a:solidFill>
          <a:ln>
            <a:solidFill>
              <a:schemeClr val="bg2"/>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l-GR" sz="4000" b="1" dirty="0" smtClean="0">
                <a:solidFill>
                  <a:schemeClr val="bg2">
                    <a:lumMod val="75000"/>
                  </a:schemeClr>
                </a:solidFill>
                <a:latin typeface="Calibri" pitchFamily="34" charset="0"/>
              </a:rPr>
              <a:t>Ευχαριστώ για την προσοχή σας</a:t>
            </a:r>
            <a:endParaRPr lang="el-GR" sz="4000" b="1" dirty="0">
              <a:solidFill>
                <a:schemeClr val="bg2">
                  <a:lumMod val="75000"/>
                </a:schemeClr>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928662" y="2500306"/>
            <a:ext cx="6929486" cy="1631216"/>
          </a:xfrm>
          <a:prstGeom prst="rect">
            <a:avLst/>
          </a:prstGeom>
          <a:noFill/>
        </p:spPr>
        <p:txBody>
          <a:bodyPr wrap="square" rtlCol="0">
            <a:spAutoFit/>
          </a:bodyPr>
          <a:lstStyle/>
          <a:p>
            <a:pPr algn="ctr"/>
            <a:r>
              <a:rPr lang="el-GR" sz="2000" dirty="0" smtClean="0">
                <a:solidFill>
                  <a:schemeClr val="bg2">
                    <a:lumMod val="50000"/>
                  </a:schemeClr>
                </a:solidFill>
                <a:latin typeface="Calibri" pitchFamily="34" charset="0"/>
              </a:rPr>
              <a:t>Το τζελ είναι μια τεχνική εργασία στα νύχια. Οπότε, καλό είναι σε σχετικά μικρό διάστημα να αφαιρείται ή να συντηρείται. Όσο το νύχι μεγαλώνει, τόσο το υλικό δηλαδή το τζελ κατεβαίνει. Αφαίρεση πρέπει να γίνεται όταν το νύχι σπάει και το φούσκωμα είναι μεγάλο, ή όταν υπάρχει δυσχρωμία (μούχλα).</a:t>
            </a:r>
            <a:endParaRPr lang="el-GR" sz="2000" dirty="0">
              <a:solidFill>
                <a:schemeClr val="bg2">
                  <a:lumMod val="50000"/>
                </a:schemeClr>
              </a:solidFill>
              <a:latin typeface="Calibri" pitchFamily="34" charset="0"/>
            </a:endParaRPr>
          </a:p>
        </p:txBody>
      </p:sp>
      <p:sp>
        <p:nvSpPr>
          <p:cNvPr id="3" name="2 - Ορθογώνιο"/>
          <p:cNvSpPr/>
          <p:nvPr/>
        </p:nvSpPr>
        <p:spPr>
          <a:xfrm>
            <a:off x="2857488" y="1000108"/>
            <a:ext cx="3014736" cy="584775"/>
          </a:xfrm>
          <a:prstGeom prst="rect">
            <a:avLst/>
          </a:prstGeom>
        </p:spPr>
        <p:txBody>
          <a:bodyPr wrap="none">
            <a:spAutoFit/>
          </a:bodyPr>
          <a:lstStyle/>
          <a:p>
            <a:r>
              <a:rPr lang="el-GR" sz="3200" b="1" u="sng" dirty="0" smtClean="0">
                <a:solidFill>
                  <a:schemeClr val="bg2">
                    <a:lumMod val="50000"/>
                  </a:schemeClr>
                </a:solidFill>
                <a:effectLst/>
                <a:latin typeface="Calibri" pitchFamily="34" charset="0"/>
              </a:rPr>
              <a:t>ΑΦΑΙΡΕΣΗ  ΤΖΕΛ</a:t>
            </a:r>
            <a:endParaRPr lang="el-GR" sz="3200" b="1" u="sng" dirty="0">
              <a:solidFill>
                <a:schemeClr val="bg2">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ow To Remove Gel Polish Using Semilac E-file | FlowertushBeauty"/>
          <p:cNvPicPr>
            <a:picLocks noChangeAspect="1" noChangeArrowheads="1"/>
          </p:cNvPicPr>
          <p:nvPr/>
        </p:nvPicPr>
        <p:blipFill>
          <a:blip r:embed="rId2"/>
          <a:srcRect/>
          <a:stretch>
            <a:fillRect/>
          </a:stretch>
        </p:blipFill>
        <p:spPr bwMode="auto">
          <a:xfrm>
            <a:off x="2143108" y="1714488"/>
            <a:ext cx="4572000" cy="300990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428596" y="1142984"/>
            <a:ext cx="7500990" cy="6863417"/>
          </a:xfrm>
          <a:prstGeom prst="rect">
            <a:avLst/>
          </a:prstGeom>
          <a:noFill/>
        </p:spPr>
        <p:txBody>
          <a:bodyPr wrap="square" rtlCol="0">
            <a:spAutoFit/>
          </a:bodyPr>
          <a:lstStyle/>
          <a:p>
            <a:pPr algn="ctr"/>
            <a:r>
              <a:rPr lang="el-GR" sz="2000" b="1" u="sng" dirty="0" smtClean="0">
                <a:solidFill>
                  <a:schemeClr val="bg2">
                    <a:lumMod val="50000"/>
                  </a:schemeClr>
                </a:solidFill>
                <a:latin typeface="Calibri" pitchFamily="34" charset="0"/>
              </a:rPr>
              <a:t>ΔΙΑΔΙΚΑΣΙΑ</a:t>
            </a: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Με ένα</a:t>
            </a:r>
            <a:r>
              <a:rPr lang="en-US" sz="2000" dirty="0" smtClean="0">
                <a:solidFill>
                  <a:schemeClr val="bg2">
                    <a:lumMod val="50000"/>
                  </a:schemeClr>
                </a:solidFill>
                <a:latin typeface="Calibri" pitchFamily="34" charset="0"/>
              </a:rPr>
              <a:t> nail clipper </a:t>
            </a:r>
            <a:r>
              <a:rPr lang="el-GR" sz="2000" dirty="0" smtClean="0">
                <a:solidFill>
                  <a:schemeClr val="bg2">
                    <a:lumMod val="50000"/>
                  </a:schemeClr>
                </a:solidFill>
                <a:latin typeface="Calibri" pitchFamily="34" charset="0"/>
              </a:rPr>
              <a:t>κόβω ένα μέρος της προέκτασης του ελεύθερου άκρου από όλα τα νύχια </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Με το φρεζάκι με απαλές κινήσεις, χωρίς να ασκώ ιδιαίτερη πίεση και χωρίς να ακουμπάω το φυσικό νύχι αφαιρώ το υλικό αφήνοντας μια λεπτή στρώση τζελ</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Με μια λίμα 100-180 αφαιρώ με προσοχή το λίγο υλικό που απέμεινε στην επιφάνεια του νυχιού χωρίς να το τραυματίσω και δίνω σχήμα στο ελεύθερο άκρο </a:t>
            </a: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1500174"/>
            <a:ext cx="7858180" cy="5016758"/>
          </a:xfrm>
          <a:prstGeom prst="rect">
            <a:avLst/>
          </a:prstGeom>
          <a:noFill/>
        </p:spPr>
        <p:txBody>
          <a:bodyPr wrap="square" rtlCol="0">
            <a:spAutoFit/>
          </a:bodyPr>
          <a:lstStyle/>
          <a:p>
            <a:pPr>
              <a:buFont typeface="Wingdings" pitchFamily="2" charset="2"/>
              <a:buChar char="§"/>
            </a:pPr>
            <a:r>
              <a:rPr lang="el-GR" sz="2000" dirty="0" smtClean="0">
                <a:solidFill>
                  <a:schemeClr val="bg2">
                    <a:lumMod val="50000"/>
                  </a:schemeClr>
                </a:solidFill>
                <a:latin typeface="Calibri" pitchFamily="34" charset="0"/>
              </a:rPr>
              <a:t>Λειαίνω την επιφάνεια του νυχιού με ένα </a:t>
            </a:r>
            <a:r>
              <a:rPr lang="en-US" sz="2000" dirty="0" smtClean="0">
                <a:solidFill>
                  <a:schemeClr val="bg2">
                    <a:lumMod val="50000"/>
                  </a:schemeClr>
                </a:solidFill>
                <a:latin typeface="Calibri" pitchFamily="34" charset="0"/>
              </a:rPr>
              <a:t>buffer</a:t>
            </a:r>
            <a:r>
              <a:rPr lang="el-GR" sz="2000" dirty="0" smtClean="0">
                <a:solidFill>
                  <a:schemeClr val="bg2">
                    <a:lumMod val="50000"/>
                  </a:schemeClr>
                </a:solidFill>
                <a:latin typeface="Calibri" pitchFamily="34" charset="0"/>
              </a:rPr>
              <a:t> </a:t>
            </a: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Ανασηκώνω και αφαιρώ τα επωνύχια</a:t>
            </a: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Με τη βούρτσα απομάκρυνσης σκόνης αφαιρώ τα υπολείμματα σκόνης</a:t>
            </a:r>
            <a:endParaRPr lang="el-GR" sz="2000" dirty="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r>
              <a:rPr lang="el-GR" sz="2000" dirty="0" smtClean="0">
                <a:solidFill>
                  <a:schemeClr val="bg2">
                    <a:lumMod val="50000"/>
                  </a:schemeClr>
                </a:solidFill>
                <a:latin typeface="Calibri" pitchFamily="34" charset="0"/>
              </a:rPr>
              <a:t>Καθαρίζω με κυτταρίνη και </a:t>
            </a:r>
            <a:r>
              <a:rPr lang="en-US" sz="2000" dirty="0" smtClean="0">
                <a:solidFill>
                  <a:schemeClr val="bg2">
                    <a:lumMod val="50000"/>
                  </a:schemeClr>
                </a:solidFill>
                <a:latin typeface="Calibri" pitchFamily="34" charset="0"/>
              </a:rPr>
              <a:t>cleaner </a:t>
            </a:r>
            <a:r>
              <a:rPr lang="el-GR" sz="2000" dirty="0" smtClean="0">
                <a:solidFill>
                  <a:schemeClr val="bg2">
                    <a:lumMod val="50000"/>
                  </a:schemeClr>
                </a:solidFill>
                <a:latin typeface="Calibri" pitchFamily="34" charset="0"/>
              </a:rPr>
              <a:t>την επιφάνεια των νυχιών</a:t>
            </a:r>
          </a:p>
          <a:p>
            <a:pPr>
              <a:buFont typeface="Wingdings" pitchFamily="2" charset="2"/>
              <a:buChar char="§"/>
            </a:pPr>
            <a:endParaRPr lang="el-GR" sz="2000" dirty="0">
              <a:solidFill>
                <a:schemeClr val="bg2">
                  <a:lumMod val="50000"/>
                </a:schemeClr>
              </a:solidFill>
              <a:latin typeface="Calibri" pitchFamily="34" charset="0"/>
            </a:endParaRPr>
          </a:p>
          <a:p>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smtClean="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a:p>
            <a:pPr>
              <a:buFont typeface="Wingdings" pitchFamily="2" charset="2"/>
              <a:buChar char="§"/>
            </a:pPr>
            <a:endParaRPr lang="el-GR" sz="2000" dirty="0">
              <a:solidFill>
                <a:schemeClr val="bg2">
                  <a:lumMod val="50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1071538" y="1857364"/>
            <a:ext cx="6357982" cy="2554545"/>
          </a:xfrm>
          <a:prstGeom prst="rect">
            <a:avLst/>
          </a:prstGeom>
          <a:noFill/>
        </p:spPr>
        <p:txBody>
          <a:bodyPr wrap="square" rtlCol="0">
            <a:spAutoFit/>
          </a:bodyPr>
          <a:lstStyle/>
          <a:p>
            <a:r>
              <a:rPr lang="el-GR" sz="2000" dirty="0" smtClean="0">
                <a:solidFill>
                  <a:schemeClr val="bg2">
                    <a:lumMod val="50000"/>
                  </a:schemeClr>
                </a:solidFill>
                <a:latin typeface="Calibri" pitchFamily="34" charset="0"/>
              </a:rPr>
              <a:t>Τη διαδικασία αυτή, την ακολουθώ </a:t>
            </a:r>
          </a:p>
          <a:p>
            <a:endParaRPr lang="el-GR" sz="2000" dirty="0">
              <a:solidFill>
                <a:schemeClr val="bg2">
                  <a:lumMod val="50000"/>
                </a:schemeClr>
              </a:solidFill>
              <a:latin typeface="Calibri" pitchFamily="34" charset="0"/>
            </a:endParaRPr>
          </a:p>
          <a:p>
            <a:endParaRPr lang="el-GR" sz="2000" dirty="0" smtClean="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για αφαίρεση του τζελ ενίσχυσης του φυσικού νυχιού,</a:t>
            </a:r>
          </a:p>
          <a:p>
            <a:pPr>
              <a:buFont typeface="Wingdings" pitchFamily="2" charset="2"/>
              <a:buChar char="v"/>
            </a:pPr>
            <a:endParaRPr lang="el-GR" sz="2000" dirty="0" smtClean="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 για τεχνητά νύχια τζελ με φόρμα </a:t>
            </a:r>
          </a:p>
          <a:p>
            <a:pPr>
              <a:buFont typeface="Wingdings" pitchFamily="2" charset="2"/>
              <a:buChar char="v"/>
            </a:pPr>
            <a:endParaRPr lang="el-GR" sz="2000" dirty="0" smtClean="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και για τεχνητά νύχια με τιπς</a:t>
            </a:r>
            <a:endParaRPr lang="el-GR" sz="2000" dirty="0">
              <a:solidFill>
                <a:schemeClr val="bg2">
                  <a:lumMod val="50000"/>
                </a:schemeClr>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571480"/>
            <a:ext cx="6715172" cy="5940088"/>
          </a:xfrm>
          <a:prstGeom prst="rect">
            <a:avLst/>
          </a:prstGeom>
          <a:noFill/>
        </p:spPr>
        <p:txBody>
          <a:bodyPr wrap="square" rtlCol="0">
            <a:spAutoFit/>
          </a:bodyPr>
          <a:lstStyle/>
          <a:p>
            <a:pPr algn="ctr"/>
            <a:r>
              <a:rPr lang="el-GR" sz="2000" b="1" u="sng" dirty="0" smtClean="0">
                <a:solidFill>
                  <a:schemeClr val="bg2">
                    <a:lumMod val="50000"/>
                  </a:schemeClr>
                </a:solidFill>
                <a:latin typeface="Calibri" pitchFamily="34" charset="0"/>
              </a:rPr>
              <a:t>ΣΤΗΝ ΑΦΑΙΡΕΣΗ ΤΖΕΛ ΘΑ ΧΡΕΙΑΣΤΟΥΜΕ</a:t>
            </a:r>
          </a:p>
          <a:p>
            <a:pPr algn="ctr"/>
            <a:r>
              <a:rPr lang="el-GR" sz="2000" b="1" u="sng" dirty="0" smtClean="0">
                <a:solidFill>
                  <a:schemeClr val="bg2">
                    <a:lumMod val="50000"/>
                  </a:schemeClr>
                </a:solidFill>
                <a:latin typeface="Calibri" pitchFamily="34" charset="0"/>
              </a:rPr>
              <a:t> </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Τροχό με φρέζες</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Λίμα 100-180</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Βουρτσάκι σκόνης</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Κόπτη  επωνυχίων </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n-US" sz="2000" dirty="0" smtClean="0">
                <a:solidFill>
                  <a:schemeClr val="bg2">
                    <a:lumMod val="50000"/>
                  </a:schemeClr>
                </a:solidFill>
                <a:latin typeface="Calibri" pitchFamily="34" charset="0"/>
              </a:rPr>
              <a:t>Pusher</a:t>
            </a:r>
          </a:p>
          <a:p>
            <a:pPr>
              <a:buFont typeface="Wingdings" pitchFamily="2" charset="2"/>
              <a:buChar char="v"/>
            </a:pPr>
            <a:endParaRPr lang="en-US" sz="2000" dirty="0">
              <a:solidFill>
                <a:schemeClr val="bg2">
                  <a:lumMod val="50000"/>
                </a:schemeClr>
              </a:solidFill>
              <a:latin typeface="Calibri" pitchFamily="34" charset="0"/>
            </a:endParaRPr>
          </a:p>
          <a:p>
            <a:pPr>
              <a:buFont typeface="Wingdings" pitchFamily="2" charset="2"/>
              <a:buChar char="v"/>
            </a:pPr>
            <a:r>
              <a:rPr lang="en-US" sz="2000" dirty="0" smtClean="0">
                <a:solidFill>
                  <a:schemeClr val="bg2">
                    <a:lumMod val="50000"/>
                  </a:schemeClr>
                </a:solidFill>
                <a:latin typeface="Calibri" pitchFamily="34" charset="0"/>
              </a:rPr>
              <a:t>Nail clipper</a:t>
            </a:r>
          </a:p>
          <a:p>
            <a:pPr>
              <a:buFont typeface="Wingdings" pitchFamily="2" charset="2"/>
              <a:buChar char="v"/>
            </a:pPr>
            <a:endParaRPr lang="en-US"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Βούρτσα απομάκρυνσης σκόνης</a:t>
            </a:r>
          </a:p>
          <a:p>
            <a:pPr>
              <a:buFont typeface="Wingdings" pitchFamily="2" charset="2"/>
              <a:buChar char="v"/>
            </a:pPr>
            <a:endParaRPr lang="el-GR" sz="2000" dirty="0" smtClean="0">
              <a:solidFill>
                <a:schemeClr val="bg2">
                  <a:lumMod val="50000"/>
                </a:schemeClr>
              </a:solidFill>
              <a:latin typeface="Calibri" pitchFamily="34" charset="0"/>
            </a:endParaRPr>
          </a:p>
          <a:p>
            <a:pPr>
              <a:buFont typeface="Wingdings" pitchFamily="2" charset="2"/>
              <a:buChar char="v"/>
            </a:pPr>
            <a:r>
              <a:rPr lang="el-GR" sz="2000" dirty="0">
                <a:solidFill>
                  <a:schemeClr val="bg2">
                    <a:lumMod val="50000"/>
                  </a:schemeClr>
                </a:solidFill>
                <a:latin typeface="Calibri" pitchFamily="34" charset="0"/>
              </a:rPr>
              <a:t>Α</a:t>
            </a:r>
            <a:r>
              <a:rPr lang="el-GR" sz="2000" dirty="0" smtClean="0">
                <a:solidFill>
                  <a:schemeClr val="bg2">
                    <a:lumMod val="50000"/>
                  </a:schemeClr>
                </a:solidFill>
                <a:latin typeface="Calibri" pitchFamily="34" charset="0"/>
              </a:rPr>
              <a:t>πορροφητήρα σκόνης</a:t>
            </a:r>
          </a:p>
          <a:p>
            <a:pPr>
              <a:buFont typeface="Wingdings" pitchFamily="2" charset="2"/>
              <a:buChar char="v"/>
            </a:pPr>
            <a:endParaRPr lang="el-GR" sz="2000" dirty="0">
              <a:solidFill>
                <a:schemeClr val="bg2">
                  <a:lumMod val="50000"/>
                </a:schemeClr>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14348" y="1000108"/>
            <a:ext cx="6858048" cy="4708981"/>
          </a:xfrm>
          <a:prstGeom prst="rect">
            <a:avLst/>
          </a:prstGeom>
          <a:noFill/>
        </p:spPr>
        <p:txBody>
          <a:bodyPr wrap="square" rtlCol="0">
            <a:spAutoFit/>
          </a:bodyPr>
          <a:lstStyle/>
          <a:p>
            <a:pPr algn="ctr"/>
            <a:r>
              <a:rPr lang="el-GR" sz="2000" b="1" u="sng" dirty="0" smtClean="0">
                <a:solidFill>
                  <a:schemeClr val="bg2">
                    <a:lumMod val="50000"/>
                  </a:schemeClr>
                </a:solidFill>
                <a:latin typeface="Calibri" pitchFamily="34" charset="0"/>
              </a:rPr>
              <a:t>ΤΙ ΝΑ ΠΡΟΣΕΞΩ ΚΑΤΑ ΤΗΝ ΑΦΑΙΡΕΣΗ ΤΟΥ ΤΖΕΛ</a:t>
            </a:r>
          </a:p>
          <a:p>
            <a:pPr>
              <a:buFont typeface="Wingdings" pitchFamily="2" charset="2"/>
              <a:buChar char="v"/>
            </a:pPr>
            <a:endParaRPr lang="el-GR" sz="2000" dirty="0" smtClean="0">
              <a:solidFill>
                <a:schemeClr val="bg2">
                  <a:lumMod val="50000"/>
                </a:schemeClr>
              </a:solidFill>
              <a:latin typeface="Calibri" pitchFamily="34" charset="0"/>
            </a:endParaRP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Χρησιμοποιώ κυρίως κεραμικό φρεζάκι γατί δε παράγει τόσο θερμότητα όσο τα υπόλοιπα φρεζάκια</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Δεν ακουμπάω με το φρεζάκι το φυσικό νύχι για να μη το τραυματίσω</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r>
              <a:rPr lang="el-GR" sz="2000" dirty="0" smtClean="0">
                <a:solidFill>
                  <a:schemeClr val="bg2">
                    <a:lumMod val="50000"/>
                  </a:schemeClr>
                </a:solidFill>
                <a:latin typeface="Calibri" pitchFamily="34" charset="0"/>
              </a:rPr>
              <a:t>Δεν επιμένω με το τροχό στο ίδιο σημείο για πολύ ώρα για να μην αισθανθεί η πελάτισσα αίσθημα καύσου</a:t>
            </a: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endParaRPr lang="el-GR" sz="2000" dirty="0" smtClean="0">
              <a:solidFill>
                <a:schemeClr val="bg2">
                  <a:lumMod val="50000"/>
                </a:schemeClr>
              </a:solidFill>
              <a:latin typeface="Calibri" pitchFamily="34" charset="0"/>
            </a:endParaRPr>
          </a:p>
          <a:p>
            <a:pPr>
              <a:buFont typeface="Wingdings" pitchFamily="2" charset="2"/>
              <a:buChar char="v"/>
            </a:pPr>
            <a:endParaRPr lang="el-GR" sz="2000" dirty="0">
              <a:solidFill>
                <a:schemeClr val="bg2">
                  <a:lumMod val="50000"/>
                </a:schemeClr>
              </a:solidFill>
              <a:latin typeface="Calibri" pitchFamily="34" charset="0"/>
            </a:endParaRPr>
          </a:p>
          <a:p>
            <a:pPr>
              <a:buFont typeface="Wingdings" pitchFamily="2" charset="2"/>
              <a:buChar char="v"/>
            </a:pPr>
            <a:endParaRPr lang="el-GR" sz="2000" dirty="0">
              <a:solidFill>
                <a:schemeClr val="bg2">
                  <a:lumMod val="50000"/>
                </a:schemeClr>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00100" y="2214554"/>
            <a:ext cx="6929486" cy="2554545"/>
          </a:xfrm>
          <a:prstGeom prst="rect">
            <a:avLst/>
          </a:prstGeom>
          <a:noFill/>
        </p:spPr>
        <p:txBody>
          <a:bodyPr wrap="square" rtlCol="0">
            <a:spAutoFit/>
          </a:bodyPr>
          <a:lstStyle/>
          <a:p>
            <a:pPr algn="ctr"/>
            <a:r>
              <a:rPr lang="el-GR" sz="2000" dirty="0" smtClean="0">
                <a:solidFill>
                  <a:schemeClr val="bg2">
                    <a:lumMod val="50000"/>
                  </a:schemeClr>
                </a:solidFill>
                <a:latin typeface="Calibri" pitchFamily="34" charset="0"/>
              </a:rPr>
              <a:t>Το τζελ είναι μια τεχνική εργασία στα νύχια. Οπότε, καλό είναι σε σχετικά μικρό διάστημα να αφαιρείται ή να συντηρείται. Όσο το νύχι μεγαλώνει, τόσο το υλικό δηλαδή το τζελ κατεβαίνει. Αν μια πελάτισσα επιθυμεί να επαναλάβει το τζελ στα νύχια της , τότε δεν αφαιρούμε το τζελ αλλά το συντηρούμε. Επίσης συντήρηση πρέπει να γίνεται όταν υπάρχουν φουσκώματα στο υλικό, γιατί εκεί συσσωρεύεται η υγρασία και μπορεί να δημιουργήσει στο νύχι μούχλα και μύκητες.</a:t>
            </a:r>
            <a:endParaRPr lang="el-GR" sz="2000" dirty="0">
              <a:solidFill>
                <a:schemeClr val="bg2">
                  <a:lumMod val="50000"/>
                </a:schemeClr>
              </a:solidFill>
              <a:latin typeface="Calibri" pitchFamily="34" charset="0"/>
            </a:endParaRPr>
          </a:p>
        </p:txBody>
      </p:sp>
      <p:sp>
        <p:nvSpPr>
          <p:cNvPr id="3" name="2 - TextBox"/>
          <p:cNvSpPr txBox="1"/>
          <p:nvPr/>
        </p:nvSpPr>
        <p:spPr>
          <a:xfrm>
            <a:off x="2214546" y="928670"/>
            <a:ext cx="4500594" cy="584775"/>
          </a:xfrm>
          <a:prstGeom prst="rect">
            <a:avLst/>
          </a:prstGeom>
          <a:noFill/>
        </p:spPr>
        <p:txBody>
          <a:bodyPr wrap="square" rtlCol="0">
            <a:spAutoFit/>
          </a:bodyPr>
          <a:lstStyle/>
          <a:p>
            <a:pPr algn="ctr"/>
            <a:r>
              <a:rPr lang="el-GR" sz="3200" b="1" u="sng" dirty="0" smtClean="0">
                <a:solidFill>
                  <a:schemeClr val="bg2">
                    <a:lumMod val="50000"/>
                  </a:schemeClr>
                </a:solidFill>
                <a:latin typeface="Calibri" pitchFamily="34" charset="0"/>
              </a:rPr>
              <a:t>ΣΥΝΤΗΡΗΣΗ ΤΖΕΛ</a:t>
            </a:r>
            <a:endParaRPr lang="el-GR" sz="3200" b="1" u="sng" dirty="0">
              <a:solidFill>
                <a:schemeClr val="bg2">
                  <a:lumMod val="50000"/>
                </a:schemeClr>
              </a:solidFill>
              <a:latin typeface="Calibri" pitchFamily="34" charset="0"/>
            </a:endParaRPr>
          </a:p>
        </p:txBody>
      </p:sp>
    </p:spTree>
  </p:cSld>
  <p:clrMapOvr>
    <a:masterClrMapping/>
  </p:clrMapOvr>
</p:sld>
</file>

<file path=ppt/theme/theme1.xml><?xml version="1.0" encoding="utf-8"?>
<a:theme xmlns:a="http://schemas.openxmlformats.org/drawingml/2006/main" name="Τεχνικό">
  <a:themeElements>
    <a:clrScheme name="Προσαρμοσμένος 56">
      <a:dk1>
        <a:srgbClr val="C7CFBD"/>
      </a:dk1>
      <a:lt1>
        <a:sysClr val="window" lastClr="FFFFFF"/>
      </a:lt1>
      <a:dk2>
        <a:srgbClr val="00B050"/>
      </a:dk2>
      <a:lt2>
        <a:srgbClr val="D4D2D0"/>
      </a:lt2>
      <a:accent1>
        <a:srgbClr val="6EA0B0"/>
      </a:accent1>
      <a:accent2>
        <a:srgbClr val="CCAF0A"/>
      </a:accent2>
      <a:accent3>
        <a:srgbClr val="8D89A4"/>
      </a:accent3>
      <a:accent4>
        <a:srgbClr val="748560"/>
      </a:accent4>
      <a:accent5>
        <a:srgbClr val="9E9273"/>
      </a:accent5>
      <a:accent6>
        <a:srgbClr val="748560"/>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165</TotalTime>
  <Words>897</Words>
  <Application>Microsoft Office PowerPoint</Application>
  <PresentationFormat>Προβολή στην οθόνη (4:3)</PresentationFormat>
  <Paragraphs>142</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Τεχνικό</vt:lpstr>
      <vt:lpstr>ΑΦΑΙΡΕΣΗ ΚΑΙ ΣΥΝΤΗΡΗΣΗ GEL</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20</cp:revision>
  <dcterms:created xsi:type="dcterms:W3CDTF">2021-04-01T09:18:25Z</dcterms:created>
  <dcterms:modified xsi:type="dcterms:W3CDTF">2021-04-06T10:32:41Z</dcterms:modified>
</cp:coreProperties>
</file>