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62" r:id="rId4"/>
    <p:sldId id="259" r:id="rId5"/>
    <p:sldId id="276" r:id="rId6"/>
    <p:sldId id="277" r:id="rId7"/>
    <p:sldId id="260" r:id="rId8"/>
    <p:sldId id="261" r:id="rId9"/>
    <p:sldId id="263" r:id="rId10"/>
    <p:sldId id="264" r:id="rId11"/>
    <p:sldId id="272" r:id="rId12"/>
    <p:sldId id="274" r:id="rId13"/>
    <p:sldId id="278" r:id="rId14"/>
    <p:sldId id="279" r:id="rId15"/>
    <p:sldId id="280" r:id="rId16"/>
    <p:sldId id="281" r:id="rId17"/>
    <p:sldId id="282" r:id="rId18"/>
    <p:sldId id="283" r:id="rId19"/>
    <p:sldId id="284" r:id="rId20"/>
    <p:sldId id="285" r:id="rId21"/>
    <p:sldId id="286" r:id="rId22"/>
    <p:sldId id="257" r:id="rId23"/>
    <p:sldId id="25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C683DB9-0089-46C1-8CA3-36940499AFF7}" type="datetimeFigureOut">
              <a:rPr lang="el-GR" smtClean="0"/>
              <a:pPr/>
              <a:t>23/3/2021</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39A1C2-3021-472B-9AA1-BE7BA02591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C683DB9-0089-46C1-8CA3-36940499AFF7}" type="datetimeFigureOut">
              <a:rPr lang="el-GR" smtClean="0"/>
              <a:pPr/>
              <a:t>23/3/2021</a:t>
            </a:fld>
            <a:endParaRPr lang="el-GR"/>
          </a:p>
        </p:txBody>
      </p:sp>
      <p:sp>
        <p:nvSpPr>
          <p:cNvPr id="27" name="26 - Θέση αριθμού διαφάνειας"/>
          <p:cNvSpPr>
            <a:spLocks noGrp="1"/>
          </p:cNvSpPr>
          <p:nvPr>
            <p:ph type="sldNum" sz="quarter" idx="11"/>
          </p:nvPr>
        </p:nvSpPr>
        <p:spPr/>
        <p:txBody>
          <a:bodyPr rtlCol="0"/>
          <a:lstStyle/>
          <a:p>
            <a:fld id="{D339A1C2-3021-472B-9AA1-BE7BA0259143}"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EC683DB9-0089-46C1-8CA3-36940499AFF7}" type="datetimeFigureOut">
              <a:rPr lang="el-GR" smtClean="0"/>
              <a:pPr/>
              <a:t>23/3/2021</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39A1C2-3021-472B-9AA1-BE7BA02591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683DB9-0089-46C1-8CA3-36940499AFF7}" type="datetimeFigureOut">
              <a:rPr lang="el-GR" smtClean="0"/>
              <a:pPr/>
              <a:t>23/3/2021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39A1C2-3021-472B-9AA1-BE7BA02591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C683DB9-0089-46C1-8CA3-36940499AFF7}" type="datetimeFigureOut">
              <a:rPr lang="el-GR" smtClean="0"/>
              <a:pPr/>
              <a:t>23/3/2021</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39A1C2-3021-472B-9AA1-BE7BA02591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1142984"/>
            <a:ext cx="8458200" cy="1470025"/>
          </a:xfrm>
        </p:spPr>
        <p:txBody>
          <a:bodyPr>
            <a:noAutofit/>
          </a:bodyPr>
          <a:lstStyle/>
          <a:p>
            <a:pPr algn="ctr"/>
            <a:r>
              <a:rPr lang="el-GR" dirty="0" smtClean="0">
                <a:latin typeface="Calibri" pitchFamily="34" charset="0"/>
              </a:rPr>
              <a:t>ΑΦΥΔΑΤΩΣΗ</a:t>
            </a:r>
            <a:r>
              <a:rPr lang="en-US" dirty="0" smtClean="0">
                <a:latin typeface="Calibri" pitchFamily="34" charset="0"/>
              </a:rPr>
              <a:t> - </a:t>
            </a:r>
            <a:r>
              <a:rPr lang="el-GR" dirty="0" smtClean="0">
                <a:latin typeface="Calibri" pitchFamily="34" charset="0"/>
              </a:rPr>
              <a:t>ΕΦΑΡΜΟΓΗ ΑΠΛΟΥ ΒΕΡΝΙΚΙΟΥ ΣΤΑ ΝΥΧΙΑ ΤΩΝ ΠΟΔΙΩΝ</a:t>
            </a:r>
            <a:endParaRPr lang="el-GR" dirty="0">
              <a:latin typeface="Calibri" pitchFamily="34" charset="0"/>
            </a:endParaRPr>
          </a:p>
        </p:txBody>
      </p:sp>
      <p:sp>
        <p:nvSpPr>
          <p:cNvPr id="4" name="Subtitle 2"/>
          <p:cNvSpPr>
            <a:spLocks noGrp="1"/>
          </p:cNvSpPr>
          <p:nvPr>
            <p:ph type="subTitle" idx="1"/>
          </p:nvPr>
        </p:nvSpPr>
        <p:spPr>
          <a:xfrm>
            <a:off x="3405177" y="4786322"/>
            <a:ext cx="5738823" cy="1752600"/>
          </a:xfrm>
        </p:spPr>
        <p:txBody>
          <a:bodyPr>
            <a:noAutofit/>
          </a:bodyPr>
          <a:lstStyle/>
          <a:p>
            <a:pPr algn="r"/>
            <a:r>
              <a:rPr lang="el-GR" sz="2000" b="0" dirty="0" smtClean="0">
                <a:solidFill>
                  <a:schemeClr val="accent2">
                    <a:lumMod val="50000"/>
                  </a:schemeClr>
                </a:solidFill>
                <a:latin typeface="Calibri" pitchFamily="34" charset="0"/>
              </a:rPr>
              <a:t>Ειδικότητα</a:t>
            </a:r>
            <a:r>
              <a:rPr lang="en-US" sz="2000" b="0" dirty="0" smtClean="0">
                <a:solidFill>
                  <a:schemeClr val="accent2">
                    <a:lumMod val="50000"/>
                  </a:schemeClr>
                </a:solidFill>
                <a:latin typeface="Calibri" pitchFamily="34" charset="0"/>
              </a:rPr>
              <a:t>: </a:t>
            </a:r>
            <a:r>
              <a:rPr lang="el-GR" sz="2000" b="0" dirty="0" smtClean="0">
                <a:solidFill>
                  <a:schemeClr val="accent2">
                    <a:lumMod val="50000"/>
                  </a:schemeClr>
                </a:solidFill>
                <a:latin typeface="Calibri" pitchFamily="34" charset="0"/>
              </a:rPr>
              <a:t>Τεχνικός Αισθητικός Ποδολογίας – Καλλωπισμού Νυχιών και Ονυχοπλαστικής</a:t>
            </a:r>
          </a:p>
          <a:p>
            <a:pPr algn="r"/>
            <a:r>
              <a:rPr lang="el-GR" sz="2000" b="0" dirty="0" smtClean="0">
                <a:solidFill>
                  <a:schemeClr val="accent2">
                    <a:lumMod val="50000"/>
                  </a:schemeClr>
                </a:solidFill>
                <a:latin typeface="Calibri" pitchFamily="34" charset="0"/>
              </a:rPr>
              <a:t>Β΄Εξάμηνο</a:t>
            </a:r>
          </a:p>
          <a:p>
            <a:pPr algn="r"/>
            <a:r>
              <a:rPr lang="el-GR" sz="2000" b="0" dirty="0" smtClean="0">
                <a:solidFill>
                  <a:schemeClr val="accent2">
                    <a:lumMod val="50000"/>
                  </a:schemeClr>
                </a:solidFill>
                <a:latin typeface="Calibri" pitchFamily="34" charset="0"/>
              </a:rPr>
              <a:t>Μάθημα</a:t>
            </a:r>
            <a:r>
              <a:rPr lang="en-US" sz="2000" b="0" dirty="0" smtClean="0">
                <a:solidFill>
                  <a:schemeClr val="accent2">
                    <a:lumMod val="50000"/>
                  </a:schemeClr>
                </a:solidFill>
                <a:latin typeface="Calibri" pitchFamily="34" charset="0"/>
              </a:rPr>
              <a:t>:</a:t>
            </a:r>
            <a:r>
              <a:rPr lang="el-GR" sz="2000" b="0" dirty="0" smtClean="0">
                <a:solidFill>
                  <a:schemeClr val="accent2">
                    <a:lumMod val="50000"/>
                  </a:schemeClr>
                </a:solidFill>
                <a:latin typeface="Calibri" pitchFamily="34" charset="0"/>
              </a:rPr>
              <a:t>Πρακτική Εφαρμογή Στην Ειδικότητα</a:t>
            </a:r>
          </a:p>
          <a:p>
            <a:pPr algn="r"/>
            <a:r>
              <a:rPr lang="el-GR" sz="2000" b="0" dirty="0" smtClean="0">
                <a:solidFill>
                  <a:schemeClr val="accent2">
                    <a:lumMod val="50000"/>
                  </a:schemeClr>
                </a:solidFill>
                <a:latin typeface="Calibri" pitchFamily="34" charset="0"/>
              </a:rPr>
              <a:t>Ματοπούλου Ελένη</a:t>
            </a:r>
          </a:p>
          <a:p>
            <a:pPr algn="r"/>
            <a:r>
              <a:rPr lang="el-GR" sz="2000" b="0" dirty="0" smtClean="0">
                <a:solidFill>
                  <a:schemeClr val="accent2">
                    <a:lumMod val="50000"/>
                  </a:schemeClr>
                </a:solidFill>
                <a:latin typeface="Calibri" pitchFamily="34" charset="0"/>
              </a:rPr>
              <a:t>Θεσσαλονίκη 2021 </a:t>
            </a:r>
            <a:endParaRPr lang="en-US" sz="2000" b="0" dirty="0">
              <a:solidFill>
                <a:schemeClr val="accent2">
                  <a:lumMod val="50000"/>
                </a:schemeClr>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348" y="2143116"/>
            <a:ext cx="7500990" cy="2862322"/>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Άγχος – </a:t>
            </a:r>
            <a:r>
              <a:rPr lang="en-US" sz="2000" u="sng" dirty="0" smtClean="0">
                <a:solidFill>
                  <a:schemeClr val="accent2">
                    <a:lumMod val="50000"/>
                  </a:schemeClr>
                </a:solidFill>
                <a:latin typeface="Calibri" pitchFamily="34" charset="0"/>
              </a:rPr>
              <a:t>stress</a:t>
            </a:r>
            <a:endParaRPr lang="el-GR" sz="2000" u="sng" dirty="0" smtClean="0">
              <a:solidFill>
                <a:schemeClr val="accent2">
                  <a:lumMod val="50000"/>
                </a:schemeClr>
              </a:solidFill>
              <a:latin typeface="Calibri" pitchFamily="34" charset="0"/>
            </a:endParaRPr>
          </a:p>
          <a:p>
            <a:pPr algn="ctr"/>
            <a:endParaRPr lang="el-GR" sz="2000" u="sng" dirty="0" smtClean="0">
              <a:solidFill>
                <a:schemeClr val="accent2">
                  <a:lumMod val="50000"/>
                </a:schemeClr>
              </a:solidFill>
              <a:latin typeface="Calibri" pitchFamily="34" charset="0"/>
            </a:endParaRPr>
          </a:p>
          <a:p>
            <a:pPr algn="ctr"/>
            <a:endParaRPr lang="en-US" sz="2000" u="sng" dirty="0" smtClean="0">
              <a:solidFill>
                <a:schemeClr val="accent2">
                  <a:lumMod val="50000"/>
                </a:schemeClr>
              </a:solidFill>
              <a:latin typeface="Calibri" pitchFamily="34" charset="0"/>
            </a:endParaRPr>
          </a:p>
          <a:p>
            <a:pPr algn="ctr"/>
            <a:r>
              <a:rPr lang="el-GR" sz="2000" dirty="0" smtClean="0">
                <a:solidFill>
                  <a:schemeClr val="accent2">
                    <a:lumMod val="50000"/>
                  </a:schemeClr>
                </a:solidFill>
                <a:latin typeface="Calibri" pitchFamily="34" charset="0"/>
              </a:rPr>
              <a:t>Το άγχος είναι ένας πολύ σημαντικός παράγοντας αφυδάτωσης στο δέρμα. Οι αντιδράσεις κάθε οργανισμού στο άγχος – </a:t>
            </a:r>
            <a:r>
              <a:rPr lang="en-US" sz="2000" dirty="0" smtClean="0">
                <a:solidFill>
                  <a:schemeClr val="accent2">
                    <a:lumMod val="50000"/>
                  </a:schemeClr>
                </a:solidFill>
                <a:latin typeface="Calibri" pitchFamily="34" charset="0"/>
              </a:rPr>
              <a:t>stress </a:t>
            </a:r>
            <a:r>
              <a:rPr lang="el-GR" sz="2000" dirty="0" smtClean="0">
                <a:solidFill>
                  <a:schemeClr val="accent2">
                    <a:lumMod val="50000"/>
                  </a:schemeClr>
                </a:solidFill>
                <a:latin typeface="Calibri" pitchFamily="34" charset="0"/>
              </a:rPr>
              <a:t>είναι διαφορετικές. Ανάλογα λοιπόν μπορεί να επηρεάσει και το δέρμα. Μπορεί σε ένα δέρμα ξηρό να δημιουργήσει περισσότερη ξηρότητα ή και αφυδάτωση. Σε ένα λιπαρό δέρμα να δημιουργήσει υπερβολική παραγωγή σμήγματος με αποτέλεσμα να το μετατρέψει σε ακνεικό. </a:t>
            </a:r>
            <a:endParaRPr lang="en-US" sz="2000" dirty="0" smtClean="0">
              <a:solidFill>
                <a:schemeClr val="accent2">
                  <a:lumMod val="50000"/>
                </a:schemeClr>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0034" y="928670"/>
            <a:ext cx="8072494" cy="7171194"/>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Αντιμετώπιση αφυδάτωσης</a:t>
            </a:r>
          </a:p>
          <a:p>
            <a:pPr algn="ctr"/>
            <a:endParaRPr lang="el-GR" sz="2000" u="sng"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Καθημερινή χρήση ενυδατικών και υδρόφιλων προϊόντων</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Απολέπιση για αφαίρεση των νεκρών κερατινοκυττάρων</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Αποφεύγουμε το πολύ συχνό πλύσιμο των χεριών, ιδίως με σκληρά σαπούνια ή gel με οινόπνευμα ή απολυμαντικά</a:t>
            </a:r>
            <a:br>
              <a:rPr lang="el-GR" sz="2000" dirty="0" smtClean="0">
                <a:solidFill>
                  <a:schemeClr val="accent2">
                    <a:lumMod val="50000"/>
                  </a:schemeClr>
                </a:solidFill>
                <a:latin typeface="Calibri" pitchFamily="34" charset="0"/>
              </a:rPr>
            </a:b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Καθημερινή χρήση και μάλαξη με κρέμα ενυδατική και μάλιστα μετά το πλύσιμο των χεριών</a:t>
            </a: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 </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 </a:t>
            </a:r>
            <a:endParaRPr lang="el-GR" sz="2000" dirty="0">
              <a:solidFill>
                <a:schemeClr val="accent2">
                  <a:lumMod val="50000"/>
                </a:schemeClr>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Όταν τα χέρια «μιλάνε» για την υγεία μας | clickatlife"/>
          <p:cNvPicPr>
            <a:picLocks noChangeAspect="1" noChangeArrowheads="1"/>
          </p:cNvPicPr>
          <p:nvPr/>
        </p:nvPicPr>
        <p:blipFill>
          <a:blip r:embed="rId2"/>
          <a:srcRect l="1741" t="3076" r="762" b="1538"/>
          <a:stretch>
            <a:fillRect/>
          </a:stretch>
        </p:blipFill>
        <p:spPr bwMode="auto">
          <a:xfrm>
            <a:off x="571472" y="1428736"/>
            <a:ext cx="8001056" cy="44291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643050"/>
            <a:ext cx="8081319" cy="1631216"/>
          </a:xfrm>
          <a:prstGeom prst="rect">
            <a:avLst/>
          </a:prstGeom>
          <a:noFill/>
        </p:spPr>
        <p:txBody>
          <a:bodyPr wrap="square" rtlCol="0">
            <a:spAutoFit/>
          </a:bodyPr>
          <a:lstStyle/>
          <a:p>
            <a:pPr algn="ctr"/>
            <a:r>
              <a:rPr lang="el-GR" sz="2000" dirty="0" smtClean="0">
                <a:solidFill>
                  <a:schemeClr val="accent2">
                    <a:lumMod val="50000"/>
                  </a:schemeClr>
                </a:solidFill>
                <a:latin typeface="Calibri" pitchFamily="34" charset="0"/>
              </a:rPr>
              <a:t>Ένα πεντικιούρ θεωρείται ολοκληρωμένο, όταν μετά από αυτό ακολουθεί και η βαφή των νυχιών. Τα νύχια των ποδιών μπορούν να βαφούν είτε με απλό είτε με ημιμόνιμο βερνίκι. Σε αυτή  την ενότητα θα δούμε τη διαδικασία εφαρμογής χρώματος αλλά και γαλλικού στα νύχια των ποδιών με απλό βερνίκι.</a:t>
            </a:r>
            <a:endParaRPr lang="el-GR" sz="2000" dirty="0">
              <a:solidFill>
                <a:schemeClr val="accent2">
                  <a:lumMod val="50000"/>
                </a:schemeClr>
              </a:solidFill>
              <a:latin typeface="Calibri" pitchFamily="34" charset="0"/>
            </a:endParaRPr>
          </a:p>
        </p:txBody>
      </p:sp>
      <p:pic>
        <p:nvPicPr>
          <p:cNvPr id="3" name="Picture 2" descr="10 Nail Colors You Should Try This 2020 | Nail Designs"/>
          <p:cNvPicPr>
            <a:picLocks noChangeAspect="1" noChangeArrowheads="1"/>
          </p:cNvPicPr>
          <p:nvPr/>
        </p:nvPicPr>
        <p:blipFill>
          <a:blip r:embed="rId2"/>
          <a:srcRect/>
          <a:stretch>
            <a:fillRect/>
          </a:stretch>
        </p:blipFill>
        <p:spPr bwMode="auto">
          <a:xfrm>
            <a:off x="3450538" y="3669660"/>
            <a:ext cx="5693462" cy="3188340"/>
          </a:xfrm>
          <a:prstGeom prst="rect">
            <a:avLst/>
          </a:prstGeom>
          <a:noFill/>
        </p:spPr>
      </p:pic>
      <p:sp>
        <p:nvSpPr>
          <p:cNvPr id="4" name="3 - Ορθογώνιο"/>
          <p:cNvSpPr/>
          <p:nvPr/>
        </p:nvSpPr>
        <p:spPr>
          <a:xfrm>
            <a:off x="571472" y="642918"/>
            <a:ext cx="8215370" cy="954107"/>
          </a:xfrm>
          <a:prstGeom prst="rect">
            <a:avLst/>
          </a:prstGeom>
        </p:spPr>
        <p:txBody>
          <a:bodyPr wrap="square">
            <a:spAutoFit/>
          </a:bodyPr>
          <a:lstStyle/>
          <a:p>
            <a:pPr algn="ctr"/>
            <a:r>
              <a:rPr lang="el-GR" sz="2800" b="1" u="sng" dirty="0" smtClean="0">
                <a:solidFill>
                  <a:schemeClr val="accent2">
                    <a:lumMod val="50000"/>
                  </a:schemeClr>
                </a:solidFill>
                <a:latin typeface="Calibri" pitchFamily="34" charset="0"/>
              </a:rPr>
              <a:t>ΕΦΑΡΜΟΓΗ ΑΠΛΟΥ ΒΕΡΝΙΚΙΟΥ ΣΤΑ ΝΥΧΙΑ ΤΩΝ ΠΟΔΙΩΝ</a:t>
            </a:r>
            <a:endParaRPr lang="el-GR" sz="2800" b="1" u="sng" dirty="0">
              <a:solidFill>
                <a:schemeClr val="accent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dicure | Makeovers By Aditi | Neyena Parlour"/>
          <p:cNvPicPr>
            <a:picLocks noChangeAspect="1" noChangeArrowheads="1"/>
          </p:cNvPicPr>
          <p:nvPr/>
        </p:nvPicPr>
        <p:blipFill>
          <a:blip r:embed="rId2"/>
          <a:srcRect/>
          <a:stretch>
            <a:fillRect/>
          </a:stretch>
        </p:blipFill>
        <p:spPr bwMode="auto">
          <a:xfrm>
            <a:off x="642910" y="1071546"/>
            <a:ext cx="7932898" cy="52902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0034" y="1214422"/>
            <a:ext cx="8097696" cy="4708981"/>
          </a:xfrm>
          <a:prstGeom prst="rect">
            <a:avLst/>
          </a:prstGeom>
          <a:noFill/>
        </p:spPr>
        <p:txBody>
          <a:bodyPr wrap="square" rtlCol="0">
            <a:spAutoFit/>
          </a:bodyPr>
          <a:lstStyle/>
          <a:p>
            <a:pPr algn="ctr"/>
            <a:r>
              <a:rPr lang="el-GR" sz="2000" b="1" u="sng" dirty="0" smtClean="0">
                <a:solidFill>
                  <a:schemeClr val="accent2">
                    <a:lumMod val="50000"/>
                  </a:schemeClr>
                </a:solidFill>
                <a:latin typeface="Calibri" pitchFamily="34" charset="0"/>
              </a:rPr>
              <a:t>ΔΙΑΔΙΚΑΣΙΑ ΕΦΑΡΜΟΓΗΣ ΑΠΛΟΥ ΒΕΡΝΙΚΙΟΥ</a:t>
            </a:r>
          </a:p>
          <a:p>
            <a:pPr algn="ctr"/>
            <a:endParaRPr lang="el-GR" sz="2000" b="1" u="sng" dirty="0" smtClean="0">
              <a:solidFill>
                <a:schemeClr val="accent2">
                  <a:lumMod val="50000"/>
                </a:schemeClr>
              </a:solidFill>
              <a:latin typeface="Calibri" pitchFamily="34" charset="0"/>
            </a:endParaRPr>
          </a:p>
          <a:p>
            <a:pPr algn="ctr"/>
            <a:r>
              <a:rPr lang="el-GR" sz="2000" dirty="0" smtClean="0">
                <a:solidFill>
                  <a:schemeClr val="accent2">
                    <a:lumMod val="50000"/>
                  </a:schemeClr>
                </a:solidFill>
                <a:latin typeface="Calibri" pitchFamily="34" charset="0"/>
              </a:rPr>
              <a:t>Με το που ολοκληρώσουμε τη διαδικασία του πεντικιούρ (είτε υγρό, είτε ξηρό) περνάμε στην εφαρμογή βερνικιού τα νύχια των ποδιών.</a:t>
            </a:r>
          </a:p>
          <a:p>
            <a:pPr algn="ctr"/>
            <a:endParaRPr lang="el-GR" sz="2000" dirty="0" smtClean="0">
              <a:solidFill>
                <a:schemeClr val="accent2">
                  <a:lumMod val="50000"/>
                </a:schemeClr>
              </a:solidFill>
              <a:latin typeface="Calibri" pitchFamily="34" charset="0"/>
            </a:endParaRPr>
          </a:p>
          <a:p>
            <a:pPr marL="457200" indent="-457200">
              <a:buFont typeface="+mj-lt"/>
              <a:buAutoNum type="arabicPeriod"/>
            </a:pPr>
            <a:r>
              <a:rPr lang="el-GR" sz="2000" dirty="0" smtClean="0">
                <a:solidFill>
                  <a:schemeClr val="accent2">
                    <a:lumMod val="50000"/>
                  </a:schemeClr>
                </a:solidFill>
                <a:latin typeface="Calibri" pitchFamily="34" charset="0"/>
              </a:rPr>
              <a:t>Αρχικά τοποθετούμε στα νύχια των ποδιών διαχωριστικά.</a:t>
            </a:r>
          </a:p>
          <a:p>
            <a:pPr marL="457200" indent="-457200">
              <a:buFont typeface="+mj-lt"/>
              <a:buAutoNum type="arabicPeriod"/>
            </a:pPr>
            <a:endParaRPr lang="el-GR" sz="2000" dirty="0" smtClean="0">
              <a:solidFill>
                <a:schemeClr val="accent2">
                  <a:lumMod val="50000"/>
                </a:schemeClr>
              </a:solidFill>
              <a:latin typeface="Calibri" pitchFamily="34" charset="0"/>
            </a:endParaRPr>
          </a:p>
          <a:p>
            <a:pPr marL="457200" indent="-457200">
              <a:buFont typeface="+mj-lt"/>
              <a:buAutoNum type="arabicPeriod"/>
            </a:pPr>
            <a:r>
              <a:rPr lang="el-GR" sz="2000" dirty="0" smtClean="0">
                <a:solidFill>
                  <a:schemeClr val="accent2">
                    <a:lumMod val="50000"/>
                  </a:schemeClr>
                </a:solidFill>
                <a:latin typeface="Calibri" pitchFamily="34" charset="0"/>
              </a:rPr>
              <a:t>Περνάμε με λίγο ασετόν ή με ένα προϊόν αφαίρεσης λιπαρότητας την επιφάνεια του νυχιού προκειμένου να αφαιρεθεί όλη η λιπαρότητα.</a:t>
            </a:r>
          </a:p>
          <a:p>
            <a:pPr marL="457200" indent="-457200">
              <a:buFont typeface="+mj-lt"/>
              <a:buAutoNum type="arabicPeriod"/>
            </a:pPr>
            <a:endParaRPr lang="el-GR" sz="2000" dirty="0" smtClean="0">
              <a:solidFill>
                <a:schemeClr val="accent2">
                  <a:lumMod val="50000"/>
                </a:schemeClr>
              </a:solidFill>
              <a:latin typeface="Calibri" pitchFamily="34" charset="0"/>
            </a:endParaRPr>
          </a:p>
          <a:p>
            <a:pPr marL="457200" indent="-457200">
              <a:buFont typeface="+mj-lt"/>
              <a:buAutoNum type="arabicPeriod"/>
            </a:pPr>
            <a:r>
              <a:rPr lang="el-GR" sz="2000" dirty="0" smtClean="0">
                <a:solidFill>
                  <a:schemeClr val="accent2">
                    <a:lumMod val="50000"/>
                  </a:schemeClr>
                </a:solidFill>
                <a:latin typeface="Calibri" pitchFamily="34" charset="0"/>
              </a:rPr>
              <a:t>Έπειτα εφαρμόζουμε την βάση νυχιών για να προστατεύσουμε το φυσικό νύχι από τα χημικά των βερνικιών, αλλά και από τους λεκέδες ή το ξεφλούδισμα που ενδέχεται να δημιουργήσουν. Αυτό θα βοηθήσει ακόμα το  βερνίκι νυχιών να απλωθεί καλύτερα. </a:t>
            </a:r>
          </a:p>
          <a:p>
            <a:pPr marL="457200" indent="-457200">
              <a:buFont typeface="+mj-lt"/>
              <a:buAutoNum type="arabicPeriod"/>
            </a:pPr>
            <a:endParaRPr lang="el-GR" sz="2000" dirty="0" smtClean="0">
              <a:solidFill>
                <a:schemeClr val="accent2">
                  <a:lumMod val="50000"/>
                </a:schemeClr>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643050"/>
            <a:ext cx="7825229" cy="3785652"/>
          </a:xfrm>
          <a:prstGeom prst="rect">
            <a:avLst/>
          </a:prstGeom>
          <a:noFill/>
        </p:spPr>
        <p:txBody>
          <a:bodyPr wrap="square" rtlCol="0">
            <a:spAutoFit/>
          </a:bodyPr>
          <a:lstStyle/>
          <a:p>
            <a:pPr marL="457200" indent="-457200"/>
            <a:r>
              <a:rPr lang="el-GR" sz="2000" dirty="0" smtClean="0">
                <a:solidFill>
                  <a:schemeClr val="accent2">
                    <a:lumMod val="50000"/>
                  </a:schemeClr>
                </a:solidFill>
                <a:latin typeface="Calibri" pitchFamily="34" charset="0"/>
              </a:rPr>
              <a:t>4.	Μετά εφαρμόζουμε το χρώμα. Δεν ανακινούμε το μπουκάλι του βερνικιού αλλά το τρίβουμε ανάμεσα στις παλάμες για να ομογενοποιηθεί το χρώμα , αυτό το κάνουμε για να αποφύγουμε τις φουσκάλες που πιθανόν μπορεί να προκληθούν.</a:t>
            </a:r>
          </a:p>
          <a:p>
            <a:pPr>
              <a:buFont typeface="Wingdings" pitchFamily="2" charset="2"/>
              <a:buChar char="Ø"/>
            </a:pPr>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5.</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Βάζουμε μια σταγόνα βερνικιού στη μέση του νυχιού και κάνουμε μια  μικρή κίνηση προς τη βάση του αφήνοντας ένα ελάχιστο κενό.</a:t>
            </a:r>
          </a:p>
          <a:p>
            <a:pPr>
              <a:buFont typeface="Wingdings" pitchFamily="2" charset="2"/>
              <a:buChar char="Ø"/>
            </a:pPr>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6.</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Μετά μετακινούμε το πινέλο του βερνικιού προς την άκρη του </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νυχιού, κάνοντας μια προσεκτική ευθεία γραμμή.</a:t>
            </a:r>
          </a:p>
          <a:p>
            <a:endParaRPr lang="el-GR" sz="2000" dirty="0" smtClean="0">
              <a:solidFill>
                <a:schemeClr val="accent2">
                  <a:lumMod val="50000"/>
                </a:schemeClr>
              </a:solidFill>
            </a:endParaRPr>
          </a:p>
          <a:p>
            <a:endParaRPr lang="el-GR" sz="2000" dirty="0">
              <a:solidFill>
                <a:schemeClr val="accent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1643050"/>
            <a:ext cx="7352579" cy="4401205"/>
          </a:xfrm>
          <a:prstGeom prst="rect">
            <a:avLst/>
          </a:prstGeom>
        </p:spPr>
        <p:txBody>
          <a:bodyPr wrap="square">
            <a:spAutoFit/>
          </a:bodyPr>
          <a:lstStyle/>
          <a:p>
            <a:r>
              <a:rPr lang="el-GR" sz="2000" dirty="0" smtClean="0">
                <a:solidFill>
                  <a:schemeClr val="accent2">
                    <a:lumMod val="50000"/>
                  </a:schemeClr>
                </a:solidFill>
                <a:latin typeface="Calibri" pitchFamily="34" charset="0"/>
              </a:rPr>
              <a:t>7.</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Έπειτα επιστρέφουμε προς την βάση και κάνουμε μια ευθεία γραμμή στην μία άκρη 	του νυχιού. Αντίστοιχα κάνουμε το ίδιο και από την άλλη πλευρά. Έτσι </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ολοκληρώνουμε το πέρασμα της πρώτης στρώσης. Θωρακίζουμε το χρώμα κάνοντας 	μια κάθετη στην άκρη του νυχιού γραμμή.</a:t>
            </a:r>
          </a:p>
          <a:p>
            <a:pPr>
              <a:buFont typeface="Wingdings" pitchFamily="2" charset="2"/>
              <a:buChar char="Ø"/>
            </a:pPr>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8.</a:t>
            </a:r>
            <a:r>
              <a:rPr lang="en-US" sz="2000" dirty="0" smtClean="0">
                <a:solidFill>
                  <a:schemeClr val="accent2">
                    <a:lumMod val="50000"/>
                  </a:schemeClr>
                </a:solidFill>
                <a:latin typeface="Calibri" pitchFamily="34" charset="0"/>
              </a:rPr>
              <a:t>     </a:t>
            </a:r>
            <a:r>
              <a:rPr lang="el-GR" sz="2000" dirty="0" smtClean="0">
                <a:solidFill>
                  <a:schemeClr val="accent2">
                    <a:lumMod val="50000"/>
                  </a:schemeClr>
                </a:solidFill>
                <a:latin typeface="Calibri" pitchFamily="34" charset="0"/>
              </a:rPr>
              <a:t>Επαναλαμβάνουμε τη διαδικασία για τη δεύτερη στρώση ή και τρίτη αν χρειαστεί.</a:t>
            </a:r>
          </a:p>
          <a:p>
            <a:pPr>
              <a:buFont typeface="Wingdings" pitchFamily="2" charset="2"/>
              <a:buChar char="Ø"/>
            </a:pPr>
            <a:endParaRPr lang="el-GR" sz="2000" dirty="0" smtClean="0">
              <a:solidFill>
                <a:schemeClr val="accent2">
                  <a:lumMod val="50000"/>
                </a:schemeClr>
              </a:solidFill>
              <a:latin typeface="Calibri" pitchFamily="34" charset="0"/>
            </a:endParaRPr>
          </a:p>
          <a:p>
            <a:pPr marL="457200" indent="-457200">
              <a:buAutoNum type="arabicPeriod" startAt="9"/>
            </a:pPr>
            <a:r>
              <a:rPr lang="en-US" sz="2000" dirty="0" smtClean="0">
                <a:solidFill>
                  <a:schemeClr val="accent2">
                    <a:lumMod val="50000"/>
                  </a:schemeClr>
                </a:solidFill>
                <a:latin typeface="Calibri" pitchFamily="34" charset="0"/>
              </a:rPr>
              <a:t>T</a:t>
            </a:r>
            <a:r>
              <a:rPr lang="el-GR" sz="2000" dirty="0" smtClean="0">
                <a:solidFill>
                  <a:schemeClr val="accent2">
                    <a:lumMod val="50000"/>
                  </a:schemeClr>
                </a:solidFill>
                <a:latin typeface="Calibri" pitchFamily="34" charset="0"/>
              </a:rPr>
              <a:t>έλος, με τον ίδιο τρόπο εφαρμόζουμε το top coat. </a:t>
            </a:r>
          </a:p>
          <a:p>
            <a:pPr marL="457200" indent="-457200">
              <a:buAutoNum type="arabicPeriod" startAt="9"/>
            </a:pPr>
            <a:endParaRPr lang="el-GR" sz="2000" dirty="0" smtClean="0">
              <a:solidFill>
                <a:schemeClr val="accent2">
                  <a:lumMod val="50000"/>
                </a:schemeClr>
              </a:solidFill>
              <a:latin typeface="Calibri" pitchFamily="34" charset="0"/>
            </a:endParaRPr>
          </a:p>
          <a:p>
            <a:pPr marL="457200" indent="-457200">
              <a:buAutoNum type="arabicPeriod" startAt="9"/>
            </a:pPr>
            <a:r>
              <a:rPr lang="el-GR" sz="2000" dirty="0" smtClean="0">
                <a:solidFill>
                  <a:schemeClr val="accent2">
                    <a:lumMod val="50000"/>
                  </a:schemeClr>
                </a:solidFill>
                <a:latin typeface="Calibri" pitchFamily="34" charset="0"/>
              </a:rPr>
              <a:t>Στο τέλος, με μια μπατονέτα που έχουμε βουτήξει στο ασετόν καθαρίζουμε τυχόν υπολείμματα από χρώμα που μπορεί να υπάρχουν γύρω γύρω από το νύχι.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785794"/>
            <a:ext cx="8044455" cy="5632311"/>
          </a:xfrm>
          <a:prstGeom prst="rect">
            <a:avLst/>
          </a:prstGeom>
        </p:spPr>
        <p:txBody>
          <a:bodyPr wrap="square">
            <a:spAutoFit/>
          </a:bodyPr>
          <a:lstStyle/>
          <a:p>
            <a:pPr algn="ctr"/>
            <a:r>
              <a:rPr lang="el-GR" sz="2000" b="1" u="sng" dirty="0" smtClean="0">
                <a:solidFill>
                  <a:schemeClr val="accent2">
                    <a:lumMod val="50000"/>
                  </a:schemeClr>
                </a:solidFill>
                <a:latin typeface="Calibri" pitchFamily="34" charset="0"/>
              </a:rPr>
              <a:t>ΔΙΑΔΙΚΑΣΙΑ ΕΦΑΡΜΟΓΗΣ ΓΑΛΛΙΚΟΥ ΜΕ ΑΠΛΟ ΒΕΡΝΙΚΙ</a:t>
            </a:r>
          </a:p>
          <a:p>
            <a:pPr algn="ctr"/>
            <a:endParaRPr lang="el-GR" sz="2000" b="1" u="sng"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Στην περίπτωση αυτή ακολουθούμε κανονικά τα βήματα 1-3 από την εφαρμογή του απλού βερνικιού. </a:t>
            </a:r>
          </a:p>
          <a:p>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Μόλις περάσουμε τη βάση, επιλέγουμε ένα απαλό χρώμα(μπεζ, ροζ, γαλακτερό, ροδακινί) ανάλογα το τι αποτέλεσμα θέλουμε να έχουμε και εφαρμόζουμε πάνω σε όλα τα νυχιά μια λεπτή στρώση από αυτό. </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Όταν στεγνώσει το χρώμα, παίρνουμε ένα λευκό βερνίκι και με τη βοήθεια ενός πινέλου ή ακόμα και με το ίδιο το βουρτσάκι του βερνικιού, κάνουμε μια λευκή γραμμή στο άκρο του νυχιού. Η  γραμμή αυτή μπορεί να ναι λεπτή ή παχιά ανάλογα με το τι προτιμάμε. </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Μόλις στεγνώσει και η γραμμή που κάναμε, εφαρμόζουμε από πάνω τα νυχιά ξανά το απαλό χρώμα που επιλέξαμε.</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Τέλος, εφαρμόζουμε το τοπ σε όλα τα νύχια.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galliko-pentikiour-sxedia-08.jpg"/>
          <p:cNvPicPr>
            <a:picLocks noChangeAspect="1"/>
          </p:cNvPicPr>
          <p:nvPr/>
        </p:nvPicPr>
        <p:blipFill>
          <a:blip r:embed="rId2"/>
          <a:stretch>
            <a:fillRect/>
          </a:stretch>
        </p:blipFill>
        <p:spPr>
          <a:xfrm rot="5400000">
            <a:off x="4352864" y="862054"/>
            <a:ext cx="3857652" cy="3848008"/>
          </a:xfrm>
          <a:prstGeom prst="rect">
            <a:avLst/>
          </a:prstGeom>
        </p:spPr>
      </p:pic>
      <p:pic>
        <p:nvPicPr>
          <p:cNvPr id="3" name="Picture 4" descr="Κάνε γαλλικό πεντικιούρ σε 7 λεπτά!"/>
          <p:cNvPicPr>
            <a:picLocks noChangeAspect="1" noChangeArrowheads="1"/>
          </p:cNvPicPr>
          <p:nvPr/>
        </p:nvPicPr>
        <p:blipFill>
          <a:blip r:embed="rId3"/>
          <a:srcRect/>
          <a:stretch>
            <a:fillRect/>
          </a:stretch>
        </p:blipFill>
        <p:spPr bwMode="auto">
          <a:xfrm>
            <a:off x="571472" y="3214686"/>
            <a:ext cx="4765272" cy="34037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42910" y="1142984"/>
            <a:ext cx="7786742" cy="2246769"/>
          </a:xfrm>
          <a:prstGeom prst="rect">
            <a:avLst/>
          </a:prstGeom>
          <a:noFill/>
        </p:spPr>
        <p:txBody>
          <a:bodyPr wrap="square" rtlCol="0">
            <a:spAutoFit/>
          </a:bodyPr>
          <a:lstStyle/>
          <a:p>
            <a:pPr algn="ctr"/>
            <a:r>
              <a:rPr lang="el-GR" sz="2000" dirty="0" smtClean="0">
                <a:solidFill>
                  <a:schemeClr val="accent2">
                    <a:lumMod val="50000"/>
                  </a:schemeClr>
                </a:solidFill>
                <a:latin typeface="Calibri" pitchFamily="34" charset="0"/>
              </a:rPr>
              <a:t>Η αφυδάτωση είναι κατά κύριο λόγο συνέπεια της έλλειψης νερού από τον οργανισμό μας, ωστόσο υπάρχουν πολλοί παράγοντες που μπορεί να την προκαλέσουν. Τα επίπεδα υγρασίας στο εξωτερικό περιβάλλον, οι χαμηλές  ή οι υψηλές θερμοκρασίες, ο ήλιος, οι ακτίνες UV και η υπερβολική θερμότητα είναι ορισμένοι από τους παράγοντες που διευκολύνουν την εξάτμιση του νερού που προκαλεί την αφυδάτωση της επιδερμίδας.</a:t>
            </a:r>
            <a:endParaRPr lang="el-GR" sz="2000" dirty="0">
              <a:solidFill>
                <a:schemeClr val="accent2">
                  <a:lumMod val="50000"/>
                </a:schemeClr>
              </a:solidFill>
              <a:latin typeface="Calibri" pitchFamily="34" charset="0"/>
            </a:endParaRPr>
          </a:p>
        </p:txBody>
      </p:sp>
      <p:pic>
        <p:nvPicPr>
          <p:cNvPr id="1026" name="Picture 2" descr="Σκασμένα και αφυδατωμένα χέρια από το πλύσιμο; 5 τρόποι αντιμετώπισης -  Shape.gr"/>
          <p:cNvPicPr>
            <a:picLocks noChangeAspect="1" noChangeArrowheads="1"/>
          </p:cNvPicPr>
          <p:nvPr/>
        </p:nvPicPr>
        <p:blipFill>
          <a:blip r:embed="rId2"/>
          <a:srcRect r="2095" b="17800"/>
          <a:stretch>
            <a:fillRect/>
          </a:stretch>
        </p:blipFill>
        <p:spPr bwMode="auto">
          <a:xfrm>
            <a:off x="5072066" y="3429000"/>
            <a:ext cx="3929090" cy="3298823"/>
          </a:xfrm>
          <a:prstGeom prst="rect">
            <a:avLst/>
          </a:prstGeom>
          <a:noFill/>
        </p:spPr>
      </p:pic>
      <p:sp>
        <p:nvSpPr>
          <p:cNvPr id="4" name="3 - Ορθογώνιο"/>
          <p:cNvSpPr/>
          <p:nvPr/>
        </p:nvSpPr>
        <p:spPr>
          <a:xfrm>
            <a:off x="3214678" y="642918"/>
            <a:ext cx="2602187" cy="646331"/>
          </a:xfrm>
          <a:prstGeom prst="rect">
            <a:avLst/>
          </a:prstGeom>
        </p:spPr>
        <p:txBody>
          <a:bodyPr wrap="none">
            <a:spAutoFit/>
          </a:bodyPr>
          <a:lstStyle/>
          <a:p>
            <a:r>
              <a:rPr lang="el-GR" sz="3600" b="1" u="sng" dirty="0" smtClean="0">
                <a:solidFill>
                  <a:schemeClr val="accent2">
                    <a:lumMod val="50000"/>
                  </a:schemeClr>
                </a:solidFill>
                <a:latin typeface="Calibri" pitchFamily="34" charset="0"/>
              </a:rPr>
              <a:t>ΑΦΥΔΑΤΩΣΗ</a:t>
            </a:r>
            <a:endParaRPr lang="el-GR" sz="3600" b="1" u="sng" dirty="0">
              <a:solidFill>
                <a:schemeClr val="accent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500034" y="1071546"/>
            <a:ext cx="8237837" cy="4967417"/>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accent2">
                    <a:lumMod val="50000"/>
                  </a:schemeClr>
                </a:solidFill>
                <a:latin typeface="Calibri" pitchFamily="34" charset="0"/>
              </a:rPr>
              <a:t>   </a:t>
            </a:r>
            <a:r>
              <a:rPr lang="el-GR" sz="2000" u="sng" dirty="0" smtClean="0">
                <a:solidFill>
                  <a:schemeClr val="accent2">
                    <a:lumMod val="50000"/>
                  </a:schemeClr>
                </a:solidFill>
                <a:latin typeface="Calibri" pitchFamily="34" charset="0"/>
              </a:rPr>
              <a:t>ΣΥΜΒΟΥΛΕΣ ΓΙΑ ΤΗΝ ΕΦΑΡΜΟΓΗ ΧΡΩΜΑΤΟΣ ΣΤΑ ΝΥΧΙΑ</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-Φροντίζουμε να εφαρμόζουμε λεπτά στρώματα βερνικιού νυχιών για να στεγνώνει καλύτερα.</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-Περιμένουμε λίγο, πριν περάσουμε το επόμενο στρώμα βερνικιού.</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-Μετά το πέρασμα της κάθε στρώσης σε ολόκληρο το νύχι δε ξεχνάμε να περάσουμε και την άκρη του νυχιού κλειδώνοντας έτσι το βερνίκι και εξασφαλίζοντας μεγαλύτερη διάρκεια του βαψίματος.</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-Προαιρετικά, πριν αρχίσουμε τη διαδικασία βαφής μπορούμε να εφαρμόσουμε λίγη βαζελίνη γύρω γύρω από τα νύχια στην περιοχή των επωνυχίων, προκειμένου να αποφύγουμε να λερώσουμε το δέρμα γύρω από τα νύχια.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1428736"/>
            <a:ext cx="8114270" cy="3785652"/>
          </a:xfrm>
          <a:prstGeom prst="rect">
            <a:avLst/>
          </a:prstGeom>
        </p:spPr>
        <p:txBody>
          <a:bodyPr wrap="square">
            <a:spAutoFit/>
          </a:bodyPr>
          <a:lstStyle/>
          <a:p>
            <a:pPr algn="ctr"/>
            <a:r>
              <a:rPr lang="en-US" sz="2000" u="sng" dirty="0" smtClean="0">
                <a:solidFill>
                  <a:schemeClr val="accent2">
                    <a:lumMod val="50000"/>
                  </a:schemeClr>
                </a:solidFill>
                <a:latin typeface="Calibri" pitchFamily="34" charset="0"/>
              </a:rPr>
              <a:t>T</a:t>
            </a:r>
            <a:r>
              <a:rPr lang="el-GR" sz="2000" u="sng" dirty="0" smtClean="0">
                <a:solidFill>
                  <a:schemeClr val="accent2">
                    <a:lumMod val="50000"/>
                  </a:schemeClr>
                </a:solidFill>
                <a:latin typeface="Calibri" pitchFamily="34" charset="0"/>
              </a:rPr>
              <a:t>α χρώματα βερνικιού που θα προτείναμε στην πελάτισσα σας κατά τους χειμερινούς μήνες και ποια τους καλοκαιρινούς μήνες.</a:t>
            </a:r>
          </a:p>
          <a:p>
            <a:pPr algn="ctr"/>
            <a:endParaRPr lang="el-GR" sz="2000" dirty="0" smtClean="0">
              <a:solidFill>
                <a:schemeClr val="accent2">
                  <a:lumMod val="50000"/>
                </a:schemeClr>
              </a:solidFill>
              <a:latin typeface="Calibri" pitchFamily="34" charset="0"/>
            </a:endParaRPr>
          </a:p>
          <a:p>
            <a:r>
              <a:rPr lang="en-US" sz="2000" dirty="0" smtClean="0">
                <a:solidFill>
                  <a:schemeClr val="accent2">
                    <a:lumMod val="50000"/>
                  </a:schemeClr>
                </a:solidFill>
                <a:latin typeface="Calibri" pitchFamily="34" charset="0"/>
              </a:rPr>
              <a:t/>
            </a:r>
            <a:br>
              <a:rPr lang="en-US" sz="2000" dirty="0" smtClean="0">
                <a:solidFill>
                  <a:schemeClr val="accent2">
                    <a:lumMod val="50000"/>
                  </a:schemeClr>
                </a:solidFill>
                <a:latin typeface="Calibri" pitchFamily="34" charset="0"/>
              </a:rPr>
            </a:br>
            <a:endParaRPr lang="en-US" sz="2000" u="sng"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Κατά του χειμερινούς μήνες προτείνουμε γενικά σκουρόχρωμα χρώματα όπως για παράδειγμα μαύρο, σκούρο μωβ, σκούρο πράσινο, μπορντό. Ενώ, τους καλοκαιρινούς μήνες επιλέγουμε ανοιχτόχρωμα βερνίκια όπως για παράδειγμα μπεζ, ροζ, λευκό, όλα γενικά τα </a:t>
            </a:r>
            <a:r>
              <a:rPr lang="en-US" sz="2000" dirty="0" smtClean="0">
                <a:solidFill>
                  <a:schemeClr val="accent2">
                    <a:lumMod val="50000"/>
                  </a:schemeClr>
                </a:solidFill>
                <a:latin typeface="Calibri" pitchFamily="34" charset="0"/>
              </a:rPr>
              <a:t>nude </a:t>
            </a:r>
            <a:r>
              <a:rPr lang="el-GR" sz="2000" dirty="0" smtClean="0">
                <a:solidFill>
                  <a:schemeClr val="accent2">
                    <a:lumMod val="50000"/>
                  </a:schemeClr>
                </a:solidFill>
                <a:latin typeface="Calibri" pitchFamily="34" charset="0"/>
              </a:rPr>
              <a:t>και παστέλ χρώματα. Το γαλλικό μπορεί να γίνει καθ’ όλη τη διάρκεια του χρόνου. Όλα αυτά βέβαια είναι σχετικά αφού όλα εξαρτώνται και από τις προτιμήσεις κάθε πελάτισσας.</a:t>
            </a:r>
            <a:endParaRPr lang="en-US" sz="2000" dirty="0" smtClean="0">
              <a:solidFill>
                <a:schemeClr val="accent2">
                  <a:lumMod val="50000"/>
                </a:schemeClr>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873211"/>
            <a:ext cx="8033080" cy="5940088"/>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ΑΠΑΝΤΗΣΗ ΑΣΚΗΣΗΣ ΠΡΟΗΓΟΥΜΕΝΗΣ ΕΒΔΟΜΑΔΑΣ</a:t>
            </a:r>
            <a:r>
              <a:rPr lang="el-GR" sz="2000" dirty="0" smtClean="0">
                <a:solidFill>
                  <a:schemeClr val="accent2">
                    <a:lumMod val="50000"/>
                  </a:schemeClr>
                </a:solidFill>
                <a:latin typeface="Calibri" pitchFamily="34" charset="0"/>
              </a:rPr>
              <a:t/>
            </a:r>
            <a:br>
              <a:rPr lang="el-GR" sz="2000" dirty="0" smtClean="0">
                <a:solidFill>
                  <a:schemeClr val="accent2">
                    <a:lumMod val="50000"/>
                  </a:schemeClr>
                </a:solidFill>
                <a:latin typeface="Calibri" pitchFamily="34" charset="0"/>
              </a:rPr>
            </a:br>
            <a:r>
              <a:rPr lang="el-GR" sz="2000" dirty="0" smtClean="0">
                <a:solidFill>
                  <a:schemeClr val="accent2">
                    <a:lumMod val="50000"/>
                  </a:schemeClr>
                </a:solidFill>
                <a:latin typeface="Calibri" pitchFamily="34" charset="0"/>
              </a:rPr>
              <a:t/>
            </a:r>
            <a:br>
              <a:rPr lang="el-GR" sz="2000" dirty="0" smtClean="0">
                <a:solidFill>
                  <a:schemeClr val="accent2">
                    <a:lumMod val="50000"/>
                  </a:schemeClr>
                </a:solidFill>
                <a:latin typeface="Calibri" pitchFamily="34" charset="0"/>
              </a:rPr>
            </a:br>
            <a:r>
              <a:rPr lang="el-GR" sz="2000" dirty="0" smtClean="0">
                <a:solidFill>
                  <a:schemeClr val="accent2">
                    <a:lumMod val="50000"/>
                  </a:schemeClr>
                </a:solidFill>
                <a:latin typeface="Calibri" pitchFamily="34" charset="0"/>
              </a:rPr>
              <a:t> ΑΝΑΦΕΡΕΤΕ ΑΝΑΛΥΤΙΚΑ ΠΟΙΑ ΕΙΝΑΙ ΤΑ ΕΡΓΑΛΕΙΑ ΠΟΥ ΧΡΗΣΙΜΟΠΟΙΟΥΜΕ ΣΤΟ ΠΕΝΤΙΚΙΟΥΡ.</a:t>
            </a:r>
          </a:p>
          <a:p>
            <a:r>
              <a:rPr lang="en-US" sz="2000" dirty="0" smtClean="0">
                <a:solidFill>
                  <a:schemeClr val="accent2">
                    <a:lumMod val="50000"/>
                  </a:schemeClr>
                </a:solidFill>
                <a:latin typeface="Calibri" pitchFamily="34" charset="0"/>
              </a:rPr>
              <a:t/>
            </a:r>
            <a:br>
              <a:rPr lang="en-US" sz="2000" dirty="0" smtClean="0">
                <a:solidFill>
                  <a:schemeClr val="accent2">
                    <a:lumMod val="50000"/>
                  </a:schemeClr>
                </a:solidFill>
                <a:latin typeface="Calibri" pitchFamily="34" charset="0"/>
              </a:rPr>
            </a:br>
            <a:r>
              <a:rPr lang="el-GR" sz="2000" u="sng" dirty="0" smtClean="0">
                <a:solidFill>
                  <a:schemeClr val="accent2">
                    <a:lumMod val="50000"/>
                  </a:schemeClr>
                </a:solidFill>
                <a:latin typeface="Calibri" pitchFamily="34" charset="0"/>
              </a:rPr>
              <a:t>ΑΠΑΝΤΗΣΗ</a:t>
            </a:r>
            <a:r>
              <a:rPr lang="en-US" sz="2000" u="sng" dirty="0" smtClean="0">
                <a:solidFill>
                  <a:schemeClr val="accent2">
                    <a:lumMod val="50000"/>
                  </a:schemeClr>
                </a:solidFill>
                <a:latin typeface="Calibri" pitchFamily="34" charset="0"/>
              </a:rPr>
              <a:t>: </a:t>
            </a:r>
            <a:endParaRPr lang="el-GR" sz="2000" u="sng" dirty="0" smtClean="0">
              <a:solidFill>
                <a:schemeClr val="accent2">
                  <a:lumMod val="50000"/>
                </a:schemeClr>
              </a:solidFill>
              <a:latin typeface="Calibri" pitchFamily="34" charset="0"/>
            </a:endParaRPr>
          </a:p>
          <a:p>
            <a:endParaRPr lang="el-GR" sz="2000" u="sng"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Στο πεντικιούρ χρησιμοποιούμε κατά περίσταση, τα εξής εργαλεία</a:t>
            </a:r>
            <a:r>
              <a:rPr lang="en-US" sz="2000" dirty="0" smtClean="0">
                <a:solidFill>
                  <a:schemeClr val="accent2">
                    <a:lumMod val="50000"/>
                  </a:schemeClr>
                </a:solidFill>
                <a:latin typeface="Calibri" pitchFamily="34" charset="0"/>
              </a:rPr>
              <a:t>:</a:t>
            </a:r>
          </a:p>
          <a:p>
            <a:r>
              <a:rPr lang="el-GR" sz="2000" dirty="0" smtClean="0">
                <a:solidFill>
                  <a:schemeClr val="accent2">
                    <a:lumMod val="50000"/>
                  </a:schemeClr>
                </a:solidFill>
                <a:latin typeface="Calibri" pitchFamily="34" charset="0"/>
              </a:rPr>
              <a:t>1.Πένσα επωνυχίων</a:t>
            </a:r>
          </a:p>
          <a:p>
            <a:r>
              <a:rPr lang="el-GR" sz="2000" dirty="0" smtClean="0">
                <a:solidFill>
                  <a:schemeClr val="accent2">
                    <a:lumMod val="50000"/>
                  </a:schemeClr>
                </a:solidFill>
                <a:latin typeface="Calibri" pitchFamily="34" charset="0"/>
              </a:rPr>
              <a:t>2.Πένσα νυχιών μεγάλη</a:t>
            </a:r>
          </a:p>
          <a:p>
            <a:r>
              <a:rPr lang="el-GR" sz="2000" dirty="0" smtClean="0">
                <a:solidFill>
                  <a:schemeClr val="accent2">
                    <a:lumMod val="50000"/>
                  </a:schemeClr>
                </a:solidFill>
                <a:latin typeface="Calibri" pitchFamily="34" charset="0"/>
              </a:rPr>
              <a:t>3.Πένσα νυχιών μυτερή – πλαϊνή</a:t>
            </a:r>
          </a:p>
          <a:p>
            <a:r>
              <a:rPr lang="el-GR" sz="2000" dirty="0" smtClean="0">
                <a:solidFill>
                  <a:schemeClr val="accent2">
                    <a:lumMod val="50000"/>
                  </a:schemeClr>
                </a:solidFill>
                <a:latin typeface="Calibri" pitchFamily="34" charset="0"/>
              </a:rPr>
              <a:t>4.πενσάκι- ανάποδο ψαλιδάκι</a:t>
            </a:r>
          </a:p>
          <a:p>
            <a:r>
              <a:rPr lang="el-GR" sz="2000" dirty="0" smtClean="0">
                <a:solidFill>
                  <a:schemeClr val="accent2">
                    <a:lumMod val="50000"/>
                  </a:schemeClr>
                </a:solidFill>
                <a:latin typeface="Calibri" pitchFamily="34" charset="0"/>
              </a:rPr>
              <a:t>5.Πλαινή διπλή λίμα</a:t>
            </a:r>
          </a:p>
          <a:p>
            <a:r>
              <a:rPr lang="el-GR" sz="2000" dirty="0" smtClean="0">
                <a:solidFill>
                  <a:schemeClr val="accent2">
                    <a:lumMod val="50000"/>
                  </a:schemeClr>
                </a:solidFill>
                <a:latin typeface="Calibri" pitchFamily="34" charset="0"/>
              </a:rPr>
              <a:t>6.Νυστέρι(λαβή και λάμες σε διάφορα μεγέθη)</a:t>
            </a:r>
          </a:p>
          <a:p>
            <a:r>
              <a:rPr lang="el-GR" sz="2000" dirty="0" smtClean="0">
                <a:solidFill>
                  <a:schemeClr val="accent2">
                    <a:lumMod val="50000"/>
                  </a:schemeClr>
                </a:solidFill>
                <a:latin typeface="Calibri" pitchFamily="34" charset="0"/>
              </a:rPr>
              <a:t>7.Τροχός και φρεζάκια </a:t>
            </a:r>
          </a:p>
          <a:p>
            <a:r>
              <a:rPr lang="el-GR" sz="2000" dirty="0" smtClean="0">
                <a:solidFill>
                  <a:schemeClr val="accent2">
                    <a:lumMod val="50000"/>
                  </a:schemeClr>
                </a:solidFill>
                <a:latin typeface="Calibri" pitchFamily="34" charset="0"/>
              </a:rPr>
              <a:t>8.Ράσπα - λίμες</a:t>
            </a:r>
          </a:p>
          <a:p>
            <a:r>
              <a:rPr lang="en-US" sz="2000" dirty="0" smtClean="0">
                <a:solidFill>
                  <a:schemeClr val="accent2">
                    <a:lumMod val="50000"/>
                  </a:schemeClr>
                </a:solidFill>
                <a:latin typeface="Calibri" pitchFamily="34" charset="0"/>
              </a:rPr>
              <a:t/>
            </a:r>
            <a:br>
              <a:rPr lang="en-US" sz="2000" dirty="0" smtClean="0">
                <a:solidFill>
                  <a:schemeClr val="accent2">
                    <a:lumMod val="50000"/>
                  </a:schemeClr>
                </a:solidFill>
                <a:latin typeface="Calibri" pitchFamily="34" charset="0"/>
              </a:rPr>
            </a:br>
            <a:r>
              <a:rPr lang="el-GR" sz="2000" dirty="0" smtClean="0">
                <a:solidFill>
                  <a:schemeClr val="accent2">
                    <a:lumMod val="50000"/>
                  </a:schemeClr>
                </a:solidFill>
                <a:latin typeface="Calibri" pitchFamily="34" charset="0"/>
              </a:rPr>
              <a:t> </a:t>
            </a:r>
            <a:r>
              <a:rPr lang="en-US" sz="2000" dirty="0" smtClean="0">
                <a:solidFill>
                  <a:schemeClr val="accent2">
                    <a:lumMod val="50000"/>
                  </a:schemeClr>
                </a:solidFill>
                <a:latin typeface="Calibri" pitchFamily="34" charset="0"/>
              </a:rPr>
              <a:t>(E</a:t>
            </a:r>
            <a:r>
              <a:rPr lang="el-GR" sz="2000" dirty="0" smtClean="0">
                <a:solidFill>
                  <a:schemeClr val="accent2">
                    <a:lumMod val="50000"/>
                  </a:schemeClr>
                </a:solidFill>
                <a:latin typeface="Calibri" pitchFamily="34" charset="0"/>
              </a:rPr>
              <a:t>ΡΩΤΗΣΗ ΠΙΣΤΟΠΟΙΗΣΗΣ – ΟΜΑΔΑ Β’ ΕΙΔΙΚΕΣ ΕΡΩΤΗΣΕΙΣ)</a:t>
            </a:r>
            <a:endParaRPr lang="el-GR" sz="2000" dirty="0" smtClean="0">
              <a:solidFill>
                <a:schemeClr val="accent2">
                  <a:lumMod val="50000"/>
                </a:schemeClr>
              </a:solidFill>
            </a:endParaRPr>
          </a:p>
          <a:p>
            <a:endParaRPr lang="el-G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55372" y="2212190"/>
            <a:ext cx="4893710" cy="3472956"/>
          </a:xfrm>
          <a:prstGeom prst="rect">
            <a:avLst/>
          </a:prstGeom>
          <a:effectLst/>
        </p:spPr>
      </p:pic>
      <p:sp>
        <p:nvSpPr>
          <p:cNvPr id="3" name="2 - TextBox"/>
          <p:cNvSpPr txBox="1"/>
          <p:nvPr/>
        </p:nvSpPr>
        <p:spPr>
          <a:xfrm>
            <a:off x="197709" y="1145060"/>
            <a:ext cx="8241956" cy="646331"/>
          </a:xfrm>
          <a:prstGeom prst="rect">
            <a:avLst/>
          </a:prstGeom>
          <a:noFill/>
        </p:spPr>
        <p:txBody>
          <a:bodyPr wrap="square" rtlCol="0">
            <a:spAutoFit/>
          </a:bodyPr>
          <a:lstStyle/>
          <a:p>
            <a:pPr algn="ctr"/>
            <a:r>
              <a:rPr lang="el-GR" sz="3600" b="1" dirty="0" smtClean="0">
                <a:solidFill>
                  <a:schemeClr val="accent2">
                    <a:lumMod val="50000"/>
                  </a:schemeClr>
                </a:solidFill>
                <a:latin typeface="Calibri" pitchFamily="34" charset="0"/>
              </a:rPr>
              <a:t>ΕΥΧΑΡΙΣΤΩ ΓΙΑ ΤΗΝ ΠΡΟΣΟΧΗ ΣΑΣ !!</a:t>
            </a:r>
            <a:endParaRPr lang="el-GR" sz="3600" b="1" dirty="0">
              <a:solidFill>
                <a:schemeClr val="accent2">
                  <a:lumMod val="50000"/>
                </a:schemeClr>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2357430"/>
            <a:ext cx="6929486" cy="1938992"/>
          </a:xfrm>
          <a:prstGeom prst="rect">
            <a:avLst/>
          </a:prstGeom>
        </p:spPr>
        <p:txBody>
          <a:bodyPr wrap="square">
            <a:spAutoFit/>
          </a:bodyPr>
          <a:lstStyle/>
          <a:p>
            <a:pPr algn="ctr"/>
            <a:r>
              <a:rPr lang="el-GR" sz="2000" dirty="0" smtClean="0">
                <a:solidFill>
                  <a:schemeClr val="accent2">
                    <a:lumMod val="50000"/>
                  </a:schemeClr>
                </a:solidFill>
                <a:latin typeface="Calibri" pitchFamily="34" charset="0"/>
              </a:rPr>
              <a:t>Η παρατεταμένη και επαναλαμβανόμενη επαφή με νερό, σε συνδυασμό με υπερβολική εφαρμογή προϊόντων προσωπικής υγιεινής μπορεί να οδηγήσει σε μακροπρόθεσμη αφυδάτωση.</a:t>
            </a:r>
          </a:p>
          <a:p>
            <a:pPr algn="ctr"/>
            <a:r>
              <a:rPr lang="el-GR" sz="2000" dirty="0" smtClean="0">
                <a:solidFill>
                  <a:schemeClr val="accent2">
                    <a:lumMod val="50000"/>
                  </a:schemeClr>
                </a:solidFill>
                <a:latin typeface="Calibri" pitchFamily="34" charset="0"/>
              </a:rPr>
              <a:t>Η αφυδάτωση δέρματος μπορεί επίσης να προκληθεί και από την χρήση πολύ απλών τύπων σαπουνιού, λειαντικών επιδερμίδας, όπως ελαφρόπετρες.</a:t>
            </a:r>
            <a:endParaRPr lang="el-GR" sz="2000" dirty="0">
              <a:solidFill>
                <a:schemeClr val="accent2">
                  <a:lumMod val="50000"/>
                </a:schemeClr>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348" y="1714488"/>
            <a:ext cx="7500990" cy="3785652"/>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Το αφυδατωμένο δέρμα παρουσιάζει</a:t>
            </a:r>
          </a:p>
          <a:p>
            <a:pPr algn="ctr"/>
            <a:endParaRPr lang="el-GR" sz="2000" u="sng" dirty="0" smtClean="0">
              <a:solidFill>
                <a:schemeClr val="accent2">
                  <a:lumMod val="50000"/>
                </a:schemeClr>
              </a:solidFill>
              <a:latin typeface="Calibri" pitchFamily="34" charset="0"/>
            </a:endParaRPr>
          </a:p>
          <a:p>
            <a:pPr algn="ctr"/>
            <a:r>
              <a:rPr lang="el-GR" sz="2000" u="sng" dirty="0" smtClean="0">
                <a:solidFill>
                  <a:schemeClr val="accent2">
                    <a:lumMod val="50000"/>
                  </a:schemeClr>
                </a:solidFill>
                <a:latin typeface="Calibri" pitchFamily="34" charset="0"/>
              </a:rPr>
              <a:t> </a:t>
            </a:r>
          </a:p>
          <a:p>
            <a:pPr>
              <a:buFont typeface="Wingdings" pitchFamily="2" charset="2"/>
              <a:buChar char="§"/>
            </a:pPr>
            <a:r>
              <a:rPr lang="el-GR" sz="2000" dirty="0" smtClean="0">
                <a:solidFill>
                  <a:schemeClr val="accent2">
                    <a:lumMod val="50000"/>
                  </a:schemeClr>
                </a:solidFill>
                <a:latin typeface="Calibri" pitchFamily="34" charset="0"/>
              </a:rPr>
              <a:t>φαγούρα, </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ευαισθησία,</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 ρόδινο χρώμα,</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 είναι λεπτό και μη ανθεκτικό</a:t>
            </a: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 και ορισμένες φορές υπάρχει αίσθηση τραβήγματος. </a:t>
            </a:r>
            <a:endParaRPr lang="el-GR" sz="2000" dirty="0">
              <a:solidFill>
                <a:schemeClr val="accent2">
                  <a:lumMod val="50000"/>
                </a:schemeClr>
              </a:solidFill>
              <a:latin typeface="Calibri" pitchFamily="34" charset="0"/>
            </a:endParaRPr>
          </a:p>
        </p:txBody>
      </p:sp>
      <p:pic>
        <p:nvPicPr>
          <p:cNvPr id="17410" name="Picture 2" descr="Τρόποι αντιμετώπισης και πρόληψης της ξηροδερμίας στα χέρια λόγω συχνής  χρήσης αντισηπτικών και πλυσίματος – Makeleio.gr"/>
          <p:cNvPicPr>
            <a:picLocks noChangeAspect="1" noChangeArrowheads="1"/>
          </p:cNvPicPr>
          <p:nvPr/>
        </p:nvPicPr>
        <p:blipFill>
          <a:blip r:embed="rId2" cstate="print"/>
          <a:srcRect l="4785" t="3333" r="4306"/>
          <a:stretch>
            <a:fillRect/>
          </a:stretch>
        </p:blipFill>
        <p:spPr bwMode="auto">
          <a:xfrm>
            <a:off x="5929322" y="2643182"/>
            <a:ext cx="2714644" cy="20717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0034" y="1214422"/>
            <a:ext cx="8001056" cy="4708981"/>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Ειδή αφυδάτωσης </a:t>
            </a:r>
          </a:p>
          <a:p>
            <a:pPr algn="ctr"/>
            <a:endParaRPr lang="el-GR" sz="2000" u="sng" dirty="0" smtClean="0">
              <a:solidFill>
                <a:schemeClr val="accent2">
                  <a:lumMod val="50000"/>
                </a:schemeClr>
              </a:solidFill>
              <a:latin typeface="Calibri" pitchFamily="34" charset="0"/>
            </a:endParaRPr>
          </a:p>
          <a:p>
            <a:pPr algn="ctr"/>
            <a:endParaRPr lang="en-US" sz="2000" u="sng"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Υπάρχουν δυο είδη αφυδάτωσης. Το αφυδατωμένο δέρμα στην επιφάνεια και το αφυδατωμένο σε βάθος.</a:t>
            </a:r>
          </a:p>
          <a:p>
            <a:endParaRPr lang="el-GR"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Η </a:t>
            </a:r>
            <a:r>
              <a:rPr lang="el-GR" sz="2000" b="1" dirty="0" smtClean="0">
                <a:solidFill>
                  <a:schemeClr val="accent2">
                    <a:lumMod val="50000"/>
                  </a:schemeClr>
                </a:solidFill>
                <a:latin typeface="Calibri" pitchFamily="34" charset="0"/>
              </a:rPr>
              <a:t>επιφανειακή αφυδάτωση </a:t>
            </a:r>
            <a:r>
              <a:rPr lang="el-GR" sz="2000" dirty="0" smtClean="0">
                <a:solidFill>
                  <a:schemeClr val="accent2">
                    <a:lumMod val="50000"/>
                  </a:schemeClr>
                </a:solidFill>
                <a:latin typeface="Calibri" pitchFamily="34" charset="0"/>
              </a:rPr>
              <a:t>μπορεί να οφείλεται σε </a:t>
            </a:r>
            <a:r>
              <a:rPr lang="en-US" sz="2000" dirty="0" smtClean="0">
                <a:solidFill>
                  <a:schemeClr val="accent2">
                    <a:lumMod val="50000"/>
                  </a:schemeClr>
                </a:solidFill>
                <a:latin typeface="Calibri" pitchFamily="34" charset="0"/>
              </a:rPr>
              <a:t>:</a:t>
            </a:r>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Κακή χρήση καλλυντικών(εσφαλμένη περιποίηση του δέρματος)</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Σε παρατεταμένη έκθεση στον ήλιο ή σε άσχημες κλιματολογικές συνθήκες(έλλειψη υγρασίας – αύξηση της θερμοκρασίας – ισχυροί άνεμοι)</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Κακή διατροφή</a:t>
            </a:r>
            <a:endParaRPr lang="en-US" sz="2000" dirty="0" smtClean="0">
              <a:solidFill>
                <a:schemeClr val="accent2">
                  <a:lumMod val="50000"/>
                </a:schemeClr>
              </a:solidFill>
              <a:latin typeface="Calibri" pitchFamily="34" charset="0"/>
            </a:endParaRPr>
          </a:p>
          <a:p>
            <a:endParaRPr lang="el-GR" sz="2000" dirty="0">
              <a:solidFill>
                <a:schemeClr val="accent2">
                  <a:lumMod val="50000"/>
                </a:schemeClr>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1857364"/>
            <a:ext cx="8358246" cy="3170099"/>
          </a:xfrm>
          <a:prstGeom prst="rect">
            <a:avLst/>
          </a:prstGeom>
          <a:noFill/>
        </p:spPr>
        <p:txBody>
          <a:bodyPr wrap="square" rtlCol="0">
            <a:spAutoFit/>
          </a:bodyPr>
          <a:lstStyle/>
          <a:p>
            <a:r>
              <a:rPr lang="el-GR" sz="2000" dirty="0" smtClean="0">
                <a:solidFill>
                  <a:schemeClr val="accent2">
                    <a:lumMod val="50000"/>
                  </a:schemeClr>
                </a:solidFill>
                <a:latin typeface="Calibri" pitchFamily="34" charset="0"/>
              </a:rPr>
              <a:t>Η </a:t>
            </a:r>
            <a:r>
              <a:rPr lang="el-GR" sz="2000" b="1" dirty="0" smtClean="0">
                <a:solidFill>
                  <a:schemeClr val="accent2">
                    <a:lumMod val="50000"/>
                  </a:schemeClr>
                </a:solidFill>
                <a:latin typeface="Calibri" pitchFamily="34" charset="0"/>
              </a:rPr>
              <a:t>εν τω βάθει αφυδάτωση</a:t>
            </a:r>
            <a:r>
              <a:rPr lang="el-GR" sz="2000" dirty="0" smtClean="0">
                <a:solidFill>
                  <a:schemeClr val="accent2">
                    <a:lumMod val="50000"/>
                  </a:schemeClr>
                </a:solidFill>
                <a:latin typeface="Calibri" pitchFamily="34" charset="0"/>
              </a:rPr>
              <a:t> οφείλεται συνήθως σε παθολογικές καταστάσεις</a:t>
            </a:r>
            <a:r>
              <a:rPr lang="en-US" sz="2000" dirty="0" smtClean="0">
                <a:solidFill>
                  <a:schemeClr val="accent2">
                    <a:lumMod val="50000"/>
                  </a:schemeClr>
                </a:solidFill>
                <a:latin typeface="Calibri" pitchFamily="34" charset="0"/>
              </a:rPr>
              <a:t>:</a:t>
            </a:r>
            <a:endParaRPr lang="el-GR" sz="2000" dirty="0" smtClean="0">
              <a:solidFill>
                <a:schemeClr val="accent2">
                  <a:lumMod val="50000"/>
                </a:schemeClr>
              </a:solidFill>
              <a:latin typeface="Calibri" pitchFamily="34" charset="0"/>
            </a:endParaRPr>
          </a:p>
          <a:p>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Στα άτομα που ιδιοσυγκρασιακά η ενέργεια του συμπαθητικού συστήματος υπερτερεί εκείνης του παρασυμπαθητικού</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Ορμονικοί λόγοι(θυρεοειδής - οιστρογόνα)</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Η ηλικία. Τα κύτταρα της επιδερμίδας χάνουν με την πάροδο των χρόνων την ικανότητα συγκράτησης νερού.</a:t>
            </a:r>
          </a:p>
          <a:p>
            <a:endParaRPr lang="el-GR" sz="2000" dirty="0">
              <a:solidFill>
                <a:schemeClr val="accent2">
                  <a:lumMod val="50000"/>
                </a:schemeClr>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85786" y="1643050"/>
            <a:ext cx="7215238" cy="3477875"/>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Άλλοι παράγοντες που συμβάλλουν στην εμφάνιση της αφυδάτωσης</a:t>
            </a:r>
          </a:p>
          <a:p>
            <a:endParaRPr lang="el-GR" sz="2000" b="1" u="sng" dirty="0" smtClean="0">
              <a:solidFill>
                <a:schemeClr val="accent2">
                  <a:lumMod val="50000"/>
                </a:schemeClr>
              </a:solidFill>
              <a:latin typeface="Calibri" pitchFamily="34" charset="0"/>
            </a:endParaRPr>
          </a:p>
          <a:p>
            <a:endParaRPr lang="el-GR" sz="2000" u="sng"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Η αφυδάτωση γενικά  μπορεί να προκληθεί από</a:t>
            </a:r>
            <a:r>
              <a:rPr lang="en-US" sz="2000" dirty="0" smtClean="0">
                <a:solidFill>
                  <a:schemeClr val="accent2">
                    <a:lumMod val="50000"/>
                  </a:schemeClr>
                </a:solidFill>
                <a:latin typeface="Calibri" pitchFamily="34" charset="0"/>
              </a:rPr>
              <a:t>:</a:t>
            </a:r>
          </a:p>
          <a:p>
            <a:endParaRPr lang="en-US" sz="2000" dirty="0" smtClean="0">
              <a:solidFill>
                <a:schemeClr val="accent2">
                  <a:lumMod val="50000"/>
                </a:schemeClr>
              </a:solidFill>
              <a:latin typeface="Calibri" pitchFamily="34" charset="0"/>
            </a:endParaRPr>
          </a:p>
          <a:p>
            <a:r>
              <a:rPr lang="el-GR" sz="2000" dirty="0" smtClean="0">
                <a:solidFill>
                  <a:schemeClr val="accent2">
                    <a:lumMod val="50000"/>
                  </a:schemeClr>
                </a:solidFill>
                <a:latin typeface="Calibri" pitchFamily="34" charset="0"/>
              </a:rPr>
              <a:t> </a:t>
            </a:r>
          </a:p>
          <a:p>
            <a:pPr>
              <a:buFont typeface="Wingdings" pitchFamily="2" charset="2"/>
              <a:buChar char="§"/>
            </a:pPr>
            <a:r>
              <a:rPr lang="el-GR" sz="2000" dirty="0" smtClean="0">
                <a:solidFill>
                  <a:schemeClr val="accent2">
                    <a:lumMod val="50000"/>
                  </a:schemeClr>
                </a:solidFill>
                <a:latin typeface="Calibri" pitchFamily="34" charset="0"/>
              </a:rPr>
              <a:t>Παθολογικούς παράγοντες και</a:t>
            </a:r>
            <a:endParaRPr lang="en-US" sz="2000" dirty="0" smtClean="0">
              <a:solidFill>
                <a:schemeClr val="accent2">
                  <a:lumMod val="50000"/>
                </a:schemeClr>
              </a:solidFill>
              <a:latin typeface="Calibri" pitchFamily="34" charset="0"/>
            </a:endParaRPr>
          </a:p>
          <a:p>
            <a:pPr>
              <a:buFont typeface="Wingdings" pitchFamily="2" charset="2"/>
              <a:buChar char="§"/>
            </a:pPr>
            <a:endParaRPr lang="en-US" sz="2000" dirty="0" smtClean="0">
              <a:solidFill>
                <a:schemeClr val="accent2">
                  <a:lumMod val="50000"/>
                </a:schemeClr>
              </a:solidFill>
              <a:latin typeface="Calibri" pitchFamily="34" charset="0"/>
            </a:endParaRPr>
          </a:p>
          <a:p>
            <a:pPr>
              <a:buFont typeface="Wingdings" pitchFamily="2" charset="2"/>
              <a:buChar char="§"/>
            </a:pPr>
            <a:endParaRPr lang="el-GR" sz="2000" dirty="0" smtClean="0">
              <a:solidFill>
                <a:schemeClr val="accent2">
                  <a:lumMod val="50000"/>
                </a:schemeClr>
              </a:solidFill>
              <a:latin typeface="Calibri" pitchFamily="34" charset="0"/>
            </a:endParaRPr>
          </a:p>
          <a:p>
            <a:pPr>
              <a:buFont typeface="Wingdings" pitchFamily="2" charset="2"/>
              <a:buChar char="§"/>
            </a:pPr>
            <a:r>
              <a:rPr lang="el-GR" sz="2000" dirty="0" smtClean="0">
                <a:solidFill>
                  <a:schemeClr val="accent2">
                    <a:lumMod val="50000"/>
                  </a:schemeClr>
                </a:solidFill>
                <a:latin typeface="Calibri" pitchFamily="34" charset="0"/>
              </a:rPr>
              <a:t>Μη παθολογικούς παράγοντες</a:t>
            </a:r>
            <a:endParaRPr lang="el-GR" sz="2000" dirty="0">
              <a:solidFill>
                <a:schemeClr val="accent2">
                  <a:lumMod val="50000"/>
                </a:schemeClr>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1142984"/>
            <a:ext cx="7858180" cy="5016758"/>
          </a:xfrm>
          <a:prstGeom prst="rect">
            <a:avLst/>
          </a:prstGeom>
          <a:noFill/>
        </p:spPr>
        <p:txBody>
          <a:bodyPr wrap="square" rtlCol="0">
            <a:spAutoFit/>
          </a:bodyPr>
          <a:lstStyle/>
          <a:p>
            <a:pPr algn="ctr"/>
            <a:r>
              <a:rPr lang="el-GR" sz="2000" u="sng" dirty="0" smtClean="0">
                <a:solidFill>
                  <a:schemeClr val="accent2">
                    <a:lumMod val="50000"/>
                  </a:schemeClr>
                </a:solidFill>
                <a:latin typeface="Calibri" pitchFamily="34" charset="0"/>
              </a:rPr>
              <a:t>Παθολογικοί παράγοντες</a:t>
            </a:r>
          </a:p>
          <a:p>
            <a:pPr algn="ctr"/>
            <a:endParaRPr lang="el-GR" sz="2000" u="sng" dirty="0" smtClean="0">
              <a:solidFill>
                <a:schemeClr val="accent2">
                  <a:lumMod val="50000"/>
                </a:schemeClr>
              </a:solidFill>
              <a:latin typeface="Calibri" pitchFamily="34" charset="0"/>
            </a:endParaRPr>
          </a:p>
          <a:p>
            <a:pPr algn="ctr"/>
            <a:endParaRPr lang="el-GR" sz="2000" u="sng"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Σακχαρώδης διαβήτης</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Νεφρική ανεπάρκεια</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Υποθυρεοειδισμός</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Ατοπική δερματίτιδα</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 Ιχθύαση</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Ψωρίαση</a:t>
            </a:r>
            <a:br>
              <a:rPr lang="el-GR" sz="2000" dirty="0" smtClean="0">
                <a:solidFill>
                  <a:schemeClr val="accent2">
                    <a:lumMod val="50000"/>
                  </a:schemeClr>
                </a:solidFill>
                <a:latin typeface="Calibri" pitchFamily="34" charset="0"/>
              </a:rPr>
            </a:br>
            <a:r>
              <a:rPr lang="el-GR" sz="2000" dirty="0" smtClean="0">
                <a:solidFill>
                  <a:schemeClr val="accent2">
                    <a:lumMod val="50000"/>
                  </a:schemeClr>
                </a:solidFill>
                <a:latin typeface="Calibri" pitchFamily="34" charset="0"/>
              </a:rPr>
              <a:t/>
            </a:r>
            <a:br>
              <a:rPr lang="el-GR" sz="2000" dirty="0" smtClean="0">
                <a:solidFill>
                  <a:schemeClr val="accent2">
                    <a:lumMod val="50000"/>
                  </a:schemeClr>
                </a:solidFill>
                <a:latin typeface="Calibri" pitchFamily="34" charset="0"/>
              </a:rPr>
            </a:br>
            <a:endParaRPr lang="el-GR" sz="2000" dirty="0">
              <a:solidFill>
                <a:schemeClr val="accent2">
                  <a:lumMod val="50000"/>
                </a:schemeClr>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1714488"/>
            <a:ext cx="8001056" cy="3170099"/>
          </a:xfrm>
          <a:prstGeom prst="rect">
            <a:avLst/>
          </a:prstGeom>
        </p:spPr>
        <p:txBody>
          <a:bodyPr wrap="square">
            <a:spAutoFit/>
          </a:bodyPr>
          <a:lstStyle/>
          <a:p>
            <a:pPr algn="ctr"/>
            <a:r>
              <a:rPr lang="el-GR" sz="2000" u="sng" dirty="0" smtClean="0">
                <a:solidFill>
                  <a:schemeClr val="accent2">
                    <a:lumMod val="50000"/>
                  </a:schemeClr>
                </a:solidFill>
                <a:latin typeface="Calibri" pitchFamily="34" charset="0"/>
              </a:rPr>
              <a:t>Μη παθολογικοί παράγοντες</a:t>
            </a:r>
          </a:p>
          <a:p>
            <a:pPr algn="ctr"/>
            <a:endParaRPr lang="el-GR" sz="2000" u="sng" dirty="0" smtClean="0">
              <a:solidFill>
                <a:schemeClr val="accent2">
                  <a:lumMod val="50000"/>
                </a:schemeClr>
              </a:solidFill>
              <a:latin typeface="Calibri" pitchFamily="34" charset="0"/>
            </a:endParaRPr>
          </a:p>
          <a:p>
            <a:pPr algn="ctr"/>
            <a:endParaRPr lang="el-GR" sz="2000" u="sng"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Εξωτερικοί παράγοντες ( ο καπνός,  το αλκοόλ)</a:t>
            </a:r>
          </a:p>
          <a:p>
            <a:pPr>
              <a:buFont typeface="Wingdings" pitchFamily="2" charset="2"/>
              <a:buChar char="v"/>
            </a:pPr>
            <a:endParaRPr lang="el-GR" sz="2000" dirty="0" smtClean="0">
              <a:solidFill>
                <a:schemeClr val="accent2">
                  <a:lumMod val="50000"/>
                </a:schemeClr>
              </a:solidFill>
              <a:latin typeface="Calibri" pitchFamily="34" charset="0"/>
            </a:endParaRPr>
          </a:p>
          <a:p>
            <a:pPr>
              <a:buFont typeface="Wingdings" pitchFamily="2" charset="2"/>
              <a:buChar char="v"/>
            </a:pPr>
            <a:r>
              <a:rPr lang="el-GR" sz="2000" dirty="0" smtClean="0">
                <a:solidFill>
                  <a:schemeClr val="accent2">
                    <a:lumMod val="50000"/>
                  </a:schemeClr>
                </a:solidFill>
                <a:latin typeface="Calibri" pitchFamily="34" charset="0"/>
              </a:rPr>
              <a:t>Συναισθηματικοί παράγοντες ( άγχος, κόπωση)</a:t>
            </a:r>
          </a:p>
          <a:p>
            <a:endParaRPr lang="el-GR" sz="2000" u="sng" dirty="0" smtClean="0">
              <a:solidFill>
                <a:schemeClr val="accent2">
                  <a:lumMod val="50000"/>
                </a:schemeClr>
              </a:solidFill>
              <a:latin typeface="Calibri" pitchFamily="34" charset="0"/>
            </a:endParaRPr>
          </a:p>
          <a:p>
            <a:pPr algn="ctr"/>
            <a:endParaRPr lang="el-GR" sz="2000" u="sng" dirty="0" smtClean="0">
              <a:solidFill>
                <a:schemeClr val="accent2">
                  <a:lumMod val="50000"/>
                </a:schemeClr>
              </a:solidFill>
              <a:latin typeface="Calibri" pitchFamily="34" charset="0"/>
            </a:endParaRPr>
          </a:p>
          <a:p>
            <a:pPr algn="ctr"/>
            <a:endParaRPr lang="el-GR" sz="2000" u="sng" dirty="0" smtClean="0">
              <a:solidFill>
                <a:schemeClr val="accent2">
                  <a:lumMod val="50000"/>
                </a:schemeClr>
              </a:solidFill>
              <a:latin typeface="Calibri" pitchFamily="34" charset="0"/>
            </a:endParaRPr>
          </a:p>
          <a:p>
            <a:endParaRPr lang="el-GR" sz="2000" u="sng" dirty="0" smtClean="0">
              <a:solidFill>
                <a:schemeClr val="accent2">
                  <a:lumMod val="50000"/>
                </a:schemeClr>
              </a:solidFill>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ροσαρμοσμένος 53">
      <a:dk1>
        <a:sysClr val="windowText" lastClr="000000"/>
      </a:dk1>
      <a:lt1>
        <a:sysClr val="window" lastClr="FFFFFF"/>
      </a:lt1>
      <a:dk2>
        <a:srgbClr val="00B050"/>
      </a:dk2>
      <a:lt2>
        <a:srgbClr val="DEDEDE"/>
      </a:lt2>
      <a:accent1>
        <a:srgbClr val="53548A"/>
      </a:accent1>
      <a:accent2>
        <a:srgbClr val="92D050"/>
      </a:accent2>
      <a:accent3>
        <a:srgbClr val="A04DA3"/>
      </a:accent3>
      <a:accent4>
        <a:srgbClr val="C4652D"/>
      </a:accent4>
      <a:accent5>
        <a:srgbClr val="8B5D3D"/>
      </a:accent5>
      <a:accent6>
        <a:srgbClr val="36FF91"/>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96</TotalTime>
  <Words>862</Words>
  <Application>Microsoft Office PowerPoint</Application>
  <PresentationFormat>Προβολή στην οθόνη (4:3)</PresentationFormat>
  <Paragraphs>158</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Αστικό</vt:lpstr>
      <vt:lpstr>ΑΦΥΔΑΤΩΣΗ - ΕΦΑΡΜΟΓΗ ΑΠΛΟΥ ΒΕΡΝΙΚΙΟΥ ΣΤΑ ΝΥΧΙΑ ΤΩΝ ΠΟΔΙΩΝ</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ΑΦΥΔΑΤΩΣΗ</dc:title>
  <dc:creator>user</dc:creator>
  <cp:lastModifiedBy>user</cp:lastModifiedBy>
  <cp:revision>12</cp:revision>
  <dcterms:created xsi:type="dcterms:W3CDTF">2021-02-22T11:53:58Z</dcterms:created>
  <dcterms:modified xsi:type="dcterms:W3CDTF">2021-03-23T09:10:47Z</dcterms:modified>
</cp:coreProperties>
</file>