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5" r:id="rId3"/>
  </p:sldMasterIdLst>
  <p:sldIdLst>
    <p:sldId id="270" r:id="rId4"/>
    <p:sldId id="275" r:id="rId5"/>
    <p:sldId id="276" r:id="rId6"/>
    <p:sldId id="277" r:id="rId7"/>
    <p:sldId id="278" r:id="rId8"/>
    <p:sldId id="279" r:id="rId9"/>
    <p:sldId id="280" r:id="rId10"/>
    <p:sldId id="259" r:id="rId11"/>
    <p:sldId id="273" r:id="rId12"/>
    <p:sldId id="260" r:id="rId13"/>
    <p:sldId id="261" r:id="rId14"/>
    <p:sldId id="265" r:id="rId15"/>
    <p:sldId id="272" r:id="rId16"/>
    <p:sldId id="274"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22"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491739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636221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375033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68966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125109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171802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1209543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1825663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376602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3892699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 xmlns:p14="http://schemas.microsoft.com/office/powerpoint/2010/main" val="4126055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145009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 xmlns:p14="http://schemas.microsoft.com/office/powerpoint/2010/main" val="355851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72813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1154054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1407160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556354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662528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435283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986489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3757659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348487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38651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3527114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544940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111661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 xmlns:p14="http://schemas.microsoft.com/office/powerpoint/2010/main" val="252327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616520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 xmlns:p14="http://schemas.microsoft.com/office/powerpoint/2010/main" val="3172331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953317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367885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3CC44-E19D-41A3-91BD-26D761F1CFA8}" type="datetimeFigureOut">
              <a:rPr lang="en-US" smtClean="0">
                <a:solidFill>
                  <a:prstClr val="black">
                    <a:tint val="75000"/>
                  </a:prstClr>
                </a:solidFill>
              </a:rPr>
              <a:p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B98A1-56E1-4CC1-AAB8-7F6A9F88251C}" type="slidenum">
              <a:rPr lang="en-US" smtClean="0">
                <a:solidFill>
                  <a:srgbClr val="90C226"/>
                </a:solidFill>
              </a:rPr>
              <a:pPr/>
              <a:t>‹#›</a:t>
            </a:fld>
            <a:endParaRPr lang="en-US">
              <a:solidFill>
                <a:srgbClr val="90C226"/>
              </a:solidFill>
            </a:endParaRPr>
          </a:p>
        </p:txBody>
      </p:sp>
    </p:spTree>
    <p:extLst>
      <p:ext uri="{BB962C8B-B14F-4D97-AF65-F5344CB8AC3E}">
        <p14:creationId xmlns="" xmlns:p14="http://schemas.microsoft.com/office/powerpoint/2010/main" val="220055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753CC44-E19D-41A3-91BD-26D761F1CFA8}" type="datetimeFigureOut">
              <a:rPr lang="en-US" smtClean="0">
                <a:solidFill>
                  <a:prstClr val="black">
                    <a:tint val="75000"/>
                  </a:prstClr>
                </a:solidFill>
              </a:rPr>
              <a:pPr defTabSz="914400"/>
              <a:t>3/30/2021</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BA7B98A1-56E1-4CC1-AAB8-7F6A9F88251C}" type="slidenum">
              <a:rPr lang="en-US" smtClean="0">
                <a:solidFill>
                  <a:srgbClr val="90C226"/>
                </a:solidFill>
              </a:rPr>
              <a:pPr defTabSz="914400"/>
              <a:t>‹#›</a:t>
            </a:fld>
            <a:endParaRPr lang="en-US">
              <a:solidFill>
                <a:srgbClr val="90C226"/>
              </a:solidFill>
            </a:endParaRPr>
          </a:p>
        </p:txBody>
      </p:sp>
    </p:spTree>
    <p:extLst>
      <p:ext uri="{BB962C8B-B14F-4D97-AF65-F5344CB8AC3E}">
        <p14:creationId xmlns="" xmlns:p14="http://schemas.microsoft.com/office/powerpoint/2010/main" val="34043934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753CC44-E19D-41A3-91BD-26D761F1CFA8}" type="datetimeFigureOut">
              <a:rPr lang="en-US" smtClean="0">
                <a:solidFill>
                  <a:prstClr val="black">
                    <a:tint val="75000"/>
                  </a:prstClr>
                </a:solidFill>
              </a:rPr>
              <a:pPr defTabSz="914400"/>
              <a:t>3/30/2021</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BA7B98A1-56E1-4CC1-AAB8-7F6A9F88251C}" type="slidenum">
              <a:rPr lang="en-US" smtClean="0">
                <a:solidFill>
                  <a:srgbClr val="90C226"/>
                </a:solidFill>
              </a:rPr>
              <a:pPr defTabSz="914400"/>
              <a:t>‹#›</a:t>
            </a:fld>
            <a:endParaRPr lang="en-US">
              <a:solidFill>
                <a:srgbClr val="90C226"/>
              </a:solidFill>
            </a:endParaRPr>
          </a:p>
        </p:txBody>
      </p:sp>
    </p:spTree>
    <p:extLst>
      <p:ext uri="{BB962C8B-B14F-4D97-AF65-F5344CB8AC3E}">
        <p14:creationId xmlns="" xmlns:p14="http://schemas.microsoft.com/office/powerpoint/2010/main" val="10285044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2555"/>
            <a:ext cx="7766936" cy="1646302"/>
          </a:xfrm>
        </p:spPr>
        <p:txBody>
          <a:bodyPr/>
          <a:lstStyle/>
          <a:p>
            <a:r>
              <a:rPr lang="el-GR" b="1" u="sng" dirty="0" smtClean="0">
                <a:solidFill>
                  <a:schemeClr val="accent2">
                    <a:lumMod val="75000"/>
                  </a:schemeClr>
                </a:solidFill>
                <a:latin typeface="Calibri" pitchFamily="34" charset="0"/>
              </a:rPr>
              <a:t>ΣΚΛΗΡΥΝΣΕΙΣ</a:t>
            </a:r>
            <a:br>
              <a:rPr lang="el-GR" b="1" u="sng" dirty="0" smtClean="0">
                <a:solidFill>
                  <a:schemeClr val="accent2">
                    <a:lumMod val="75000"/>
                  </a:schemeClr>
                </a:solidFill>
                <a:latin typeface="Calibri" pitchFamily="34" charset="0"/>
              </a:rPr>
            </a:br>
            <a:endParaRPr lang="en-US" b="1" u="sng" dirty="0">
              <a:solidFill>
                <a:schemeClr val="accent2">
                  <a:lumMod val="75000"/>
                </a:schemeClr>
              </a:solidFill>
              <a:latin typeface="Calibri" pitchFamily="34" charset="0"/>
            </a:endParaRPr>
          </a:p>
        </p:txBody>
      </p:sp>
      <p:sp>
        <p:nvSpPr>
          <p:cNvPr id="3" name="Subtitle 2"/>
          <p:cNvSpPr>
            <a:spLocks noGrp="1"/>
          </p:cNvSpPr>
          <p:nvPr>
            <p:ph type="subTitle" idx="1"/>
          </p:nvPr>
        </p:nvSpPr>
        <p:spPr/>
        <p:txBody>
          <a:bodyPr>
            <a:noAutofit/>
          </a:bodyPr>
          <a:lstStyle/>
          <a:p>
            <a:pPr lvl="0">
              <a:buClr>
                <a:srgbClr val="90C226"/>
              </a:buClr>
            </a:pPr>
            <a:r>
              <a:rPr lang="el-GR" dirty="0">
                <a:solidFill>
                  <a:schemeClr val="accent2">
                    <a:lumMod val="75000"/>
                  </a:schemeClr>
                </a:solidFill>
                <a:latin typeface="Calibri" pitchFamily="34" charset="0"/>
              </a:rPr>
              <a:t>Ειδικότητα</a:t>
            </a:r>
            <a:r>
              <a:rPr lang="en-US" dirty="0">
                <a:solidFill>
                  <a:schemeClr val="accent2">
                    <a:lumMod val="75000"/>
                  </a:schemeClr>
                </a:solidFill>
                <a:latin typeface="Calibri" pitchFamily="34" charset="0"/>
              </a:rPr>
              <a:t>: </a:t>
            </a:r>
            <a:r>
              <a:rPr lang="el-GR" dirty="0">
                <a:solidFill>
                  <a:schemeClr val="accent2">
                    <a:lumMod val="75000"/>
                  </a:schemeClr>
                </a:solidFill>
                <a:latin typeface="Calibri" pitchFamily="34" charset="0"/>
              </a:rPr>
              <a:t>Τεχνικός Αισθητικός Ποδολογίας – Καλλωπισμού Νυχιών και Ονυχοπλαστικής</a:t>
            </a:r>
          </a:p>
          <a:p>
            <a:pPr lvl="0">
              <a:buClr>
                <a:srgbClr val="90C226"/>
              </a:buClr>
            </a:pPr>
            <a:r>
              <a:rPr lang="el-GR" dirty="0">
                <a:solidFill>
                  <a:schemeClr val="accent2">
                    <a:lumMod val="75000"/>
                  </a:schemeClr>
                </a:solidFill>
                <a:latin typeface="Calibri" pitchFamily="34" charset="0"/>
              </a:rPr>
              <a:t>Β΄Εξάμηνο</a:t>
            </a:r>
          </a:p>
          <a:p>
            <a:pPr lvl="0">
              <a:buClr>
                <a:srgbClr val="90C226"/>
              </a:buClr>
            </a:pPr>
            <a:r>
              <a:rPr lang="el-GR" dirty="0">
                <a:solidFill>
                  <a:schemeClr val="accent2">
                    <a:lumMod val="75000"/>
                  </a:schemeClr>
                </a:solidFill>
                <a:latin typeface="Calibri" pitchFamily="34" charset="0"/>
              </a:rPr>
              <a:t>Μάθημα</a:t>
            </a:r>
            <a:r>
              <a:rPr lang="en-US" dirty="0" smtClean="0">
                <a:solidFill>
                  <a:schemeClr val="accent2">
                    <a:lumMod val="75000"/>
                  </a:schemeClr>
                </a:solidFill>
                <a:latin typeface="Calibri" pitchFamily="34" charset="0"/>
              </a:rPr>
              <a:t>:</a:t>
            </a:r>
            <a:r>
              <a:rPr lang="el-GR" dirty="0" smtClean="0">
                <a:solidFill>
                  <a:schemeClr val="accent2">
                    <a:lumMod val="75000"/>
                  </a:schemeClr>
                </a:solidFill>
                <a:latin typeface="Calibri" pitchFamily="34" charset="0"/>
              </a:rPr>
              <a:t>Πρακτική εφαρμογή Στην Ειδικότητα</a:t>
            </a:r>
            <a:endParaRPr lang="el-GR" dirty="0">
              <a:solidFill>
                <a:schemeClr val="accent2">
                  <a:lumMod val="75000"/>
                </a:schemeClr>
              </a:solidFill>
              <a:latin typeface="Calibri" pitchFamily="34" charset="0"/>
            </a:endParaRPr>
          </a:p>
          <a:p>
            <a:pPr lvl="0">
              <a:buClr>
                <a:srgbClr val="90C226"/>
              </a:buClr>
            </a:pPr>
            <a:r>
              <a:rPr lang="el-GR" dirty="0">
                <a:solidFill>
                  <a:schemeClr val="accent2">
                    <a:lumMod val="75000"/>
                  </a:schemeClr>
                </a:solidFill>
                <a:latin typeface="Calibri" pitchFamily="34" charset="0"/>
              </a:rPr>
              <a:t>Ματοπούλου Ελενη  </a:t>
            </a:r>
          </a:p>
          <a:p>
            <a:pPr lvl="0">
              <a:buClr>
                <a:srgbClr val="90C226"/>
              </a:buClr>
            </a:pPr>
            <a:r>
              <a:rPr lang="el-GR" dirty="0">
                <a:solidFill>
                  <a:schemeClr val="accent2">
                    <a:lumMod val="75000"/>
                  </a:schemeClr>
                </a:solidFill>
                <a:latin typeface="Calibri" pitchFamily="34" charset="0"/>
              </a:rPr>
              <a:t>Θεσσαλονίκη </a:t>
            </a:r>
            <a:r>
              <a:rPr lang="el-GR" dirty="0" smtClean="0">
                <a:solidFill>
                  <a:schemeClr val="accent2">
                    <a:lumMod val="75000"/>
                  </a:schemeClr>
                </a:solidFill>
                <a:latin typeface="Calibri" pitchFamily="34" charset="0"/>
              </a:rPr>
              <a:t>2021 </a:t>
            </a:r>
            <a:endParaRPr lang="en-US" dirty="0">
              <a:solidFill>
                <a:schemeClr val="accent2">
                  <a:lumMod val="75000"/>
                </a:schemeClr>
              </a:solidFill>
              <a:latin typeface="Calibri" pitchFamily="34" charset="0"/>
            </a:endParaRPr>
          </a:p>
          <a:p>
            <a:endParaRPr lang="en-US" dirty="0">
              <a:solidFill>
                <a:schemeClr val="accent2">
                  <a:lumMod val="75000"/>
                </a:schemeClr>
              </a:solidFill>
              <a:latin typeface="Calibri" pitchFamily="34" charset="0"/>
            </a:endParaRPr>
          </a:p>
        </p:txBody>
      </p:sp>
    </p:spTree>
    <p:extLst>
      <p:ext uri="{BB962C8B-B14F-4D97-AF65-F5344CB8AC3E}">
        <p14:creationId xmlns="" xmlns:p14="http://schemas.microsoft.com/office/powerpoint/2010/main" val="29014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7018986" y="141668"/>
            <a:ext cx="2524259" cy="215077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03479" y="1414925"/>
            <a:ext cx="6598276" cy="4154984"/>
          </a:xfrm>
          <a:prstGeom prst="rect">
            <a:avLst/>
          </a:prstGeom>
        </p:spPr>
        <p:txBody>
          <a:bodyPr wrap="square">
            <a:spAutoFit/>
          </a:bodyPr>
          <a:lstStyle/>
          <a:p>
            <a:r>
              <a:rPr lang="el-GR" sz="2400" b="1" dirty="0">
                <a:solidFill>
                  <a:schemeClr val="accent2">
                    <a:lumMod val="75000"/>
                  </a:schemeClr>
                </a:solidFill>
                <a:latin typeface="Calibri" pitchFamily="34" charset="0"/>
              </a:rPr>
              <a:t>Απαγορεύεται</a:t>
            </a:r>
            <a:r>
              <a:rPr lang="el-GR" sz="2400" dirty="0">
                <a:solidFill>
                  <a:schemeClr val="accent2">
                    <a:lumMod val="75000"/>
                  </a:schemeClr>
                </a:solidFill>
                <a:latin typeface="Calibri" pitchFamily="34" charset="0"/>
              </a:rPr>
              <a:t> η χρήση ξυραφιών για </a:t>
            </a:r>
            <a:r>
              <a:rPr lang="el-GR" sz="2400" dirty="0" smtClean="0">
                <a:solidFill>
                  <a:schemeClr val="accent2">
                    <a:lumMod val="75000"/>
                  </a:schemeClr>
                </a:solidFill>
                <a:latin typeface="Calibri" pitchFamily="34" charset="0"/>
              </a:rPr>
              <a:t>τον καθαρισμό </a:t>
            </a:r>
            <a:r>
              <a:rPr lang="el-GR" sz="2400" dirty="0">
                <a:solidFill>
                  <a:schemeClr val="accent2">
                    <a:lumMod val="75000"/>
                  </a:schemeClr>
                </a:solidFill>
                <a:latin typeface="Calibri" pitchFamily="34" charset="0"/>
              </a:rPr>
              <a:t>των </a:t>
            </a:r>
            <a:r>
              <a:rPr lang="el-GR" sz="2400" dirty="0" smtClean="0">
                <a:solidFill>
                  <a:schemeClr val="accent2">
                    <a:lumMod val="75000"/>
                  </a:schemeClr>
                </a:solidFill>
                <a:latin typeface="Calibri" pitchFamily="34" charset="0"/>
              </a:rPr>
              <a:t>σκληρύνσεων, </a:t>
            </a:r>
            <a:r>
              <a:rPr lang="el-GR" sz="2400" dirty="0">
                <a:solidFill>
                  <a:schemeClr val="accent2">
                    <a:lumMod val="75000"/>
                  </a:schemeClr>
                </a:solidFill>
                <a:latin typeface="Calibri" pitchFamily="34" charset="0"/>
              </a:rPr>
              <a:t>λόγω ερεθισμών, επικινδυνότητας τραυματισμού, μόλυνσης ή δημιουργία μεγαλύτερης </a:t>
            </a:r>
            <a:r>
              <a:rPr lang="el-GR" sz="2400" dirty="0" smtClean="0">
                <a:solidFill>
                  <a:schemeClr val="accent2">
                    <a:lumMod val="75000"/>
                  </a:schemeClr>
                </a:solidFill>
                <a:latin typeface="Calibri" pitchFamily="34" charset="0"/>
              </a:rPr>
              <a:t>υπερκεράτωσης. </a:t>
            </a:r>
          </a:p>
          <a:p>
            <a:r>
              <a:rPr lang="el-GR" sz="2400" dirty="0" smtClean="0">
                <a:solidFill>
                  <a:schemeClr val="accent2">
                    <a:lumMod val="75000"/>
                  </a:schemeClr>
                </a:solidFill>
                <a:latin typeface="Calibri" pitchFamily="34" charset="0"/>
              </a:rPr>
              <a:t>Ακόμη </a:t>
            </a:r>
            <a:r>
              <a:rPr lang="el-GR" sz="2400" dirty="0">
                <a:solidFill>
                  <a:schemeClr val="accent2">
                    <a:lumMod val="75000"/>
                  </a:schemeClr>
                </a:solidFill>
                <a:latin typeface="Calibri" pitchFamily="34" charset="0"/>
              </a:rPr>
              <a:t>πρέπει να αποφεύγεται η χρήση καυστικών υγρών ή </a:t>
            </a:r>
            <a:r>
              <a:rPr lang="el-GR" sz="2400" dirty="0" smtClean="0">
                <a:solidFill>
                  <a:schemeClr val="accent2">
                    <a:lumMod val="75000"/>
                  </a:schemeClr>
                </a:solidFill>
                <a:latin typeface="Calibri" pitchFamily="34" charset="0"/>
              </a:rPr>
              <a:t>επιθεμάτων, </a:t>
            </a:r>
            <a:r>
              <a:rPr lang="el-GR" sz="2400" dirty="0">
                <a:solidFill>
                  <a:schemeClr val="accent2">
                    <a:lumMod val="75000"/>
                  </a:schemeClr>
                </a:solidFill>
                <a:latin typeface="Calibri" pitchFamily="34" charset="0"/>
              </a:rPr>
              <a:t>λόγω της επικινδυνότητας δημιουργίας χημικών εγκαυμάτων που δύσκολα επουλώνονται και με επακόλουθο την ανάπτυξη μολύνσεων.</a:t>
            </a:r>
          </a:p>
          <a:p>
            <a:r>
              <a:rPr lang="el-GR" sz="2400" dirty="0">
                <a:solidFill>
                  <a:schemeClr val="accent2">
                    <a:lumMod val="75000"/>
                  </a:schemeClr>
                </a:solidFill>
                <a:latin typeface="Calibri" pitchFamily="34" charset="0"/>
              </a:rPr>
              <a:t>Οι πρακτικές αυτές είναι ιδιαίτερα επικίνδυνες για τους διαβητικούς .</a:t>
            </a:r>
            <a:endParaRPr lang="en-US" sz="2400" dirty="0">
              <a:solidFill>
                <a:schemeClr val="accent2">
                  <a:lumMod val="75000"/>
                </a:schemeClr>
              </a:solidFill>
              <a:latin typeface="Calibri" pitchFamily="34" charset="0"/>
            </a:endParaRPr>
          </a:p>
        </p:txBody>
      </p:sp>
      <p:sp>
        <p:nvSpPr>
          <p:cNvPr id="3" name="Flowchart: Merge 2"/>
          <p:cNvSpPr/>
          <p:nvPr/>
        </p:nvSpPr>
        <p:spPr>
          <a:xfrm>
            <a:off x="8042856" y="437882"/>
            <a:ext cx="360608" cy="122349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8139448" y="1815920"/>
            <a:ext cx="167425" cy="19318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762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800" y="520062"/>
            <a:ext cx="8105104" cy="5755422"/>
          </a:xfrm>
          <a:prstGeom prst="rect">
            <a:avLst/>
          </a:prstGeom>
        </p:spPr>
        <p:txBody>
          <a:bodyPr wrap="square">
            <a:spAutoFit/>
          </a:bodyPr>
          <a:lstStyle/>
          <a:p>
            <a:pPr lvl="0"/>
            <a:r>
              <a:rPr lang="el-GR" sz="3200" b="1" u="sng" dirty="0">
                <a:solidFill>
                  <a:schemeClr val="accent2">
                    <a:lumMod val="75000"/>
                  </a:schemeClr>
                </a:solidFill>
                <a:latin typeface="Calibri" pitchFamily="34" charset="0"/>
              </a:rPr>
              <a:t>Πρόληψη</a:t>
            </a:r>
          </a:p>
          <a:p>
            <a:pPr lvl="0"/>
            <a:endParaRPr lang="el-GR" sz="2400" dirty="0">
              <a:solidFill>
                <a:schemeClr val="accent2">
                  <a:lumMod val="75000"/>
                </a:schemeClr>
              </a:solidFill>
              <a:latin typeface="Calibri" pitchFamily="34" charset="0"/>
            </a:endParaRPr>
          </a:p>
          <a:p>
            <a:pPr lvl="0"/>
            <a:r>
              <a:rPr lang="el-GR" sz="2400" dirty="0">
                <a:solidFill>
                  <a:schemeClr val="accent2">
                    <a:lumMod val="75000"/>
                  </a:schemeClr>
                </a:solidFill>
                <a:latin typeface="Calibri" pitchFamily="34" charset="0"/>
              </a:rPr>
              <a:t>Η πρόληψη είναι το μεγαλύτερο βήμα στην αντιμετώπιση της εμφάνισης των κάλων και των σκληρύνσεων και βασίζεται κυρίως στη μείωση των μεγάλων πιέσεων που δέχεται το πόδι</a:t>
            </a:r>
            <a:r>
              <a:rPr lang="el-GR" sz="2400" dirty="0" smtClean="0">
                <a:solidFill>
                  <a:schemeClr val="accent2">
                    <a:lumMod val="75000"/>
                  </a:schemeClr>
                </a:solidFill>
                <a:latin typeface="Calibri" pitchFamily="34" charset="0"/>
              </a:rPr>
              <a:t>.</a:t>
            </a:r>
          </a:p>
          <a:p>
            <a:pPr lvl="0"/>
            <a:endParaRPr lang="el-GR" sz="2400" dirty="0">
              <a:solidFill>
                <a:schemeClr val="accent2">
                  <a:lumMod val="75000"/>
                </a:schemeClr>
              </a:solidFill>
              <a:latin typeface="Calibri" pitchFamily="34" charset="0"/>
            </a:endParaRPr>
          </a:p>
          <a:p>
            <a:r>
              <a:rPr lang="el-GR" sz="2400" dirty="0" smtClean="0">
                <a:solidFill>
                  <a:schemeClr val="accent2">
                    <a:lumMod val="75000"/>
                  </a:schemeClr>
                </a:solidFill>
                <a:latin typeface="Calibri" pitchFamily="34" charset="0"/>
              </a:rPr>
              <a:t>Εάν </a:t>
            </a:r>
            <a:r>
              <a:rPr lang="el-GR" sz="2400" dirty="0">
                <a:solidFill>
                  <a:schemeClr val="accent2">
                    <a:lumMod val="75000"/>
                  </a:schemeClr>
                </a:solidFill>
                <a:latin typeface="Calibri" pitchFamily="34" charset="0"/>
              </a:rPr>
              <a:t>μετά την θεραπεία, δεν εντοπιστούν τα σημεία υψηλής πίεσης και δεν εξαλειφθούν τα αίτια που τα </a:t>
            </a:r>
            <a:r>
              <a:rPr lang="el-GR" sz="2400" dirty="0" smtClean="0">
                <a:solidFill>
                  <a:schemeClr val="accent2">
                    <a:lumMod val="75000"/>
                  </a:schemeClr>
                </a:solidFill>
                <a:latin typeface="Calibri" pitchFamily="34" charset="0"/>
              </a:rPr>
              <a:t>δημιουργούν, </a:t>
            </a:r>
            <a:r>
              <a:rPr lang="el-GR" sz="2400" dirty="0">
                <a:solidFill>
                  <a:schemeClr val="accent2">
                    <a:lumMod val="75000"/>
                  </a:schemeClr>
                </a:solidFill>
                <a:latin typeface="Calibri" pitchFamily="34" charset="0"/>
              </a:rPr>
              <a:t>είναι βέβαιη η υποτροπή των προβλημάτων. </a:t>
            </a:r>
            <a:endParaRPr lang="el-GR" sz="2400" dirty="0" smtClean="0">
              <a:solidFill>
                <a:schemeClr val="accent2">
                  <a:lumMod val="75000"/>
                </a:schemeClr>
              </a:solidFill>
              <a:latin typeface="Calibri" pitchFamily="34" charset="0"/>
            </a:endParaRPr>
          </a:p>
          <a:p>
            <a:endParaRPr lang="el-GR" sz="2400" dirty="0" smtClean="0">
              <a:solidFill>
                <a:schemeClr val="accent2">
                  <a:lumMod val="75000"/>
                </a:schemeClr>
              </a:solidFill>
              <a:latin typeface="Calibri" pitchFamily="34" charset="0"/>
            </a:endParaRPr>
          </a:p>
          <a:p>
            <a:r>
              <a:rPr lang="el-GR" sz="2400" dirty="0" smtClean="0">
                <a:solidFill>
                  <a:schemeClr val="accent2">
                    <a:lumMod val="75000"/>
                  </a:schemeClr>
                </a:solidFill>
                <a:latin typeface="Calibri" pitchFamily="34" charset="0"/>
              </a:rPr>
              <a:t>Οι </a:t>
            </a:r>
            <a:r>
              <a:rPr lang="el-GR" sz="2400" dirty="0">
                <a:solidFill>
                  <a:schemeClr val="accent2">
                    <a:lumMod val="75000"/>
                  </a:schemeClr>
                </a:solidFill>
                <a:latin typeface="Calibri" pitchFamily="34" charset="0"/>
              </a:rPr>
              <a:t>τακτικές επισκέψεις </a:t>
            </a:r>
            <a:r>
              <a:rPr lang="el-GR" sz="2400" dirty="0" smtClean="0">
                <a:solidFill>
                  <a:schemeClr val="accent2">
                    <a:lumMod val="75000"/>
                  </a:schemeClr>
                </a:solidFill>
                <a:latin typeface="Calibri" pitchFamily="34" charset="0"/>
              </a:rPr>
              <a:t>στον τεχνικό αισθητικό ποδολογίας, </a:t>
            </a:r>
            <a:r>
              <a:rPr lang="el-GR" sz="2400" dirty="0">
                <a:solidFill>
                  <a:schemeClr val="accent2">
                    <a:lumMod val="75000"/>
                  </a:schemeClr>
                </a:solidFill>
                <a:latin typeface="Calibri" pitchFamily="34" charset="0"/>
              </a:rPr>
              <a:t>αλλά και η προσωπική φροντίδα, βοηθούν ώστε να αποκαθίσταται και να συντηρείται το δέρμα </a:t>
            </a:r>
            <a:r>
              <a:rPr lang="el-GR" sz="2400" dirty="0" smtClean="0">
                <a:solidFill>
                  <a:schemeClr val="accent2">
                    <a:lumMod val="75000"/>
                  </a:schemeClr>
                </a:solidFill>
                <a:latin typeface="Calibri" pitchFamily="34" charset="0"/>
              </a:rPr>
              <a:t>υγιές, </a:t>
            </a:r>
            <a:r>
              <a:rPr lang="el-GR" sz="2400" dirty="0">
                <a:solidFill>
                  <a:schemeClr val="accent2">
                    <a:lumMod val="75000"/>
                  </a:schemeClr>
                </a:solidFill>
                <a:latin typeface="Calibri" pitchFamily="34" charset="0"/>
              </a:rPr>
              <a:t>ειδικά στα σημεία όπου υπάρχει προδιάθεση ή εκ νέου δημιουργία σκλήρυνσης.</a:t>
            </a:r>
            <a:endParaRPr lang="en-US" sz="2400" dirty="0">
              <a:solidFill>
                <a:schemeClr val="accent2">
                  <a:lumMod val="75000"/>
                </a:schemeClr>
              </a:solidFill>
              <a:latin typeface="Calibri" pitchFamily="34" charset="0"/>
            </a:endParaRPr>
          </a:p>
        </p:txBody>
      </p:sp>
    </p:spTree>
    <p:extLst>
      <p:ext uri="{BB962C8B-B14F-4D97-AF65-F5344CB8AC3E}">
        <p14:creationId xmlns="" xmlns:p14="http://schemas.microsoft.com/office/powerpoint/2010/main" val="173783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069" y="1087975"/>
            <a:ext cx="8271602" cy="4093428"/>
          </a:xfrm>
          <a:prstGeom prst="rect">
            <a:avLst/>
          </a:prstGeom>
        </p:spPr>
        <p:txBody>
          <a:bodyPr wrap="square">
            <a:spAutoFit/>
          </a:bodyPr>
          <a:lstStyle/>
          <a:p>
            <a:r>
              <a:rPr lang="el-GR" sz="2000" u="sng" dirty="0" smtClean="0">
                <a:solidFill>
                  <a:schemeClr val="accent2">
                    <a:lumMod val="75000"/>
                  </a:schemeClr>
                </a:solidFill>
                <a:latin typeface="Calibri" pitchFamily="34" charset="0"/>
              </a:rPr>
              <a:t>Οι </a:t>
            </a:r>
            <a:r>
              <a:rPr lang="el-GR" sz="2000" u="sng" dirty="0">
                <a:solidFill>
                  <a:schemeClr val="accent2">
                    <a:lumMod val="75000"/>
                  </a:schemeClr>
                </a:solidFill>
                <a:latin typeface="Calibri" pitchFamily="34" charset="0"/>
              </a:rPr>
              <a:t>συστάσεις των </a:t>
            </a:r>
            <a:r>
              <a:rPr lang="el-GR" sz="2000" u="sng" dirty="0" smtClean="0">
                <a:solidFill>
                  <a:schemeClr val="accent2">
                    <a:lumMod val="75000"/>
                  </a:schemeClr>
                </a:solidFill>
                <a:latin typeface="Calibri" pitchFamily="34" charset="0"/>
              </a:rPr>
              <a:t>ποδολόγων </a:t>
            </a:r>
            <a:r>
              <a:rPr lang="el-GR" sz="2000" u="sng" dirty="0">
                <a:solidFill>
                  <a:schemeClr val="accent2">
                    <a:lumMod val="75000"/>
                  </a:schemeClr>
                </a:solidFill>
                <a:latin typeface="Calibri" pitchFamily="34" charset="0"/>
              </a:rPr>
              <a:t>αναφέρουν </a:t>
            </a:r>
            <a:r>
              <a:rPr lang="el-GR" sz="2000" u="sng" dirty="0" smtClean="0">
                <a:solidFill>
                  <a:schemeClr val="accent2">
                    <a:lumMod val="75000"/>
                  </a:schemeClr>
                </a:solidFill>
                <a:latin typeface="Calibri" pitchFamily="34" charset="0"/>
              </a:rPr>
              <a:t>:</a:t>
            </a:r>
          </a:p>
          <a:p>
            <a:endParaRPr lang="el-GR" sz="2000" u="sng" dirty="0">
              <a:solidFill>
                <a:schemeClr val="accent2">
                  <a:lumMod val="75000"/>
                </a:schemeClr>
              </a:solidFill>
              <a:latin typeface="Calibri" pitchFamily="34" charset="0"/>
            </a:endParaRP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Επιλέγουμε άνετα παπούτσια που ταιριάζουν στο σχήμα του ποδιού. Ιδανικά πρέπει να έχουν σωστό πλάτος και περιθώριο ως και 1,5 εκατοστό μεταξύ του μακρύτερου δαχτύλου και της μύτης του παπουτσιού.</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Προτιμούμε παπούτσια από μαλακά υλικά (πχ. μαλακό δέρμα) χωρίς εσωτερικές ραφές ώστε να μην ασκούνται πιέσεις και να μην υπάρχουν πολλές τριβές με σημεία που προεξέχουν.</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Αποφεύγουμε να αγοράσουμε και να φορέσουμε παπούτσια που δεν ήταν άνετα εξαρχής. Τέτοια παπούτσια δεν «ανοίγουν» ικανοποιητικά με τον καιρό.</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Προτιμούμε παπούτσια με χαμηλά και φαρδιά τακούνια ώστε να διανέμεται καλά το βάρος και να μην ασκούνται πιέσεις στο μετατάρσιο</a:t>
            </a:r>
            <a:r>
              <a:rPr lang="el-GR" sz="2000" dirty="0" smtClean="0">
                <a:solidFill>
                  <a:schemeClr val="accent2">
                    <a:lumMod val="75000"/>
                  </a:schemeClr>
                </a:solidFill>
                <a:latin typeface="Calibri" pitchFamily="34" charset="0"/>
              </a:rPr>
              <a:t>.</a:t>
            </a:r>
            <a:endParaRPr lang="el-GR" sz="2000" dirty="0">
              <a:solidFill>
                <a:schemeClr val="accent2">
                  <a:lumMod val="75000"/>
                </a:schemeClr>
              </a:solidFill>
              <a:latin typeface="Calibri" pitchFamily="34" charset="0"/>
            </a:endParaRPr>
          </a:p>
        </p:txBody>
      </p:sp>
    </p:spTree>
    <p:extLst>
      <p:ext uri="{BB962C8B-B14F-4D97-AF65-F5344CB8AC3E}">
        <p14:creationId xmlns="" xmlns:p14="http://schemas.microsoft.com/office/powerpoint/2010/main" val="272388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07308" y="1905680"/>
            <a:ext cx="8361405" cy="2862322"/>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Επιλέγουμε τη χρήση ειδικών πάτων που μειώνουν την πίεση και την τριβή και προσφέρουν ανακούφιση.</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Στα κλειστά παπούτσια, φοράμε μαλακές βαμβακερές κάλτσες, χωρίς χοντρές ραφές στο εσωτερικό τους.</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Αποφεύγουμε να περπατάμε ξυπόλητοι.</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Αποφεύγουμε την πολύωρη ορθοστασία ή την πολύωρη κίνηση με λάθος παπούτσια.</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Διατηρούμε το δέρμα καθαρό και μαλακό με σωστή και συχνή περιποίηση των ποδιών.</a:t>
            </a:r>
            <a:endParaRPr lang="el-GR" sz="2000" dirty="0">
              <a:solidFill>
                <a:schemeClr val="accent2">
                  <a:lumMod val="75000"/>
                </a:schemeClr>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1214413" y="1640998"/>
            <a:ext cx="8184959" cy="1752600"/>
          </a:xfrm>
          <a:prstGeom prst="rect">
            <a:avLst/>
          </a:prstGeom>
        </p:spPr>
        <p:txBody>
          <a:bodyPr>
            <a:noAutofit/>
          </a:bodyPr>
          <a:lstStyle/>
          <a:p>
            <a:pPr marL="342900" marR="0" lvl="0" indent="-342900" algn="ctr" defTabSz="457200" rtl="0" eaLnBrk="1" fontAlgn="auto" latinLnBrk="0" hangingPunct="1">
              <a:lnSpc>
                <a:spcPct val="100000"/>
              </a:lnSpc>
              <a:spcBef>
                <a:spcPts val="1000"/>
              </a:spcBef>
              <a:spcAft>
                <a:spcPts val="0"/>
              </a:spcAft>
              <a:buClr>
                <a:schemeClr val="accent1"/>
              </a:buClr>
              <a:buSzPct val="80000"/>
              <a:tabLst/>
              <a:defRPr/>
            </a:pPr>
            <a:r>
              <a:rPr kumimoji="0" lang="el-GR" sz="2000" b="1" i="0" u="sng" strike="noStrike" kern="1200" cap="none" spc="0" normalizeH="0" baseline="0" noProof="0" dirty="0" smtClean="0">
                <a:ln>
                  <a:noFill/>
                </a:ln>
                <a:solidFill>
                  <a:schemeClr val="accent2">
                    <a:lumMod val="75000"/>
                  </a:schemeClr>
                </a:solidFill>
                <a:effectLst/>
                <a:uLnTx/>
                <a:uFillTx/>
                <a:latin typeface="Calibri" pitchFamily="34" charset="0"/>
              </a:rPr>
              <a:t>ΑΠΑΝΤΗΣΗ</a:t>
            </a:r>
            <a:r>
              <a:rPr kumimoji="0" lang="el-GR" sz="2000" b="1" i="0" u="sng" strike="noStrike" kern="1200" cap="none" spc="0" normalizeH="0" noProof="0" dirty="0" smtClean="0">
                <a:ln>
                  <a:noFill/>
                </a:ln>
                <a:solidFill>
                  <a:schemeClr val="accent2">
                    <a:lumMod val="75000"/>
                  </a:schemeClr>
                </a:solidFill>
                <a:effectLst/>
                <a:uLnTx/>
                <a:uFillTx/>
                <a:latin typeface="Calibri" pitchFamily="34" charset="0"/>
              </a:rPr>
              <a:t> ΑΣΚΗΣΗΣ ΠΡΟΗΓΟΥΜΕΝΗΣ ΕΒΔΟΜΑΔΑΣ</a:t>
            </a:r>
          </a:p>
          <a:p>
            <a:pPr marL="342900" marR="0" lvl="0" indent="-342900" algn="ctr" defTabSz="457200" rtl="0" eaLnBrk="1" fontAlgn="auto" latinLnBrk="0" hangingPunct="1">
              <a:lnSpc>
                <a:spcPct val="100000"/>
              </a:lnSpc>
              <a:spcBef>
                <a:spcPts val="1000"/>
              </a:spcBef>
              <a:spcAft>
                <a:spcPts val="0"/>
              </a:spcAft>
              <a:buClr>
                <a:schemeClr val="accent1"/>
              </a:buClr>
              <a:buSzPct val="80000"/>
              <a:tabLst/>
              <a:defRPr/>
            </a:pPr>
            <a:endParaRPr kumimoji="0" lang="el-GR" sz="2000" b="0" i="0" u="none" strike="noStrike" kern="1200" cap="none" spc="0" normalizeH="0" baseline="0" noProof="0" dirty="0" smtClean="0">
              <a:ln>
                <a:noFill/>
              </a:ln>
              <a:solidFill>
                <a:schemeClr val="accent2">
                  <a:lumMod val="75000"/>
                </a:schemeClr>
              </a:solidFill>
              <a:effectLst/>
              <a:uLnTx/>
              <a:uFillTx/>
              <a:latin typeface="Calibri" pitchFamily="34" charset="0"/>
            </a:endParaRPr>
          </a:p>
          <a:p>
            <a:pPr marL="342900" indent="-342900" algn="ctr">
              <a:spcBef>
                <a:spcPts val="1000"/>
              </a:spcBef>
              <a:buClr>
                <a:schemeClr val="accent1"/>
              </a:buClr>
              <a:buSzPct val="80000"/>
              <a:defRPr/>
            </a:pPr>
            <a:r>
              <a:rPr lang="el-GR" sz="2000" dirty="0" smtClean="0">
                <a:solidFill>
                  <a:schemeClr val="accent2">
                    <a:lumMod val="75000"/>
                  </a:schemeClr>
                </a:solidFill>
                <a:latin typeface="Calibri" pitchFamily="34" charset="0"/>
              </a:rPr>
              <a:t>Ποια από τα εργαλεία που θα χρησιμοποιήσετε στο ημιμόνιμο πεντικιούρ αποστειρώνονται και ποια απολυμαίνονται</a:t>
            </a:r>
            <a:r>
              <a:rPr lang="en-US" sz="2000" dirty="0" smtClean="0">
                <a:solidFill>
                  <a:schemeClr val="accent2">
                    <a:lumMod val="75000"/>
                  </a:schemeClr>
                </a:solidFill>
                <a:latin typeface="Calibri" pitchFamily="34" charset="0"/>
              </a:rPr>
              <a:t>;</a:t>
            </a:r>
            <a:endParaRPr lang="el-GR" sz="2000" dirty="0" smtClean="0">
              <a:solidFill>
                <a:schemeClr val="accent2">
                  <a:lumMod val="75000"/>
                </a:schemeClr>
              </a:solidFill>
              <a:latin typeface="Calibri" pitchFamily="34" charset="0"/>
            </a:endParaRPr>
          </a:p>
          <a:p>
            <a:pPr marL="342900" marR="0" lvl="0" indent="-342900" algn="ctr" defTabSz="457200" rtl="0" eaLnBrk="1" fontAlgn="auto" latinLnBrk="0" hangingPunct="1">
              <a:lnSpc>
                <a:spcPct val="100000"/>
              </a:lnSpc>
              <a:spcBef>
                <a:spcPts val="1000"/>
              </a:spcBef>
              <a:spcAft>
                <a:spcPts val="0"/>
              </a:spcAft>
              <a:buClr>
                <a:schemeClr val="accent1"/>
              </a:buClr>
              <a:buSzPct val="80000"/>
              <a:tabLst/>
              <a:defRPr/>
            </a:pPr>
            <a:endParaRPr kumimoji="0" lang="el-GR" sz="2000" b="0" i="0" u="none" strike="noStrike" kern="1200" cap="none" spc="0" normalizeH="0" baseline="0" noProof="0" dirty="0" smtClean="0">
              <a:ln>
                <a:noFill/>
              </a:ln>
              <a:solidFill>
                <a:schemeClr val="accent2">
                  <a:lumMod val="75000"/>
                </a:schemeClr>
              </a:solidFill>
              <a:effectLst/>
              <a:uLnTx/>
              <a:uFillTx/>
              <a:latin typeface="Calibri" pitchFamily="34" charset="0"/>
            </a:endParaRPr>
          </a:p>
          <a:p>
            <a:pPr marL="342900" marR="0" lvl="0" indent="-342900" algn="ctr" defTabSz="457200" rtl="0" eaLnBrk="1" fontAlgn="auto" latinLnBrk="0" hangingPunct="1">
              <a:lnSpc>
                <a:spcPct val="100000"/>
              </a:lnSpc>
              <a:spcBef>
                <a:spcPts val="1000"/>
              </a:spcBef>
              <a:spcAft>
                <a:spcPts val="0"/>
              </a:spcAft>
              <a:buClr>
                <a:schemeClr val="accent1"/>
              </a:buClr>
              <a:buSzPct val="80000"/>
              <a:tabLst/>
              <a:defRPr/>
            </a:pPr>
            <a:r>
              <a:rPr kumimoji="0" lang="el-GR" sz="2000" i="0" u="sng" strike="noStrike" kern="1200" cap="none" spc="0" normalizeH="0" baseline="0" noProof="0" dirty="0" smtClean="0">
                <a:ln>
                  <a:noFill/>
                </a:ln>
                <a:solidFill>
                  <a:schemeClr val="accent2">
                    <a:lumMod val="75000"/>
                  </a:schemeClr>
                </a:solidFill>
                <a:effectLst/>
                <a:uLnTx/>
                <a:uFillTx/>
                <a:latin typeface="Calibri" pitchFamily="34" charset="0"/>
              </a:rPr>
              <a:t>Απάντηση</a:t>
            </a:r>
            <a:r>
              <a:rPr kumimoji="0" lang="el-GR" sz="2000" b="1" i="0" u="sng" strike="noStrike" kern="1200" cap="none" spc="0" normalizeH="0" baseline="0" noProof="0" dirty="0" smtClean="0">
                <a:ln>
                  <a:noFill/>
                </a:ln>
                <a:solidFill>
                  <a:schemeClr val="accent2">
                    <a:lumMod val="75000"/>
                  </a:schemeClr>
                </a:solidFill>
                <a:effectLst/>
                <a:uLnTx/>
                <a:uFillTx/>
                <a:latin typeface="Calibri" pitchFamily="34" charset="0"/>
              </a:rPr>
              <a:t> </a:t>
            </a:r>
            <a:r>
              <a:rPr kumimoji="0" lang="en-US" sz="2000" b="1" i="0" u="sng" strike="noStrike" kern="1200" cap="none" spc="0" normalizeH="0" baseline="0" noProof="0" dirty="0" smtClean="0">
                <a:ln>
                  <a:noFill/>
                </a:ln>
                <a:solidFill>
                  <a:schemeClr val="accent2">
                    <a:lumMod val="75000"/>
                  </a:schemeClr>
                </a:solidFill>
                <a:effectLst/>
                <a:uLnTx/>
                <a:uFillTx/>
                <a:latin typeface="Calibri" pitchFamily="34" charset="0"/>
              </a:rPr>
              <a:t>:</a:t>
            </a:r>
            <a:endParaRPr kumimoji="0" lang="el-GR" sz="2000" b="1" i="0" u="sng" strike="noStrike" kern="1200" cap="none" spc="0" normalizeH="0" baseline="0" noProof="0" dirty="0" smtClean="0">
              <a:ln>
                <a:noFill/>
              </a:ln>
              <a:solidFill>
                <a:schemeClr val="accent2">
                  <a:lumMod val="75000"/>
                </a:schemeClr>
              </a:solidFill>
              <a:effectLst/>
              <a:uLnTx/>
              <a:uFillTx/>
              <a:latin typeface="Calibri" pitchFamily="34" charset="0"/>
            </a:endParaRPr>
          </a:p>
          <a:p>
            <a:pPr marL="342900" indent="-342900" algn="ctr">
              <a:spcBef>
                <a:spcPts val="1000"/>
              </a:spcBef>
              <a:buClr>
                <a:schemeClr val="accent1"/>
              </a:buClr>
              <a:buSzPct val="80000"/>
              <a:defRPr/>
            </a:pPr>
            <a:r>
              <a:rPr kumimoji="0" lang="el-GR" sz="2000" b="0" i="0" u="none" strike="noStrike" kern="1200" cap="none" spc="0" normalizeH="0" baseline="0" noProof="0" dirty="0" smtClean="0">
                <a:ln>
                  <a:noFill/>
                </a:ln>
                <a:solidFill>
                  <a:schemeClr val="accent2">
                    <a:lumMod val="75000"/>
                  </a:schemeClr>
                </a:solidFill>
                <a:effectLst/>
                <a:uLnTx/>
                <a:uFillTx/>
                <a:latin typeface="Calibri" pitchFamily="34" charset="0"/>
              </a:rPr>
              <a:t> 	</a:t>
            </a:r>
            <a:r>
              <a:rPr lang="el-GR" sz="2000" dirty="0" smtClean="0">
                <a:solidFill>
                  <a:schemeClr val="accent2">
                    <a:lumMod val="75000"/>
                  </a:schemeClr>
                </a:solidFill>
                <a:latin typeface="Calibri" pitchFamily="34" charset="0"/>
              </a:rPr>
              <a:t>Όλα μεταλλικά εργαλεία (κόπτες , </a:t>
            </a:r>
            <a:r>
              <a:rPr lang="en-US" sz="2000" dirty="0" smtClean="0">
                <a:solidFill>
                  <a:schemeClr val="accent2">
                    <a:lumMod val="75000"/>
                  </a:schemeClr>
                </a:solidFill>
                <a:latin typeface="Calibri" pitchFamily="34" charset="0"/>
              </a:rPr>
              <a:t>pusher </a:t>
            </a:r>
            <a:r>
              <a:rPr lang="el-GR" sz="2000" dirty="0" smtClean="0">
                <a:solidFill>
                  <a:schemeClr val="accent2">
                    <a:lumMod val="75000"/>
                  </a:schemeClr>
                </a:solidFill>
                <a:latin typeface="Calibri" pitchFamily="34" charset="0"/>
              </a:rPr>
              <a:t>, κλπ) αποστειρώνονται αφού απολυμανθούν και καθαριστούν. Ενώ τα υλικά μιας χρήσεως (λίμες, </a:t>
            </a:r>
            <a:r>
              <a:rPr lang="en-US" sz="2000" dirty="0" smtClean="0">
                <a:solidFill>
                  <a:schemeClr val="accent2">
                    <a:lumMod val="75000"/>
                  </a:schemeClr>
                </a:solidFill>
                <a:latin typeface="Calibri" pitchFamily="34" charset="0"/>
              </a:rPr>
              <a:t>buffer, </a:t>
            </a:r>
            <a:r>
              <a:rPr lang="el-GR" sz="2000" dirty="0" smtClean="0">
                <a:solidFill>
                  <a:schemeClr val="accent2">
                    <a:lumMod val="75000"/>
                  </a:schemeClr>
                </a:solidFill>
                <a:latin typeface="Calibri" pitchFamily="34" charset="0"/>
              </a:rPr>
              <a:t>κλπ) μόνο απολυμαίνονται.</a:t>
            </a:r>
            <a:br>
              <a:rPr lang="el-GR" sz="2000" dirty="0" smtClean="0">
                <a:solidFill>
                  <a:schemeClr val="accent2">
                    <a:lumMod val="75000"/>
                  </a:schemeClr>
                </a:solidFill>
                <a:latin typeface="Calibri" pitchFamily="34" charset="0"/>
              </a:rPr>
            </a:br>
            <a:endParaRPr lang="el-GR" sz="2000" dirty="0" smtClean="0">
              <a:solidFill>
                <a:schemeClr val="accent2">
                  <a:lumMod val="75000"/>
                </a:schemeClr>
              </a:solidFill>
              <a:latin typeface="Calibri" pitchFamily="34" charset="0"/>
            </a:endParaRPr>
          </a:p>
          <a:p>
            <a:pPr marL="342900" marR="0" lvl="0" indent="-342900" algn="ctr" defTabSz="457200" rtl="0" eaLnBrk="1" fontAlgn="auto" latinLnBrk="0" hangingPunct="1">
              <a:lnSpc>
                <a:spcPct val="100000"/>
              </a:lnSpc>
              <a:spcBef>
                <a:spcPts val="1000"/>
              </a:spcBef>
              <a:spcAft>
                <a:spcPts val="0"/>
              </a:spcAft>
              <a:buClr>
                <a:schemeClr val="accent1"/>
              </a:buClr>
              <a:buSzPct val="80000"/>
              <a:tabLst/>
              <a:defRPr/>
            </a:pPr>
            <a:endParaRPr kumimoji="0" lang="en-US" sz="2000" b="0" i="0" u="none" strike="noStrike" kern="1200" cap="none" spc="0" normalizeH="0" baseline="0" noProof="0" dirty="0" smtClean="0">
              <a:ln>
                <a:noFill/>
              </a:ln>
              <a:solidFill>
                <a:schemeClr val="accent2">
                  <a:lumMod val="75000"/>
                </a:schemeClr>
              </a:solidFill>
              <a:effectLst/>
              <a:uLnTx/>
              <a:uFillTx/>
              <a:latin typeface="Calibri" pitchFamily="34" charset="0"/>
            </a:endParaRPr>
          </a:p>
          <a:p>
            <a:pPr marL="342900" marR="0" lvl="0" indent="-342900" algn="ctr" defTabSz="457200" rtl="0" eaLnBrk="1" fontAlgn="auto" latinLnBrk="0" hangingPunct="1">
              <a:lnSpc>
                <a:spcPct val="100000"/>
              </a:lnSpc>
              <a:spcBef>
                <a:spcPts val="1000"/>
              </a:spcBef>
              <a:spcAft>
                <a:spcPts val="0"/>
              </a:spcAft>
              <a:buClr>
                <a:schemeClr val="accent1"/>
              </a:buClr>
              <a:buSzPct val="80000"/>
              <a:tabLst/>
              <a:defRPr/>
            </a:pPr>
            <a:endParaRPr kumimoji="0" lang="en-US" sz="2000" b="0" i="0" u="none" strike="noStrike" kern="1200" cap="none" spc="0" normalizeH="0" baseline="0" noProof="0" dirty="0" smtClean="0">
              <a:ln>
                <a:noFill/>
              </a:ln>
              <a:solidFill>
                <a:schemeClr val="accent2">
                  <a:lumMod val="75000"/>
                </a:schemeClr>
              </a:solidFill>
              <a:effectLst/>
              <a:uLnTx/>
              <a:uFillTx/>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74825" y="260351"/>
            <a:ext cx="7239000" cy="1362075"/>
          </a:xfrm>
        </p:spPr>
        <p:txBody>
          <a:bodyPr rtlCol="0">
            <a:noAutofit/>
          </a:bodyPr>
          <a:lstStyle/>
          <a:p>
            <a:pPr algn="ctr">
              <a:defRPr/>
            </a:pPr>
            <a:r>
              <a:rPr lang="el-GR" b="1" u="sng" dirty="0" smtClean="0">
                <a:solidFill>
                  <a:schemeClr val="accent2">
                    <a:lumMod val="75000"/>
                  </a:schemeClr>
                </a:solidFill>
                <a:latin typeface="Calibri" pitchFamily="34" charset="0"/>
                <a:cs typeface="Times New Roman" pitchFamily="18" charset="0"/>
              </a:rPr>
              <a:t>ΕΥΧΑΡΙΣΤΩ ΓΙΑ ΤΗΝ ΠΡΟΣΟΧΗ ΣΑΣ!!!</a:t>
            </a:r>
            <a:endParaRPr lang="el-GR" b="1" u="sng" dirty="0">
              <a:solidFill>
                <a:schemeClr val="accent2">
                  <a:lumMod val="75000"/>
                </a:schemeClr>
              </a:solidFill>
              <a:latin typeface="Calibri" pitchFamily="34"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1538" y="1785926"/>
            <a:ext cx="7011810" cy="3732093"/>
          </a:xfrm>
          <a:prstGeom prst="rect">
            <a:avLst/>
          </a:prstGeom>
          <a:effectLst/>
        </p:spPr>
      </p:pic>
    </p:spTree>
    <p:extLst>
      <p:ext uri="{BB962C8B-B14F-4D97-AF65-F5344CB8AC3E}">
        <p14:creationId xmlns="" xmlns:p14="http://schemas.microsoft.com/office/powerpoint/2010/main" val="297708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1521" y="1326524"/>
            <a:ext cx="7122017" cy="3046988"/>
          </a:xfrm>
          <a:prstGeom prst="rect">
            <a:avLst/>
          </a:prstGeom>
          <a:noFill/>
        </p:spPr>
        <p:txBody>
          <a:bodyPr wrap="square" rtlCol="0">
            <a:spAutoFit/>
          </a:bodyPr>
          <a:lstStyle/>
          <a:p>
            <a:r>
              <a:rPr lang="el-GR" sz="3200" dirty="0">
                <a:solidFill>
                  <a:schemeClr val="accent2">
                    <a:lumMod val="75000"/>
                  </a:schemeClr>
                </a:solidFill>
                <a:latin typeface="Calibri" pitchFamily="34" charset="0"/>
              </a:rPr>
              <a:t>Τα πόδια είναι τα μέλη του σώματος που δέχονται μεγάλη καταπόνηση καθημερινά. </a:t>
            </a:r>
            <a:endParaRPr lang="el-GR" sz="3200" dirty="0" smtClean="0">
              <a:solidFill>
                <a:schemeClr val="accent2">
                  <a:lumMod val="75000"/>
                </a:schemeClr>
              </a:solidFill>
              <a:latin typeface="Calibri" pitchFamily="34" charset="0"/>
            </a:endParaRPr>
          </a:p>
          <a:p>
            <a:r>
              <a:rPr lang="el-GR" sz="3200" dirty="0" smtClean="0">
                <a:solidFill>
                  <a:schemeClr val="accent2">
                    <a:lumMod val="75000"/>
                  </a:schemeClr>
                </a:solidFill>
                <a:latin typeface="Calibri" pitchFamily="34" charset="0"/>
              </a:rPr>
              <a:t>Έτσι </a:t>
            </a:r>
            <a:r>
              <a:rPr lang="el-GR" sz="3200" dirty="0">
                <a:solidFill>
                  <a:schemeClr val="accent2">
                    <a:lumMod val="75000"/>
                  </a:schemeClr>
                </a:solidFill>
                <a:latin typeface="Calibri" pitchFamily="34" charset="0"/>
              </a:rPr>
              <a:t>δημιουργούνται επώδυνα, αντιαισθητικά και ανθυγιεινά δερματικά προβλήματα.</a:t>
            </a:r>
            <a:endParaRPr lang="en-US" sz="3200" dirty="0">
              <a:solidFill>
                <a:schemeClr val="accent2">
                  <a:lumMod val="75000"/>
                </a:schemeClr>
              </a:solidFill>
              <a:latin typeface="Calibri" pitchFamily="34" charset="0"/>
            </a:endParaRPr>
          </a:p>
        </p:txBody>
      </p:sp>
    </p:spTree>
    <p:extLst>
      <p:ext uri="{BB962C8B-B14F-4D97-AF65-F5344CB8AC3E}">
        <p14:creationId xmlns:p14="http://schemas.microsoft.com/office/powerpoint/2010/main" xmlns="" val="211616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5" y="832611"/>
            <a:ext cx="7744496" cy="3416320"/>
          </a:xfrm>
          <a:prstGeom prst="rect">
            <a:avLst/>
          </a:prstGeom>
        </p:spPr>
        <p:txBody>
          <a:bodyPr wrap="square">
            <a:spAutoFit/>
          </a:bodyPr>
          <a:lstStyle/>
          <a:p>
            <a:r>
              <a:rPr lang="el-GR" sz="2400" dirty="0">
                <a:solidFill>
                  <a:schemeClr val="accent2">
                    <a:lumMod val="75000"/>
                  </a:schemeClr>
                </a:solidFill>
                <a:latin typeface="Calibri" pitchFamily="34" charset="0"/>
              </a:rPr>
              <a:t>Όταν περπατάμε ή στεκόμαστε όρθιοι, το βάρος του σώματός μας μεταφέρεται στις φτέρνες των ποδιών και στη συνέχεια στο μετατάρσιο (το μπροστινό τμήμα του πέλματος), όπου το δέρμα είναι πιο παχύ ώστε να δέχεται την πίεση χωρίς να τραυματίζεται</a:t>
            </a:r>
            <a:r>
              <a:rPr lang="el-GR" sz="2400" dirty="0" smtClean="0">
                <a:solidFill>
                  <a:schemeClr val="accent2">
                    <a:lumMod val="75000"/>
                  </a:schemeClr>
                </a:solidFill>
                <a:latin typeface="Calibri" pitchFamily="34" charset="0"/>
              </a:rPr>
              <a:t>.</a:t>
            </a:r>
          </a:p>
          <a:p>
            <a:r>
              <a:rPr lang="el-GR" sz="2400" dirty="0" smtClean="0">
                <a:solidFill>
                  <a:schemeClr val="accent2">
                    <a:lumMod val="75000"/>
                  </a:schemeClr>
                </a:solidFill>
                <a:latin typeface="Calibri" pitchFamily="34" charset="0"/>
              </a:rPr>
              <a:t>Όταν </a:t>
            </a:r>
            <a:r>
              <a:rPr lang="el-GR" sz="2400" dirty="0">
                <a:solidFill>
                  <a:schemeClr val="accent2">
                    <a:lumMod val="75000"/>
                  </a:schemeClr>
                </a:solidFill>
                <a:latin typeface="Calibri" pitchFamily="34" charset="0"/>
              </a:rPr>
              <a:t>η πίεση γίνεται πιο έντονη, τότε ορισμένες περιοχές του δέρματος εμφανίζουν κάλους, ρόζους και σκληρύνσεις, ως μια αντίδραση του οργανισμού στην τριβή του δέρματος με το έδαφος, με τα υποδήματα κλπ.</a:t>
            </a:r>
            <a:endParaRPr lang="en-US" sz="2400" dirty="0">
              <a:solidFill>
                <a:schemeClr val="accent2">
                  <a:lumMod val="75000"/>
                </a:schemeClr>
              </a:solidFill>
              <a:latin typeface="Calibri" pitchFamily="34" charset="0"/>
            </a:endParaRPr>
          </a:p>
        </p:txBody>
      </p:sp>
      <p:pic>
        <p:nvPicPr>
          <p:cNvPr id="3" name="Picture 2"/>
          <p:cNvPicPr>
            <a:picLocks noChangeAspect="1"/>
          </p:cNvPicPr>
          <p:nvPr/>
        </p:nvPicPr>
        <p:blipFill>
          <a:blip r:embed="rId2"/>
          <a:stretch>
            <a:fillRect/>
          </a:stretch>
        </p:blipFill>
        <p:spPr>
          <a:xfrm>
            <a:off x="8588818" y="2725437"/>
            <a:ext cx="1816765" cy="3633531"/>
          </a:xfrm>
          <a:prstGeom prst="rect">
            <a:avLst/>
          </a:prstGeom>
        </p:spPr>
      </p:pic>
      <p:pic>
        <p:nvPicPr>
          <p:cNvPr id="4" name="Picture 3"/>
          <p:cNvPicPr>
            <a:picLocks noChangeAspect="1"/>
          </p:cNvPicPr>
          <p:nvPr/>
        </p:nvPicPr>
        <p:blipFill>
          <a:blip r:embed="rId3"/>
          <a:stretch>
            <a:fillRect/>
          </a:stretch>
        </p:blipFill>
        <p:spPr>
          <a:xfrm>
            <a:off x="10703967" y="3940951"/>
            <a:ext cx="1164437" cy="1603387"/>
          </a:xfrm>
          <a:prstGeom prst="rect">
            <a:avLst/>
          </a:prstGeom>
        </p:spPr>
      </p:pic>
      <p:pic>
        <p:nvPicPr>
          <p:cNvPr id="5" name="Picture 4"/>
          <p:cNvPicPr>
            <a:picLocks noChangeAspect="1"/>
          </p:cNvPicPr>
          <p:nvPr/>
        </p:nvPicPr>
        <p:blipFill>
          <a:blip r:embed="rId4"/>
          <a:stretch>
            <a:fillRect/>
          </a:stretch>
        </p:blipFill>
        <p:spPr>
          <a:xfrm>
            <a:off x="10661771" y="4237465"/>
            <a:ext cx="1530229" cy="1237595"/>
          </a:xfrm>
          <a:prstGeom prst="rect">
            <a:avLst/>
          </a:prstGeom>
        </p:spPr>
      </p:pic>
    </p:spTree>
    <p:extLst>
      <p:ext uri="{BB962C8B-B14F-4D97-AF65-F5344CB8AC3E}">
        <p14:creationId xmlns:p14="http://schemas.microsoft.com/office/powerpoint/2010/main" xmlns="" val="11053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529" y="613464"/>
            <a:ext cx="7744495" cy="3046988"/>
          </a:xfrm>
          <a:prstGeom prst="rect">
            <a:avLst/>
          </a:prstGeom>
        </p:spPr>
        <p:txBody>
          <a:bodyPr wrap="square">
            <a:spAutoFit/>
          </a:bodyPr>
          <a:lstStyle/>
          <a:p>
            <a:r>
              <a:rPr lang="el-GR" sz="2400" dirty="0">
                <a:solidFill>
                  <a:schemeClr val="accent2">
                    <a:lumMod val="75000"/>
                  </a:schemeClr>
                </a:solidFill>
                <a:latin typeface="Calibri" pitchFamily="34" charset="0"/>
              </a:rPr>
              <a:t>Αντίθετα με τους κάλους που έχουν ρίζες σε βαθύτερες στοιβάδες του δέρματος, οι επιφανειακές σκληρύνσεις δεν έχουν πόνο αλλά ενοχλούν στο περπάτημα. Εμφανίζονται συνήθως στη φτέρνα και στο μετατάρσιο.</a:t>
            </a:r>
          </a:p>
          <a:p>
            <a:endParaRPr lang="el-GR" sz="2400" dirty="0">
              <a:solidFill>
                <a:schemeClr val="accent2">
                  <a:lumMod val="75000"/>
                </a:schemeClr>
              </a:solidFill>
              <a:latin typeface="Calibri" pitchFamily="34" charset="0"/>
            </a:endParaRPr>
          </a:p>
          <a:p>
            <a:r>
              <a:rPr lang="el-GR" sz="2400" dirty="0">
                <a:solidFill>
                  <a:schemeClr val="accent2">
                    <a:lumMod val="75000"/>
                  </a:schemeClr>
                </a:solidFill>
                <a:latin typeface="Calibri" pitchFamily="34" charset="0"/>
              </a:rPr>
              <a:t>Αποτέλεσμά τους είναι η μειωμένη αίσθηση της αφής στο πέλμα ενώ τα σκασίματα μπορούν να μολυνθούν από βακτήρια και μύκητες.</a:t>
            </a:r>
            <a:endParaRPr lang="en-US" sz="2400" dirty="0">
              <a:solidFill>
                <a:schemeClr val="accent2">
                  <a:lumMod val="75000"/>
                </a:schemeClr>
              </a:solidFill>
              <a:latin typeface="Calibri" pitchFamily="34" charset="0"/>
            </a:endParaRPr>
          </a:p>
        </p:txBody>
      </p:sp>
      <p:pic>
        <p:nvPicPr>
          <p:cNvPr id="6" name="Picture 5"/>
          <p:cNvPicPr>
            <a:picLocks noChangeAspect="1"/>
          </p:cNvPicPr>
          <p:nvPr/>
        </p:nvPicPr>
        <p:blipFill>
          <a:blip r:embed="rId2"/>
          <a:stretch>
            <a:fillRect/>
          </a:stretch>
        </p:blipFill>
        <p:spPr>
          <a:xfrm>
            <a:off x="7405352" y="3780591"/>
            <a:ext cx="4150837" cy="2698777"/>
          </a:xfrm>
          <a:prstGeom prst="rect">
            <a:avLst/>
          </a:prstGeom>
        </p:spPr>
      </p:pic>
    </p:spTree>
    <p:extLst>
      <p:ext uri="{BB962C8B-B14F-4D97-AF65-F5344CB8AC3E}">
        <p14:creationId xmlns:p14="http://schemas.microsoft.com/office/powerpoint/2010/main" xmlns="" val="121455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530" t="5846" r="1895" b="5642"/>
          <a:stretch/>
        </p:blipFill>
        <p:spPr>
          <a:xfrm>
            <a:off x="1120462" y="1674254"/>
            <a:ext cx="8126570" cy="3232598"/>
          </a:xfrm>
          <a:prstGeom prst="rect">
            <a:avLst/>
          </a:prstGeom>
        </p:spPr>
      </p:pic>
    </p:spTree>
    <p:extLst>
      <p:ext uri="{BB962C8B-B14F-4D97-AF65-F5344CB8AC3E}">
        <p14:creationId xmlns:p14="http://schemas.microsoft.com/office/powerpoint/2010/main" xmlns="" val="83480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121" y="1334529"/>
            <a:ext cx="9384756" cy="3477875"/>
          </a:xfrm>
          <a:prstGeom prst="rect">
            <a:avLst/>
          </a:prstGeom>
        </p:spPr>
        <p:txBody>
          <a:bodyPr wrap="square">
            <a:spAutoFit/>
          </a:bodyPr>
          <a:lstStyle/>
          <a:p>
            <a:r>
              <a:rPr lang="el-GR" sz="2000" b="1" u="sng" dirty="0" smtClean="0">
                <a:solidFill>
                  <a:schemeClr val="accent2">
                    <a:lumMod val="75000"/>
                  </a:schemeClr>
                </a:solidFill>
                <a:latin typeface="Calibri" pitchFamily="34" charset="0"/>
              </a:rPr>
              <a:t>Οι </a:t>
            </a:r>
            <a:r>
              <a:rPr lang="el-GR" sz="2000" b="1" u="sng" dirty="0">
                <a:solidFill>
                  <a:schemeClr val="accent2">
                    <a:lumMod val="75000"/>
                  </a:schemeClr>
                </a:solidFill>
                <a:latin typeface="Calibri" pitchFamily="34" charset="0"/>
              </a:rPr>
              <a:t>σκληρύνσεις είναι αποτέλεσμα πολλών παραγόντων :</a:t>
            </a:r>
          </a:p>
          <a:p>
            <a:endParaRPr lang="el-GR" sz="2000" dirty="0">
              <a:solidFill>
                <a:schemeClr val="accent2">
                  <a:lumMod val="75000"/>
                </a:schemeClr>
              </a:solidFill>
              <a:latin typeface="Calibri" pitchFamily="34" charset="0"/>
            </a:endParaRP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περπάτημα χωρίς παπούτσια</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λάθος τρόπος περπατήματος</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έντονες δραστηριότητες και μεγάλη ταλαιπωρία των ποδιών (πχ. τρέξιμο, πολύωρη ορθοστασία σε σκληρές επιφάνειες)</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ακατάλληλα παπούτσια</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κακής κατασκευής</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μυτερά ή ψηλοτάκουνα παπούτσια</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στενά παπούτσια</a:t>
            </a:r>
          </a:p>
          <a:p>
            <a:pPr marL="285750" indent="-285750">
              <a:buClr>
                <a:schemeClr val="accent1">
                  <a:lumMod val="75000"/>
                </a:schemeClr>
              </a:buClr>
              <a:buFont typeface="Wingdings" panose="05000000000000000000" pitchFamily="2" charset="2"/>
              <a:buChar char="Ø"/>
            </a:pPr>
            <a:r>
              <a:rPr lang="el-GR" sz="2000" dirty="0">
                <a:solidFill>
                  <a:schemeClr val="accent2">
                    <a:lumMod val="75000"/>
                  </a:schemeClr>
                </a:solidFill>
                <a:latin typeface="Calibri" pitchFamily="34" charset="0"/>
              </a:rPr>
              <a:t>ανοιχτά παπούτσια που πιέζουν σε </a:t>
            </a:r>
            <a:r>
              <a:rPr lang="el-GR" sz="2000" dirty="0" smtClean="0">
                <a:solidFill>
                  <a:schemeClr val="accent2">
                    <a:lumMod val="75000"/>
                  </a:schemeClr>
                </a:solidFill>
                <a:latin typeface="Calibri" pitchFamily="34" charset="0"/>
              </a:rPr>
              <a:t>σημεία</a:t>
            </a:r>
            <a:endParaRPr lang="el-GR" sz="2000" dirty="0">
              <a:solidFill>
                <a:schemeClr val="accent2">
                  <a:lumMod val="75000"/>
                </a:schemeClr>
              </a:solidFill>
              <a:latin typeface="Calibri" pitchFamily="34" charset="0"/>
            </a:endParaRPr>
          </a:p>
        </p:txBody>
      </p:sp>
    </p:spTree>
    <p:extLst>
      <p:ext uri="{BB962C8B-B14F-4D97-AF65-F5344CB8AC3E}">
        <p14:creationId xmlns:p14="http://schemas.microsoft.com/office/powerpoint/2010/main" xmlns="" val="18765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89686" y="1097852"/>
            <a:ext cx="8262551" cy="4401205"/>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παπούτσια που δεν ταιριάζουν στο πόδι</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παπούτσια με εσωτερικές ραφές ή εξογκώματα που προκαλούν πίεση και τριβή</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απουσία κάλτσας με τα κλειστά παπούτσια</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αυξημένο σωματικό βάρος (αυξημένες πιέσεις στο πόδι)</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τραυματισμός</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μορφολογία και ανατομία του ποδιού (πχ. κοιλοποδία, παραμορφώσεις δακτύλων, προεξοχή οστών)</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τύπος του δέρματος (πχ. λεπτό και εύθραυστο δέρμα)</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ηλικία – με τα χρόνια μειώνεται το ποσοστό λιπώδους ιστού, το μετατάρσιο γίνεται πιο λεπτό, και εμφανίζονται πιο εύκολα κάλοι στο μετατάρσιο.</a:t>
            </a:r>
          </a:p>
          <a:p>
            <a:pPr marL="285750" indent="-285750">
              <a:buClr>
                <a:schemeClr val="accent1">
                  <a:lumMod val="75000"/>
                </a:schemeClr>
              </a:buClr>
              <a:buFont typeface="Wingdings" panose="05000000000000000000" pitchFamily="2" charset="2"/>
              <a:buChar char="Ø"/>
            </a:pPr>
            <a:r>
              <a:rPr lang="el-GR" sz="2000" dirty="0" smtClean="0">
                <a:solidFill>
                  <a:schemeClr val="accent2">
                    <a:lumMod val="75000"/>
                  </a:schemeClr>
                </a:solidFill>
                <a:latin typeface="Calibri" pitchFamily="34" charset="0"/>
              </a:rPr>
              <a:t>παθολογικές καταστάσεις (πχ. ουρική αρθρίτιδα, αρθρίτιδες, ορμονικές διαταραχές κ.ά.)</a:t>
            </a:r>
            <a:endParaRPr lang="el-GR" sz="2000" dirty="0">
              <a:solidFill>
                <a:schemeClr val="accent2">
                  <a:lumMod val="75000"/>
                </a:schemeClr>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633" y="1449825"/>
            <a:ext cx="7899042" cy="1200329"/>
          </a:xfrm>
          <a:prstGeom prst="rect">
            <a:avLst/>
          </a:prstGeom>
        </p:spPr>
        <p:txBody>
          <a:bodyPr wrap="square">
            <a:spAutoFit/>
          </a:bodyPr>
          <a:lstStyle/>
          <a:p>
            <a:r>
              <a:rPr lang="el-GR" sz="2400" dirty="0">
                <a:solidFill>
                  <a:schemeClr val="accent2">
                    <a:lumMod val="75000"/>
                  </a:schemeClr>
                </a:solidFill>
                <a:latin typeface="Calibri" pitchFamily="34" charset="0"/>
              </a:rPr>
              <a:t>Σ</a:t>
            </a:r>
            <a:r>
              <a:rPr lang="el-GR" sz="2400" dirty="0" smtClean="0">
                <a:solidFill>
                  <a:schemeClr val="accent2">
                    <a:lumMod val="75000"/>
                  </a:schemeClr>
                </a:solidFill>
                <a:latin typeface="Calibri" pitchFamily="34" charset="0"/>
              </a:rPr>
              <a:t>υντηρητική </a:t>
            </a:r>
            <a:r>
              <a:rPr lang="el-GR" sz="2400" dirty="0">
                <a:solidFill>
                  <a:schemeClr val="accent2">
                    <a:lumMod val="75000"/>
                  </a:schemeClr>
                </a:solidFill>
                <a:latin typeface="Calibri" pitchFamily="34" charset="0"/>
              </a:rPr>
              <a:t>θεραπεία όλου του </a:t>
            </a:r>
            <a:r>
              <a:rPr lang="el-GR" sz="2400" dirty="0" smtClean="0">
                <a:solidFill>
                  <a:schemeClr val="accent2">
                    <a:lumMod val="75000"/>
                  </a:schemeClr>
                </a:solidFill>
                <a:latin typeface="Calibri" pitchFamily="34" charset="0"/>
              </a:rPr>
              <a:t>πέλματος γίνετε </a:t>
            </a:r>
            <a:r>
              <a:rPr lang="el-GR" sz="2400" dirty="0">
                <a:solidFill>
                  <a:schemeClr val="accent2">
                    <a:lumMod val="75000"/>
                  </a:schemeClr>
                </a:solidFill>
                <a:latin typeface="Calibri" pitchFamily="34" charset="0"/>
              </a:rPr>
              <a:t>με </a:t>
            </a:r>
            <a:r>
              <a:rPr lang="el-GR" sz="2400" dirty="0" smtClean="0">
                <a:solidFill>
                  <a:schemeClr val="accent2">
                    <a:lumMod val="75000"/>
                  </a:schemeClr>
                </a:solidFill>
                <a:latin typeface="Calibri" pitchFamily="34" charset="0"/>
              </a:rPr>
              <a:t>χρήση τροχού, </a:t>
            </a:r>
            <a:r>
              <a:rPr lang="el-GR" sz="2400" dirty="0">
                <a:solidFill>
                  <a:schemeClr val="accent2">
                    <a:lumMod val="75000"/>
                  </a:schemeClr>
                </a:solidFill>
                <a:latin typeface="Calibri" pitchFamily="34" charset="0"/>
              </a:rPr>
              <a:t>με έμφαση </a:t>
            </a:r>
            <a:r>
              <a:rPr lang="el-GR" sz="2400" dirty="0" smtClean="0">
                <a:solidFill>
                  <a:schemeClr val="accent2">
                    <a:lumMod val="75000"/>
                  </a:schemeClr>
                </a:solidFill>
                <a:latin typeface="Calibri" pitchFamily="34" charset="0"/>
              </a:rPr>
              <a:t>στον καθαρισμό </a:t>
            </a:r>
            <a:r>
              <a:rPr lang="el-GR" sz="2400" dirty="0">
                <a:solidFill>
                  <a:schemeClr val="accent2">
                    <a:lumMod val="75000"/>
                  </a:schemeClr>
                </a:solidFill>
                <a:latin typeface="Calibri" pitchFamily="34" charset="0"/>
              </a:rPr>
              <a:t>των σκληρύνσεων της φτέρνας </a:t>
            </a:r>
            <a:r>
              <a:rPr lang="el-GR" sz="2400" dirty="0" smtClean="0">
                <a:solidFill>
                  <a:schemeClr val="accent2">
                    <a:lumMod val="75000"/>
                  </a:schemeClr>
                </a:solidFill>
                <a:latin typeface="Calibri" pitchFamily="34" charset="0"/>
              </a:rPr>
              <a:t>και του </a:t>
            </a:r>
            <a:r>
              <a:rPr lang="el-GR" sz="2400" dirty="0">
                <a:solidFill>
                  <a:schemeClr val="accent2">
                    <a:lumMod val="75000"/>
                  </a:schemeClr>
                </a:solidFill>
                <a:latin typeface="Calibri" pitchFamily="34" charset="0"/>
              </a:rPr>
              <a:t>μεταταρσίου. </a:t>
            </a:r>
            <a:endParaRPr lang="el-GR" sz="2400" dirty="0" smtClean="0">
              <a:solidFill>
                <a:schemeClr val="accent2">
                  <a:lumMod val="75000"/>
                </a:schemeClr>
              </a:solidFill>
              <a:latin typeface="Calibri" pitchFamily="34" charset="0"/>
            </a:endParaRPr>
          </a:p>
        </p:txBody>
      </p:sp>
      <p:sp>
        <p:nvSpPr>
          <p:cNvPr id="3" name="TextBox 2"/>
          <p:cNvSpPr txBox="1"/>
          <p:nvPr/>
        </p:nvSpPr>
        <p:spPr>
          <a:xfrm>
            <a:off x="742682" y="669701"/>
            <a:ext cx="4357352" cy="584775"/>
          </a:xfrm>
          <a:prstGeom prst="rect">
            <a:avLst/>
          </a:prstGeom>
          <a:noFill/>
        </p:spPr>
        <p:txBody>
          <a:bodyPr wrap="square" rtlCol="0">
            <a:spAutoFit/>
          </a:bodyPr>
          <a:lstStyle/>
          <a:p>
            <a:r>
              <a:rPr lang="el-GR" sz="3200" b="1" u="sng" dirty="0" smtClean="0">
                <a:solidFill>
                  <a:schemeClr val="accent1">
                    <a:lumMod val="75000"/>
                  </a:schemeClr>
                </a:solidFill>
                <a:latin typeface="Calibri" pitchFamily="34" charset="0"/>
              </a:rPr>
              <a:t>ΘΕΡΑΠΕΙΑ</a:t>
            </a:r>
            <a:endParaRPr lang="en-US" sz="3200" b="1" u="sng" dirty="0">
              <a:solidFill>
                <a:schemeClr val="accent1">
                  <a:lumMod val="75000"/>
                </a:schemeClr>
              </a:solidFill>
              <a:latin typeface="Calibri"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52315" y="3780627"/>
            <a:ext cx="5158189" cy="2460059"/>
          </a:xfrm>
          <a:prstGeom prst="rect">
            <a:avLst/>
          </a:prstGeom>
        </p:spPr>
      </p:pic>
    </p:spTree>
    <p:extLst>
      <p:ext uri="{BB962C8B-B14F-4D97-AF65-F5344CB8AC3E}">
        <p14:creationId xmlns="" xmlns:p14="http://schemas.microsoft.com/office/powerpoint/2010/main" val="82573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63827" y="2224217"/>
            <a:ext cx="7661189" cy="1938992"/>
          </a:xfrm>
          <a:prstGeom prst="rect">
            <a:avLst/>
          </a:prstGeom>
          <a:noFill/>
        </p:spPr>
        <p:txBody>
          <a:bodyPr wrap="square" rtlCol="0">
            <a:spAutoFit/>
          </a:bodyPr>
          <a:lstStyle/>
          <a:p>
            <a:r>
              <a:rPr lang="el-GR" sz="2000" dirty="0" smtClean="0">
                <a:solidFill>
                  <a:schemeClr val="accent2">
                    <a:lumMod val="75000"/>
                  </a:schemeClr>
                </a:solidFill>
                <a:latin typeface="Calibri" pitchFamily="34" charset="0"/>
              </a:rPr>
              <a:t>Για την απομάκρυνση των σκληρύνσεων, προτιμάμε το ξηρό πεντικιούρ. Με τη χρήση του τροχού και των ειδικών φρεζών, απομακρύνουμε τις σκληρύνσεις με απαλές κινήσεις. Δεν επιμένουμε στην περιοχή για να μη νιώσει ο πελάτης- ασθενής μας αίσθημα καύσου. Επίσης, προσέχουμε να μην ακουμπήσουμε το υγιές δέρμα. Η θεραπεία ολοκληρώνεται με προϊόντα ενυδάτωσης.  </a:t>
            </a:r>
            <a:endParaRPr lang="en-US" sz="2000" dirty="0">
              <a:solidFill>
                <a:schemeClr val="accent2">
                  <a:lumMod val="75000"/>
                </a:schemeClr>
              </a:solidFill>
              <a:latin typeface="Calibri" pitchFamily="34"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260</TotalTime>
  <Words>765</Words>
  <Application>Microsoft Office PowerPoint</Application>
  <PresentationFormat>Προσαρμογή</PresentationFormat>
  <Paragraphs>63</Paragraphs>
  <Slides>15</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15</vt:i4>
      </vt:variant>
    </vt:vector>
  </HeadingPairs>
  <TitlesOfParts>
    <vt:vector size="18" baseType="lpstr">
      <vt:lpstr>Facet</vt:lpstr>
      <vt:lpstr>1_Facet</vt:lpstr>
      <vt:lpstr>2_Facet</vt:lpstr>
      <vt:lpstr>ΣΚΛΗΡΥΝΣΕΙΣ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ΕΥΧΑΡΙΣΤΩ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vsnt</dc:creator>
  <cp:lastModifiedBy>user</cp:lastModifiedBy>
  <cp:revision>20</cp:revision>
  <dcterms:created xsi:type="dcterms:W3CDTF">2020-05-20T19:15:50Z</dcterms:created>
  <dcterms:modified xsi:type="dcterms:W3CDTF">2021-03-30T09:38:07Z</dcterms:modified>
</cp:coreProperties>
</file>