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8" r:id="rId3"/>
    <p:sldId id="271" r:id="rId4"/>
    <p:sldId id="272" r:id="rId5"/>
    <p:sldId id="273" r:id="rId6"/>
    <p:sldId id="274" r:id="rId7"/>
    <p:sldId id="275" r:id="rId8"/>
    <p:sldId id="276" r:id="rId9"/>
    <p:sldId id="281" r:id="rId10"/>
    <p:sldId id="270" r:id="rId11"/>
    <p:sldId id="259" r:id="rId12"/>
    <p:sldId id="266" r:id="rId13"/>
    <p:sldId id="265" r:id="rId14"/>
    <p:sldId id="260" r:id="rId15"/>
    <p:sldId id="267" r:id="rId16"/>
    <p:sldId id="261" r:id="rId17"/>
    <p:sldId id="262" r:id="rId18"/>
    <p:sldId id="264" r:id="rId19"/>
    <p:sldId id="263" r:id="rId20"/>
    <p:sldId id="256" r:id="rId21"/>
    <p:sldId id="258" r:id="rId22"/>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E574CF12-F742-430C-9F9C-BB7084237C3E}" type="datetimeFigureOut">
              <a:rPr lang="el-GR" smtClean="0"/>
              <a:pPr/>
              <a:t>9/3/2021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02CF2539-964C-4425-894A-452ED5E79EC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574CF12-F742-430C-9F9C-BB7084237C3E}" type="datetimeFigureOut">
              <a:rPr lang="el-GR" smtClean="0"/>
              <a:pPr/>
              <a:t>9/3/2021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CF2539-964C-4425-894A-452ED5E79EC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2 - Υπότιτλος"/>
          <p:cNvSpPr txBox="1">
            <a:spLocks/>
          </p:cNvSpPr>
          <p:nvPr/>
        </p:nvSpPr>
        <p:spPr>
          <a:xfrm>
            <a:off x="3957646" y="4643446"/>
            <a:ext cx="5186354" cy="1752600"/>
          </a:xfrm>
          <a:prstGeom prst="rect">
            <a:avLst/>
          </a:prstGeom>
        </p:spPr>
        <p:txBody>
          <a:bodyPr>
            <a:noAutofit/>
          </a:bodyPr>
          <a:lstStyle/>
          <a:p>
            <a:pPr marL="342900" marR="0" lvl="0" indent="-342900" algn="r" defTabSz="914400" rtl="0" eaLnBrk="1" fontAlgn="auto" latinLnBrk="0" hangingPunct="1">
              <a:lnSpc>
                <a:spcPct val="100000"/>
              </a:lnSpc>
              <a:spcBef>
                <a:spcPct val="20000"/>
              </a:spcBef>
              <a:spcAft>
                <a:spcPts val="0"/>
              </a:spcAft>
              <a:buClrTx/>
              <a:buSzTx/>
              <a:tabLst/>
              <a:defRPr/>
            </a:pPr>
            <a:r>
              <a:rPr kumimoji="0" lang="el-GR" sz="2000" i="0" u="none" strike="noStrike" kern="1200" cap="none" spc="0" normalizeH="0" baseline="0" noProof="0" dirty="0" smtClean="0">
                <a:ln>
                  <a:noFill/>
                </a:ln>
                <a:solidFill>
                  <a:schemeClr val="accent3">
                    <a:lumMod val="75000"/>
                  </a:schemeClr>
                </a:solidFill>
                <a:effectLst/>
                <a:uLnTx/>
                <a:uFillTx/>
                <a:latin typeface="+mn-lt"/>
                <a:ea typeface="+mn-ea"/>
                <a:cs typeface="+mn-cs"/>
              </a:rPr>
              <a:t>Ειδικότητα</a:t>
            </a:r>
            <a:r>
              <a:rPr kumimoji="0" lang="en-US" sz="2000" i="0" u="none" strike="noStrike" kern="1200" cap="none" spc="0" normalizeH="0" baseline="0" noProof="0" dirty="0" smtClean="0">
                <a:ln>
                  <a:noFill/>
                </a:ln>
                <a:solidFill>
                  <a:schemeClr val="accent3">
                    <a:lumMod val="75000"/>
                  </a:schemeClr>
                </a:solidFill>
                <a:effectLst/>
                <a:uLnTx/>
                <a:uFillTx/>
                <a:latin typeface="+mn-lt"/>
                <a:ea typeface="+mn-ea"/>
                <a:cs typeface="+mn-cs"/>
              </a:rPr>
              <a:t>:T</a:t>
            </a:r>
            <a:r>
              <a:rPr kumimoji="0" lang="el-GR" sz="2000" i="0" u="none" strike="noStrike" kern="1200" cap="none" spc="0" normalizeH="0" baseline="0" noProof="0" dirty="0" smtClean="0">
                <a:ln>
                  <a:noFill/>
                </a:ln>
                <a:solidFill>
                  <a:schemeClr val="accent3">
                    <a:lumMod val="75000"/>
                  </a:schemeClr>
                </a:solidFill>
                <a:effectLst/>
                <a:uLnTx/>
                <a:uFillTx/>
                <a:latin typeface="+mn-lt"/>
                <a:ea typeface="+mn-ea"/>
                <a:cs typeface="+mn-cs"/>
              </a:rPr>
              <a:t>εχνικός Αισθητικός Ποδολογίας-Καλλωπισμού Νυχιών και Ονυχοπλαστικής</a:t>
            </a:r>
          </a:p>
          <a:p>
            <a:pPr marL="342900" marR="0" lvl="0" indent="-342900" algn="r" defTabSz="914400" rtl="0" eaLnBrk="1" fontAlgn="auto" latinLnBrk="0" hangingPunct="1">
              <a:lnSpc>
                <a:spcPct val="100000"/>
              </a:lnSpc>
              <a:spcBef>
                <a:spcPct val="20000"/>
              </a:spcBef>
              <a:spcAft>
                <a:spcPts val="0"/>
              </a:spcAft>
              <a:buClrTx/>
              <a:buSzTx/>
              <a:tabLst/>
              <a:defRPr/>
            </a:pPr>
            <a:r>
              <a:rPr kumimoji="0" lang="el-GR" sz="2000" i="0" u="none" strike="noStrike" kern="1200" cap="none" spc="0" normalizeH="0" baseline="0" noProof="0" dirty="0" smtClean="0">
                <a:ln>
                  <a:noFill/>
                </a:ln>
                <a:solidFill>
                  <a:schemeClr val="accent3">
                    <a:lumMod val="75000"/>
                  </a:schemeClr>
                </a:solidFill>
                <a:effectLst/>
                <a:uLnTx/>
                <a:uFillTx/>
                <a:latin typeface="+mn-lt"/>
                <a:ea typeface="+mn-ea"/>
                <a:cs typeface="+mn-cs"/>
              </a:rPr>
              <a:t>	</a:t>
            </a:r>
            <a:r>
              <a:rPr kumimoji="0" lang="en-US" sz="2000" i="0" u="none" strike="noStrike" kern="1200" cap="none" spc="0" normalizeH="0" baseline="0" noProof="0" dirty="0" smtClean="0">
                <a:ln>
                  <a:noFill/>
                </a:ln>
                <a:solidFill>
                  <a:schemeClr val="accent3">
                    <a:lumMod val="75000"/>
                  </a:schemeClr>
                </a:solidFill>
                <a:effectLst/>
                <a:uLnTx/>
                <a:uFillTx/>
                <a:latin typeface="+mn-lt"/>
                <a:ea typeface="+mn-ea"/>
                <a:cs typeface="+mn-cs"/>
              </a:rPr>
              <a:t>B</a:t>
            </a:r>
            <a:r>
              <a:rPr kumimoji="0" lang="el-GR" sz="2000" i="0" u="none" strike="noStrike" kern="1200" cap="none" spc="0" normalizeH="0" baseline="0" noProof="0" dirty="0" smtClean="0">
                <a:ln>
                  <a:noFill/>
                </a:ln>
                <a:solidFill>
                  <a:schemeClr val="accent3">
                    <a:lumMod val="75000"/>
                  </a:schemeClr>
                </a:solidFill>
                <a:effectLst/>
                <a:uLnTx/>
                <a:uFillTx/>
                <a:latin typeface="+mn-lt"/>
                <a:ea typeface="+mn-ea"/>
                <a:cs typeface="+mn-cs"/>
              </a:rPr>
              <a:t>’ Εξάμηνο</a:t>
            </a:r>
          </a:p>
          <a:p>
            <a:pPr marL="342900" marR="0" lvl="0" indent="-342900" algn="r" defTabSz="914400" rtl="0" eaLnBrk="1" fontAlgn="auto" latinLnBrk="0" hangingPunct="1">
              <a:lnSpc>
                <a:spcPct val="100000"/>
              </a:lnSpc>
              <a:spcBef>
                <a:spcPct val="20000"/>
              </a:spcBef>
              <a:spcAft>
                <a:spcPts val="0"/>
              </a:spcAft>
              <a:buClrTx/>
              <a:buSzTx/>
              <a:tabLst/>
              <a:defRPr/>
            </a:pPr>
            <a:r>
              <a:rPr kumimoji="0" lang="el-GR" sz="2000" i="0" u="none" strike="noStrike" kern="1200" cap="none" spc="0" normalizeH="0" baseline="0" noProof="0" dirty="0" smtClean="0">
                <a:ln>
                  <a:noFill/>
                </a:ln>
                <a:solidFill>
                  <a:schemeClr val="accent3">
                    <a:lumMod val="75000"/>
                  </a:schemeClr>
                </a:solidFill>
                <a:effectLst/>
                <a:uLnTx/>
                <a:uFillTx/>
                <a:latin typeface="+mn-lt"/>
                <a:ea typeface="+mn-ea"/>
                <a:cs typeface="+mn-cs"/>
              </a:rPr>
              <a:t>Μάθημα</a:t>
            </a:r>
            <a:r>
              <a:rPr kumimoji="0" lang="en-US" sz="2000" i="0" u="none" strike="noStrike" kern="1200" cap="none" spc="0" normalizeH="0" baseline="0" noProof="0" dirty="0" smtClean="0">
                <a:ln>
                  <a:noFill/>
                </a:ln>
                <a:solidFill>
                  <a:schemeClr val="accent3">
                    <a:lumMod val="75000"/>
                  </a:schemeClr>
                </a:solidFill>
                <a:effectLst/>
                <a:uLnTx/>
                <a:uFillTx/>
                <a:latin typeface="+mn-lt"/>
                <a:ea typeface="+mn-ea"/>
                <a:cs typeface="+mn-cs"/>
              </a:rPr>
              <a:t>:</a:t>
            </a:r>
            <a:r>
              <a:rPr kumimoji="0" lang="el-GR" sz="2000" i="0" u="none" strike="noStrike" kern="1200" cap="none" spc="0" normalizeH="0" baseline="0" noProof="0" dirty="0" smtClean="0">
                <a:ln>
                  <a:noFill/>
                </a:ln>
                <a:solidFill>
                  <a:schemeClr val="accent3">
                    <a:lumMod val="75000"/>
                  </a:schemeClr>
                </a:solidFill>
                <a:effectLst/>
                <a:uLnTx/>
                <a:uFillTx/>
                <a:latin typeface="+mn-lt"/>
                <a:ea typeface="+mn-ea"/>
                <a:cs typeface="+mn-cs"/>
              </a:rPr>
              <a:t>Πρακτική</a:t>
            </a:r>
            <a:r>
              <a:rPr kumimoji="0" lang="el-GR" sz="2000" i="0" u="none" strike="noStrike" kern="1200" cap="none" spc="0" normalizeH="0" noProof="0" dirty="0" smtClean="0">
                <a:ln>
                  <a:noFill/>
                </a:ln>
                <a:solidFill>
                  <a:schemeClr val="accent3">
                    <a:lumMod val="75000"/>
                  </a:schemeClr>
                </a:solidFill>
                <a:effectLst/>
                <a:uLnTx/>
                <a:uFillTx/>
                <a:latin typeface="+mn-lt"/>
                <a:ea typeface="+mn-ea"/>
                <a:cs typeface="+mn-cs"/>
              </a:rPr>
              <a:t> Εφαρμογή στην Ειδικότητα</a:t>
            </a:r>
            <a:endParaRPr kumimoji="0" lang="el-GR" sz="200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tabLst/>
              <a:defRPr/>
            </a:pPr>
            <a:r>
              <a:rPr kumimoji="0" lang="el-GR" sz="2000" i="0" u="none" strike="noStrike" kern="1200" cap="none" spc="0" normalizeH="0" baseline="0" noProof="0" dirty="0" smtClean="0">
                <a:ln>
                  <a:noFill/>
                </a:ln>
                <a:solidFill>
                  <a:schemeClr val="accent3">
                    <a:lumMod val="75000"/>
                  </a:schemeClr>
                </a:solidFill>
                <a:effectLst/>
                <a:uLnTx/>
                <a:uFillTx/>
                <a:latin typeface="+mn-lt"/>
                <a:ea typeface="+mn-ea"/>
                <a:cs typeface="+mn-cs"/>
              </a:rPr>
              <a:t>Ματοπούλου Ελένη</a:t>
            </a:r>
            <a:endParaRPr kumimoji="0" lang="en-US" sz="2000" i="0" u="none" strike="noStrike" kern="1200" cap="none" spc="0" normalizeH="0" baseline="0" noProof="0" dirty="0" smtClean="0">
              <a:ln>
                <a:noFill/>
              </a:ln>
              <a:solidFill>
                <a:schemeClr val="accent3">
                  <a:lumMod val="75000"/>
                </a:schemeClr>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tabLst/>
              <a:defRPr/>
            </a:pPr>
            <a:r>
              <a:rPr kumimoji="0" lang="el-GR" sz="2000" i="0" u="none" strike="noStrike" kern="1200" cap="none" spc="0" normalizeH="0" baseline="0" noProof="0" dirty="0" smtClean="0">
                <a:ln>
                  <a:noFill/>
                </a:ln>
                <a:solidFill>
                  <a:schemeClr val="accent3">
                    <a:lumMod val="75000"/>
                  </a:schemeClr>
                </a:solidFill>
                <a:effectLst/>
                <a:uLnTx/>
                <a:uFillTx/>
                <a:latin typeface="+mn-lt"/>
                <a:ea typeface="+mn-ea"/>
                <a:cs typeface="+mn-cs"/>
              </a:rPr>
              <a:t>Θεσσαλονίκη 2021 </a:t>
            </a:r>
          </a:p>
          <a:p>
            <a:pPr marL="342900" marR="0" lvl="0" indent="-342900" algn="r" defTabSz="914400" rtl="0" eaLnBrk="1" fontAlgn="auto" latinLnBrk="0" hangingPunct="1">
              <a:lnSpc>
                <a:spcPct val="100000"/>
              </a:lnSpc>
              <a:spcBef>
                <a:spcPct val="20000"/>
              </a:spcBef>
              <a:spcAft>
                <a:spcPts val="0"/>
              </a:spcAft>
              <a:buClrTx/>
              <a:buSzTx/>
              <a:tabLst/>
              <a:defRPr/>
            </a:pPr>
            <a:r>
              <a:rPr kumimoji="0" lang="el-GR" sz="2000" b="1" i="0" u="none" strike="noStrike" kern="1200" cap="none" spc="0" normalizeH="0" baseline="0" noProof="0" dirty="0" smtClean="0">
                <a:ln>
                  <a:noFill/>
                </a:ln>
                <a:solidFill>
                  <a:srgbClr val="92D050"/>
                </a:solidFill>
                <a:effectLst/>
                <a:uLnTx/>
                <a:uFillTx/>
                <a:latin typeface="+mn-lt"/>
                <a:ea typeface="+mn-ea"/>
                <a:cs typeface="+mn-cs"/>
              </a:rPr>
              <a:t>	</a:t>
            </a:r>
          </a:p>
          <a:p>
            <a:pPr marL="342900" marR="0" lvl="0" indent="-342900" algn="r" defTabSz="914400" rtl="0" eaLnBrk="1" fontAlgn="auto" latinLnBrk="0" hangingPunct="1">
              <a:lnSpc>
                <a:spcPct val="100000"/>
              </a:lnSpc>
              <a:spcBef>
                <a:spcPct val="20000"/>
              </a:spcBef>
              <a:spcAft>
                <a:spcPts val="0"/>
              </a:spcAft>
              <a:buClrTx/>
              <a:buSzTx/>
              <a:tabLst/>
              <a:defRPr/>
            </a:pPr>
            <a:endParaRPr kumimoji="0" lang="el-GR" sz="2000" b="1"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r" defTabSz="914400" rtl="0" eaLnBrk="1" fontAlgn="auto" latinLnBrk="0" hangingPunct="1">
              <a:lnSpc>
                <a:spcPct val="100000"/>
              </a:lnSpc>
              <a:spcBef>
                <a:spcPct val="20000"/>
              </a:spcBef>
              <a:spcAft>
                <a:spcPts val="0"/>
              </a:spcAft>
              <a:buClrTx/>
              <a:buSzTx/>
              <a:tabLst/>
              <a:defRPr/>
            </a:pPr>
            <a:endParaRPr kumimoji="0" lang="el-GR" sz="1200" b="0" i="0" u="none" strike="noStrike" kern="1200" cap="none" spc="0" normalizeH="0" baseline="0" noProof="0" dirty="0">
              <a:ln>
                <a:noFill/>
              </a:ln>
              <a:solidFill>
                <a:schemeClr val="tx1"/>
              </a:solidFill>
              <a:effectLst/>
              <a:uLnTx/>
              <a:uFillTx/>
              <a:latin typeface="+mn-lt"/>
              <a:ea typeface="+mn-ea"/>
              <a:cs typeface="+mn-cs"/>
            </a:endParaRPr>
          </a:p>
        </p:txBody>
      </p:sp>
      <p:pic>
        <p:nvPicPr>
          <p:cNvPr id="3" name="Picture 2" descr="Αποτέλεσμα εικόνας για υγρο πεντικιουρ"/>
          <p:cNvPicPr>
            <a:picLocks noChangeAspect="1" noChangeArrowheads="1"/>
          </p:cNvPicPr>
          <p:nvPr/>
        </p:nvPicPr>
        <p:blipFill>
          <a:blip r:embed="rId2"/>
          <a:srcRect/>
          <a:stretch>
            <a:fillRect/>
          </a:stretch>
        </p:blipFill>
        <p:spPr bwMode="auto">
          <a:xfrm>
            <a:off x="2285984" y="1571612"/>
            <a:ext cx="4305300" cy="2857500"/>
          </a:xfrm>
          <a:prstGeom prst="rect">
            <a:avLst/>
          </a:prstGeom>
          <a:noFill/>
        </p:spPr>
      </p:pic>
      <p:sp>
        <p:nvSpPr>
          <p:cNvPr id="4" name="3 - Ορθογώνιο"/>
          <p:cNvSpPr/>
          <p:nvPr/>
        </p:nvSpPr>
        <p:spPr>
          <a:xfrm>
            <a:off x="2214546" y="285728"/>
            <a:ext cx="4572000" cy="1200329"/>
          </a:xfrm>
          <a:prstGeom prst="rect">
            <a:avLst/>
          </a:prstGeom>
        </p:spPr>
        <p:txBody>
          <a:bodyPr>
            <a:spAutoFit/>
          </a:bodyPr>
          <a:lstStyle/>
          <a:p>
            <a:pPr algn="ctr"/>
            <a:r>
              <a:rPr lang="el-GR" sz="3600" b="1" u="sng" dirty="0" smtClean="0">
                <a:solidFill>
                  <a:schemeClr val="accent3">
                    <a:lumMod val="75000"/>
                  </a:schemeClr>
                </a:solidFill>
                <a:latin typeface="Calibri" pitchFamily="34" charset="0"/>
              </a:rPr>
              <a:t>ΥΓΡΟ ΠΕΝΤΙΚΙΟΥΡ</a:t>
            </a:r>
            <a:br>
              <a:rPr lang="el-GR" sz="3600" b="1" u="sng" dirty="0" smtClean="0">
                <a:solidFill>
                  <a:schemeClr val="accent3">
                    <a:lumMod val="75000"/>
                  </a:schemeClr>
                </a:solidFill>
                <a:latin typeface="Calibri" pitchFamily="34" charset="0"/>
              </a:rPr>
            </a:br>
            <a:r>
              <a:rPr lang="el-GR" sz="3600" b="1" u="sng" dirty="0" smtClean="0">
                <a:solidFill>
                  <a:schemeClr val="accent3">
                    <a:lumMod val="75000"/>
                  </a:schemeClr>
                </a:solidFill>
                <a:latin typeface="Calibri" pitchFamily="34" charset="0"/>
              </a:rPr>
              <a:t>(ΕΡΓΑΛΕΙΑ-ΥΛΙΚΑ)</a:t>
            </a:r>
            <a:endParaRPr lang="el-GR" sz="3600" b="1" dirty="0">
              <a:solidFill>
                <a:schemeClr val="accent3">
                  <a:lumMod val="75000"/>
                </a:schemeClr>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4" name="3 - Ορθογώνιο"/>
          <p:cNvSpPr/>
          <p:nvPr/>
        </p:nvSpPr>
        <p:spPr>
          <a:xfrm>
            <a:off x="285720" y="857232"/>
            <a:ext cx="3338897" cy="5262979"/>
          </a:xfrm>
          <a:prstGeom prst="rect">
            <a:avLst/>
          </a:prstGeom>
        </p:spPr>
        <p:txBody>
          <a:bodyPr wrap="square">
            <a:spAutoFit/>
          </a:bodyPr>
          <a:lstStyle/>
          <a:p>
            <a:pPr marL="342900" indent="-342900">
              <a:buClr>
                <a:schemeClr val="accent3">
                  <a:lumMod val="75000"/>
                </a:schemeClr>
              </a:buClr>
              <a:buAutoNum type="arabicPeriod" startAt="17"/>
            </a:pPr>
            <a:r>
              <a:rPr lang="el-GR" sz="1600" dirty="0" smtClean="0">
                <a:solidFill>
                  <a:schemeClr val="accent3">
                    <a:lumMod val="75000"/>
                  </a:schemeClr>
                </a:solidFill>
                <a:latin typeface="Calibri" pitchFamily="34" charset="0"/>
              </a:rPr>
              <a:t>Με λάδι για μασάζ ή κρέμα εφαρμόζουμε μάλαξη στο πέλμα και στην κνήμη και των δύο ποδιών (5-7 λεπτά).</a:t>
            </a:r>
            <a:endParaRPr lang="en-US" sz="1600" dirty="0" smtClean="0">
              <a:solidFill>
                <a:schemeClr val="accent3">
                  <a:lumMod val="75000"/>
                </a:schemeClr>
              </a:solidFill>
              <a:latin typeface="Calibri" pitchFamily="34" charset="0"/>
            </a:endParaRPr>
          </a:p>
          <a:p>
            <a:pPr>
              <a:buClr>
                <a:schemeClr val="accent3">
                  <a:lumMod val="75000"/>
                </a:schemeClr>
              </a:buClr>
            </a:pPr>
            <a:endParaRPr lang="el-GR" sz="1600" dirty="0" smtClean="0">
              <a:solidFill>
                <a:schemeClr val="accent3">
                  <a:lumMod val="75000"/>
                </a:schemeClr>
              </a:solidFill>
              <a:latin typeface="Calibri" pitchFamily="34" charset="0"/>
            </a:endParaRPr>
          </a:p>
          <a:p>
            <a:pPr marL="342900" indent="-342900">
              <a:buClr>
                <a:schemeClr val="accent3">
                  <a:lumMod val="75000"/>
                </a:schemeClr>
              </a:buClr>
              <a:buAutoNum type="arabicPeriod" startAt="18"/>
            </a:pPr>
            <a:r>
              <a:rPr lang="el-GR" sz="1600" dirty="0" smtClean="0">
                <a:solidFill>
                  <a:schemeClr val="accent3">
                    <a:lumMod val="75000"/>
                  </a:schemeClr>
                </a:solidFill>
                <a:latin typeface="Calibri" pitchFamily="34" charset="0"/>
              </a:rPr>
              <a:t>Σκουπίζουμε την περίσσεια λαδιού-κρέμας και αφαιρούμε τη λιπαρότητα με αντισηπτικό, οινόπνευμα ή ασετόν από τα νύχια για να μπορέσουμε να τα βάψουμε. (Mπορούμε να τοποθετήσουμε και κάποιο προϊόν αφαίρεσης της λιπαρότητας πριν βάψουμε).</a:t>
            </a:r>
            <a:endParaRPr lang="en-US" sz="1600" dirty="0" smtClean="0">
              <a:solidFill>
                <a:schemeClr val="accent3">
                  <a:lumMod val="75000"/>
                </a:schemeClr>
              </a:solidFill>
              <a:latin typeface="Calibri" pitchFamily="34" charset="0"/>
            </a:endParaRPr>
          </a:p>
          <a:p>
            <a:pPr>
              <a:buClr>
                <a:schemeClr val="accent3">
                  <a:lumMod val="75000"/>
                </a:schemeClr>
              </a:buClr>
            </a:pPr>
            <a:endParaRPr lang="el-GR" sz="1600" dirty="0" smtClean="0">
              <a:solidFill>
                <a:schemeClr val="accent3">
                  <a:lumMod val="75000"/>
                </a:schemeClr>
              </a:solidFill>
              <a:latin typeface="Calibri" pitchFamily="34" charset="0"/>
            </a:endParaRPr>
          </a:p>
          <a:p>
            <a:pPr marL="342900" indent="-342900">
              <a:buClr>
                <a:schemeClr val="accent3">
                  <a:lumMod val="75000"/>
                </a:schemeClr>
              </a:buClr>
              <a:buAutoNum type="arabicPeriod" startAt="19"/>
            </a:pPr>
            <a:r>
              <a:rPr lang="el-GR" sz="1600" dirty="0" smtClean="0">
                <a:solidFill>
                  <a:schemeClr val="accent3">
                    <a:lumMod val="75000"/>
                  </a:schemeClr>
                </a:solidFill>
                <a:latin typeface="Calibri" pitchFamily="34" charset="0"/>
              </a:rPr>
              <a:t>Τοποθετούμε τα διαχωριστικά νυχιών </a:t>
            </a:r>
          </a:p>
          <a:p>
            <a:pPr marL="342900" indent="-342900">
              <a:buClr>
                <a:schemeClr val="accent3">
                  <a:lumMod val="75000"/>
                </a:schemeClr>
              </a:buClr>
              <a:buAutoNum type="arabicPeriod" startAt="19"/>
            </a:pPr>
            <a:endParaRPr lang="en-US" sz="1600" dirty="0" smtClean="0">
              <a:solidFill>
                <a:schemeClr val="accent3">
                  <a:lumMod val="75000"/>
                </a:schemeClr>
              </a:solidFill>
              <a:latin typeface="Calibri" pitchFamily="34" charset="0"/>
            </a:endParaRPr>
          </a:p>
          <a:p>
            <a:pPr marL="342900" indent="-342900">
              <a:buClr>
                <a:schemeClr val="accent3">
                  <a:lumMod val="75000"/>
                </a:schemeClr>
              </a:buClr>
              <a:buAutoNum type="arabicPeriod" startAt="19"/>
            </a:pPr>
            <a:r>
              <a:rPr lang="el-GR" sz="1600" dirty="0" smtClean="0">
                <a:solidFill>
                  <a:schemeClr val="accent3">
                    <a:lumMod val="75000"/>
                  </a:schemeClr>
                </a:solidFill>
                <a:latin typeface="Calibri" pitchFamily="34" charset="0"/>
              </a:rPr>
              <a:t>Τέλος βάφουμε τα νύχια (βάση, χρώμα δύο φορές, </a:t>
            </a:r>
            <a:r>
              <a:rPr lang="el-GR" sz="1600" dirty="0" err="1" smtClean="0">
                <a:solidFill>
                  <a:schemeClr val="accent3">
                    <a:lumMod val="75000"/>
                  </a:schemeClr>
                </a:solidFill>
                <a:latin typeface="Calibri" pitchFamily="34" charset="0"/>
              </a:rPr>
              <a:t>γυαλιστικό</a:t>
            </a:r>
            <a:r>
              <a:rPr lang="el-GR" sz="1600" dirty="0" smtClean="0">
                <a:solidFill>
                  <a:schemeClr val="accent3">
                    <a:lumMod val="75000"/>
                  </a:schemeClr>
                </a:solidFill>
                <a:latin typeface="Calibri" pitchFamily="34" charset="0"/>
              </a:rPr>
              <a:t>, στεγνωτικό).</a:t>
            </a:r>
            <a:endParaRPr lang="el-GR" sz="1600" dirty="0">
              <a:solidFill>
                <a:schemeClr val="accent3">
                  <a:lumMod val="75000"/>
                </a:schemeClr>
              </a:solidFill>
              <a:latin typeface="Calibri"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2 - Ορθογώνιο"/>
          <p:cNvSpPr/>
          <p:nvPr/>
        </p:nvSpPr>
        <p:spPr>
          <a:xfrm>
            <a:off x="357158" y="857232"/>
            <a:ext cx="3214710" cy="5355312"/>
          </a:xfrm>
          <a:prstGeom prst="rect">
            <a:avLst/>
          </a:prstGeom>
        </p:spPr>
        <p:txBody>
          <a:bodyPr wrap="square">
            <a:spAutoFit/>
          </a:bodyPr>
          <a:lstStyle/>
          <a:p>
            <a:pPr algn="ctr"/>
            <a:r>
              <a:rPr lang="el-GR" b="1" u="sng" dirty="0" smtClean="0">
                <a:solidFill>
                  <a:schemeClr val="accent3">
                    <a:lumMod val="75000"/>
                  </a:schemeClr>
                </a:solidFill>
              </a:rPr>
              <a:t>ΥΛΙΚΑ ΥΓΡΟΥ ΠΕΝΤΙΚΙΟΥΡ</a:t>
            </a:r>
          </a:p>
          <a:p>
            <a:endParaRPr lang="el-GR" dirty="0" smtClean="0">
              <a:solidFill>
                <a:schemeClr val="accent3">
                  <a:lumMod val="75000"/>
                </a:schemeClr>
              </a:solidFill>
            </a:endParaRPr>
          </a:p>
          <a:p>
            <a:r>
              <a:rPr lang="el-GR" dirty="0" smtClean="0">
                <a:solidFill>
                  <a:schemeClr val="accent3">
                    <a:lumMod val="75000"/>
                  </a:schemeClr>
                </a:solidFill>
              </a:rPr>
              <a:t>Τα υλικά που χρησιμοποιούνται στο υγρό πεντικιούρ είναι τα εξής</a:t>
            </a:r>
            <a:r>
              <a:rPr lang="en-US" dirty="0" smtClean="0">
                <a:solidFill>
                  <a:schemeClr val="accent3">
                    <a:lumMod val="75000"/>
                  </a:schemeClr>
                </a:solidFill>
              </a:rPr>
              <a:t>:</a:t>
            </a:r>
            <a:endParaRPr lang="el-GR" dirty="0" smtClean="0">
              <a:solidFill>
                <a:schemeClr val="accent3">
                  <a:lumMod val="75000"/>
                </a:schemeClr>
              </a:solidFill>
            </a:endParaRPr>
          </a:p>
          <a:p>
            <a:endParaRPr lang="el-GR"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rPr>
              <a:t>Αναπλαστικό λάδι επωνυχίου</a:t>
            </a:r>
          </a:p>
          <a:p>
            <a:pPr>
              <a:buFont typeface="Wingdings" pitchFamily="2" charset="2"/>
              <a:buChar char="v"/>
            </a:pPr>
            <a:endParaRPr lang="el-GR"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latin typeface="Calibri" pitchFamily="34" charset="0"/>
              </a:rPr>
              <a:t>Αφαιρετικό επωνυχίου</a:t>
            </a:r>
          </a:p>
          <a:p>
            <a:endParaRPr lang="el-GR" dirty="0" smtClean="0">
              <a:solidFill>
                <a:schemeClr val="accent3">
                  <a:lumMod val="75000"/>
                </a:schemeClr>
              </a:solidFill>
              <a:latin typeface="Calibri" pitchFamily="34" charset="0"/>
            </a:endParaRPr>
          </a:p>
          <a:p>
            <a:pPr>
              <a:buFont typeface="Wingdings" pitchFamily="2" charset="2"/>
              <a:buChar char="v"/>
            </a:pPr>
            <a:r>
              <a:rPr lang="el-GR" dirty="0" smtClean="0">
                <a:solidFill>
                  <a:schemeClr val="accent3">
                    <a:lumMod val="75000"/>
                  </a:schemeClr>
                </a:solidFill>
                <a:latin typeface="Calibri" pitchFamily="34" charset="0"/>
              </a:rPr>
              <a:t>Λάδι ή κρέμα μασάζ</a:t>
            </a:r>
          </a:p>
          <a:p>
            <a:pPr>
              <a:buFont typeface="Wingdings" pitchFamily="2" charset="2"/>
              <a:buChar char="v"/>
            </a:pPr>
            <a:endParaRPr lang="el-GR" dirty="0" smtClean="0">
              <a:solidFill>
                <a:schemeClr val="accent3">
                  <a:lumMod val="75000"/>
                </a:schemeClr>
              </a:solidFill>
              <a:latin typeface="Calibri" pitchFamily="34" charset="0"/>
            </a:endParaRPr>
          </a:p>
          <a:p>
            <a:pPr>
              <a:buFont typeface="Wingdings" pitchFamily="2" charset="2"/>
              <a:buChar char="v"/>
            </a:pPr>
            <a:r>
              <a:rPr lang="el-GR" dirty="0" smtClean="0">
                <a:solidFill>
                  <a:schemeClr val="accent3">
                    <a:lumMod val="75000"/>
                  </a:schemeClr>
                </a:solidFill>
                <a:latin typeface="Calibri" pitchFamily="34" charset="0"/>
              </a:rPr>
              <a:t>Οινόπνευμα ή ασετόν ή προϊόν αφαίρεσης λιπαρότητας</a:t>
            </a:r>
          </a:p>
          <a:p>
            <a:pPr>
              <a:buFont typeface="Wingdings" pitchFamily="2" charset="2"/>
              <a:buChar char="v"/>
            </a:pPr>
            <a:endParaRPr lang="el-GR" dirty="0" smtClean="0">
              <a:solidFill>
                <a:schemeClr val="accent3">
                  <a:lumMod val="75000"/>
                </a:schemeClr>
              </a:solidFill>
            </a:endParaRPr>
          </a:p>
          <a:p>
            <a:r>
              <a:rPr lang="el-GR" dirty="0" smtClean="0">
                <a:solidFill>
                  <a:schemeClr val="accent3">
                    <a:lumMod val="75000"/>
                  </a:schemeClr>
                </a:solidFill>
              </a:rPr>
              <a:t>και χαρτάκια κυτταρίνης.</a:t>
            </a:r>
          </a:p>
          <a:p>
            <a:endParaRPr lang="el-GR" dirty="0" smtClean="0">
              <a:solidFill>
                <a:schemeClr val="accent3">
                  <a:lumMod val="75000"/>
                </a:schemeClr>
              </a:solidFill>
            </a:endParaRPr>
          </a:p>
          <a:p>
            <a:endParaRPr lang="el-GR" dirty="0" smtClean="0">
              <a:solidFill>
                <a:schemeClr val="accent3">
                  <a:lumMod val="75000"/>
                </a:schemeClr>
              </a:solidFill>
            </a:endParaRPr>
          </a:p>
          <a:p>
            <a:endParaRPr lang="el-GR" dirty="0" smtClean="0">
              <a:solidFill>
                <a:schemeClr val="accent3">
                  <a:lumMod val="75000"/>
                </a:schemeClr>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2 - Ορθογώνιο"/>
          <p:cNvSpPr/>
          <p:nvPr/>
        </p:nvSpPr>
        <p:spPr>
          <a:xfrm>
            <a:off x="142844" y="1000108"/>
            <a:ext cx="3214710" cy="1477328"/>
          </a:xfrm>
          <a:prstGeom prst="rect">
            <a:avLst/>
          </a:prstGeom>
        </p:spPr>
        <p:txBody>
          <a:bodyPr wrap="square">
            <a:spAutoFit/>
          </a:bodyPr>
          <a:lstStyle/>
          <a:p>
            <a:pPr algn="ctr"/>
            <a:r>
              <a:rPr lang="el-GR" b="1" u="sng" dirty="0" smtClean="0">
                <a:solidFill>
                  <a:schemeClr val="accent3">
                    <a:lumMod val="75000"/>
                  </a:schemeClr>
                </a:solidFill>
              </a:rPr>
              <a:t>ΥΛΙΚΑ ΥΓΡΟΥ ΠΕΝΤΙΚΙΟΥΡ</a:t>
            </a:r>
          </a:p>
          <a:p>
            <a:endParaRPr lang="el-GR" dirty="0" smtClean="0">
              <a:solidFill>
                <a:schemeClr val="accent3">
                  <a:lumMod val="75000"/>
                </a:schemeClr>
              </a:solidFill>
            </a:endParaRPr>
          </a:p>
          <a:p>
            <a:endParaRPr lang="el-GR" dirty="0" smtClean="0">
              <a:solidFill>
                <a:schemeClr val="accent3">
                  <a:lumMod val="75000"/>
                </a:schemeClr>
              </a:solidFill>
            </a:endParaRPr>
          </a:p>
          <a:p>
            <a:endParaRPr lang="el-GR" dirty="0" smtClean="0">
              <a:solidFill>
                <a:schemeClr val="accent3">
                  <a:lumMod val="75000"/>
                </a:schemeClr>
              </a:solidFill>
            </a:endParaRPr>
          </a:p>
          <a:p>
            <a:endParaRPr lang="el-GR" dirty="0" smtClean="0">
              <a:solidFill>
                <a:schemeClr val="accent3">
                  <a:lumMod val="75000"/>
                </a:schemeClr>
              </a:solidFill>
            </a:endParaRPr>
          </a:p>
        </p:txBody>
      </p:sp>
      <p:sp>
        <p:nvSpPr>
          <p:cNvPr id="4" name="3 - Στρογγυλεμένο ορθογώνιο"/>
          <p:cNvSpPr/>
          <p:nvPr/>
        </p:nvSpPr>
        <p:spPr>
          <a:xfrm>
            <a:off x="285720" y="1643050"/>
            <a:ext cx="2928958" cy="3929090"/>
          </a:xfrm>
          <a:prstGeom prst="roundRect">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r>
              <a:rPr lang="el-GR" sz="1600" dirty="0" smtClean="0">
                <a:solidFill>
                  <a:schemeClr val="accent3">
                    <a:lumMod val="75000"/>
                  </a:schemeClr>
                </a:solidFill>
              </a:rPr>
              <a:t>Σε περίπτωση που επιθυμούμε να βάψουμε τα νύχια, μετά το τέλος του πεντικιούρ θα χρειαστούμε επιπλέον</a:t>
            </a:r>
            <a:r>
              <a:rPr lang="en-US" sz="1600" dirty="0" smtClean="0">
                <a:solidFill>
                  <a:schemeClr val="accent3">
                    <a:lumMod val="75000"/>
                  </a:schemeClr>
                </a:solidFill>
              </a:rPr>
              <a:t>:</a:t>
            </a:r>
          </a:p>
          <a:p>
            <a:endParaRPr lang="el-GR" sz="1600" dirty="0" smtClean="0">
              <a:solidFill>
                <a:schemeClr val="accent3">
                  <a:lumMod val="75000"/>
                </a:schemeClr>
              </a:solidFill>
            </a:endParaRPr>
          </a:p>
          <a:p>
            <a:pPr>
              <a:buFont typeface="Wingdings" pitchFamily="2" charset="2"/>
              <a:buChar char="v"/>
            </a:pPr>
            <a:r>
              <a:rPr lang="el-GR" sz="1600" dirty="0" smtClean="0">
                <a:solidFill>
                  <a:schemeClr val="accent3">
                    <a:lumMod val="75000"/>
                  </a:schemeClr>
                </a:solidFill>
              </a:rPr>
              <a:t> Χρωματιστά βερνίκια</a:t>
            </a:r>
            <a:endParaRPr lang="en-US" sz="1600" dirty="0" smtClean="0">
              <a:solidFill>
                <a:schemeClr val="accent3">
                  <a:lumMod val="75000"/>
                </a:schemeClr>
              </a:solidFill>
            </a:endParaRPr>
          </a:p>
          <a:p>
            <a:pPr>
              <a:buFont typeface="Wingdings" pitchFamily="2" charset="2"/>
              <a:buChar char="v"/>
            </a:pPr>
            <a:endParaRPr lang="en-US" sz="1600" b="1" u="sng" dirty="0" smtClean="0">
              <a:solidFill>
                <a:schemeClr val="accent3">
                  <a:lumMod val="75000"/>
                </a:schemeClr>
              </a:solidFill>
            </a:endParaRPr>
          </a:p>
          <a:p>
            <a:pPr>
              <a:buFont typeface="Wingdings" pitchFamily="2" charset="2"/>
              <a:buChar char="v"/>
            </a:pPr>
            <a:r>
              <a:rPr lang="el-GR" sz="1600" dirty="0" smtClean="0">
                <a:solidFill>
                  <a:schemeClr val="accent3">
                    <a:lumMod val="75000"/>
                  </a:schemeClr>
                </a:solidFill>
              </a:rPr>
              <a:t>Βάση</a:t>
            </a:r>
            <a:r>
              <a:rPr lang="en-US" sz="1600" dirty="0" smtClean="0">
                <a:solidFill>
                  <a:schemeClr val="accent3">
                    <a:lumMod val="75000"/>
                  </a:schemeClr>
                </a:solidFill>
              </a:rPr>
              <a:t>(base coat)</a:t>
            </a:r>
          </a:p>
          <a:p>
            <a:pPr>
              <a:buFont typeface="Wingdings" pitchFamily="2" charset="2"/>
              <a:buChar char="v"/>
            </a:pPr>
            <a:endParaRPr lang="el-GR" sz="1600" dirty="0" smtClean="0">
              <a:solidFill>
                <a:schemeClr val="accent3">
                  <a:lumMod val="75000"/>
                </a:schemeClr>
              </a:solidFill>
            </a:endParaRPr>
          </a:p>
          <a:p>
            <a:pPr>
              <a:buFont typeface="Wingdings" pitchFamily="2" charset="2"/>
              <a:buChar char="v"/>
            </a:pPr>
            <a:r>
              <a:rPr lang="el-GR" sz="1600" dirty="0" smtClean="0">
                <a:solidFill>
                  <a:schemeClr val="accent3">
                    <a:lumMod val="75000"/>
                  </a:schemeClr>
                </a:solidFill>
              </a:rPr>
              <a:t>Τοπ(</a:t>
            </a:r>
            <a:r>
              <a:rPr lang="en-US" sz="1600" dirty="0" smtClean="0">
                <a:solidFill>
                  <a:schemeClr val="accent3">
                    <a:lumMod val="75000"/>
                  </a:schemeClr>
                </a:solidFill>
              </a:rPr>
              <a:t>top coat)</a:t>
            </a:r>
          </a:p>
          <a:p>
            <a:pPr>
              <a:buFont typeface="Wingdings" pitchFamily="2" charset="2"/>
              <a:buChar char="v"/>
            </a:pPr>
            <a:endParaRPr lang="en-US" sz="1600" dirty="0" smtClean="0">
              <a:solidFill>
                <a:schemeClr val="accent3">
                  <a:lumMod val="75000"/>
                </a:schemeClr>
              </a:solidFill>
            </a:endParaRPr>
          </a:p>
          <a:p>
            <a:pPr>
              <a:buFont typeface="Wingdings" pitchFamily="2" charset="2"/>
              <a:buChar char="v"/>
            </a:pPr>
            <a:r>
              <a:rPr lang="el-GR" sz="1600" dirty="0" smtClean="0">
                <a:solidFill>
                  <a:schemeClr val="accent3">
                    <a:lumMod val="75000"/>
                  </a:schemeClr>
                </a:solidFill>
              </a:rPr>
              <a:t>Στεγνωτικό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Αποτέλεσμα εικόνας για pedicure"/>
          <p:cNvPicPr>
            <a:picLocks noChangeAspect="1" noChangeArrowheads="1"/>
          </p:cNvPicPr>
          <p:nvPr/>
        </p:nvPicPr>
        <p:blipFill>
          <a:blip r:embed="rId2"/>
          <a:srcRect/>
          <a:stretch>
            <a:fillRect/>
          </a:stretch>
        </p:blipFill>
        <p:spPr bwMode="auto">
          <a:xfrm>
            <a:off x="785786" y="714356"/>
            <a:ext cx="7334250" cy="5076826"/>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2 - Ορθογώνιο"/>
          <p:cNvSpPr/>
          <p:nvPr/>
        </p:nvSpPr>
        <p:spPr>
          <a:xfrm>
            <a:off x="142844" y="714356"/>
            <a:ext cx="3214710" cy="5355312"/>
          </a:xfrm>
          <a:prstGeom prst="rect">
            <a:avLst/>
          </a:prstGeom>
        </p:spPr>
        <p:txBody>
          <a:bodyPr wrap="square">
            <a:spAutoFit/>
          </a:bodyPr>
          <a:lstStyle/>
          <a:p>
            <a:pPr algn="ctr"/>
            <a:r>
              <a:rPr lang="el-GR" b="1" u="sng" dirty="0" smtClean="0">
                <a:solidFill>
                  <a:schemeClr val="accent3">
                    <a:lumMod val="75000"/>
                  </a:schemeClr>
                </a:solidFill>
              </a:rPr>
              <a:t>ΕΡΓΑΛΕΙΑ ΥΓΡΟΥ ΠΕΝΤΙΚΙΟΥΡ</a:t>
            </a:r>
            <a:endParaRPr lang="en-US" b="1" u="sng" dirty="0" smtClean="0">
              <a:solidFill>
                <a:schemeClr val="accent3">
                  <a:lumMod val="75000"/>
                </a:schemeClr>
              </a:solidFill>
            </a:endParaRPr>
          </a:p>
          <a:p>
            <a:endParaRPr lang="en-US" dirty="0" smtClean="0"/>
          </a:p>
          <a:p>
            <a:r>
              <a:rPr lang="el-GR" dirty="0" smtClean="0">
                <a:solidFill>
                  <a:schemeClr val="accent3">
                    <a:lumMod val="75000"/>
                  </a:schemeClr>
                </a:solidFill>
              </a:rPr>
              <a:t>Τα εργαλεία που χρησιμοποιούνται στο υγρό πεντικιούρ είναι τα εξής</a:t>
            </a:r>
            <a:r>
              <a:rPr lang="en-US" dirty="0" smtClean="0">
                <a:solidFill>
                  <a:schemeClr val="accent3">
                    <a:lumMod val="75000"/>
                  </a:schemeClr>
                </a:solidFill>
              </a:rPr>
              <a:t>:</a:t>
            </a:r>
            <a:endParaRPr lang="el-GR" dirty="0" smtClean="0">
              <a:solidFill>
                <a:schemeClr val="accent3">
                  <a:lumMod val="75000"/>
                </a:schemeClr>
              </a:solidFill>
            </a:endParaRPr>
          </a:p>
          <a:p>
            <a:pPr>
              <a:buFont typeface="Wingdings" pitchFamily="2" charset="2"/>
              <a:buChar char="v"/>
            </a:pPr>
            <a:endParaRPr lang="el-GR" dirty="0" smtClean="0">
              <a:solidFill>
                <a:schemeClr val="accent3">
                  <a:lumMod val="75000"/>
                </a:schemeClr>
              </a:solidFill>
            </a:endParaRPr>
          </a:p>
          <a:p>
            <a:pPr>
              <a:buFont typeface="Wingdings" pitchFamily="2" charset="2"/>
              <a:buChar char="v"/>
            </a:pPr>
            <a:r>
              <a:rPr lang="en-US" dirty="0" smtClean="0">
                <a:solidFill>
                  <a:schemeClr val="accent3">
                    <a:lumMod val="75000"/>
                  </a:schemeClr>
                </a:solidFill>
              </a:rPr>
              <a:t>Pusher</a:t>
            </a:r>
            <a:r>
              <a:rPr lang="el-GR" dirty="0" smtClean="0">
                <a:solidFill>
                  <a:schemeClr val="accent3">
                    <a:lumMod val="75000"/>
                  </a:schemeClr>
                </a:solidFill>
              </a:rPr>
              <a:t> ή ξυλάκια μιας χρήσης</a:t>
            </a:r>
          </a:p>
          <a:p>
            <a:pPr>
              <a:buFont typeface="Wingdings" pitchFamily="2" charset="2"/>
              <a:buChar char="v"/>
            </a:pPr>
            <a:endParaRPr lang="el-GR"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rPr>
              <a:t>Κόπτης νυχιών </a:t>
            </a:r>
          </a:p>
          <a:p>
            <a:pPr>
              <a:buFont typeface="Wingdings" pitchFamily="2" charset="2"/>
              <a:buChar char="v"/>
            </a:pPr>
            <a:endParaRPr lang="el-GR"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latin typeface="Calibri" pitchFamily="34" charset="0"/>
              </a:rPr>
              <a:t>Λίμα 180,150,120(ανάλογα με το πάχος του νυχιού)</a:t>
            </a:r>
          </a:p>
          <a:p>
            <a:pPr>
              <a:buFont typeface="Wingdings" pitchFamily="2" charset="2"/>
              <a:buChar char="v"/>
            </a:pPr>
            <a:endParaRPr lang="el-GR" dirty="0" smtClean="0">
              <a:solidFill>
                <a:schemeClr val="accent3">
                  <a:lumMod val="75000"/>
                </a:schemeClr>
              </a:solidFill>
              <a:latin typeface="Calibri" pitchFamily="34" charset="0"/>
            </a:endParaRPr>
          </a:p>
          <a:p>
            <a:pPr>
              <a:buFont typeface="Wingdings" pitchFamily="2" charset="2"/>
              <a:buChar char="v"/>
            </a:pPr>
            <a:r>
              <a:rPr lang="el-GR" dirty="0" smtClean="0">
                <a:solidFill>
                  <a:schemeClr val="accent3">
                    <a:lumMod val="75000"/>
                  </a:schemeClr>
                </a:solidFill>
                <a:latin typeface="Calibri" pitchFamily="34" charset="0"/>
              </a:rPr>
              <a:t>Βlock ή μπάφερ</a:t>
            </a:r>
          </a:p>
          <a:p>
            <a:pPr>
              <a:buFont typeface="Wingdings" pitchFamily="2" charset="2"/>
              <a:buChar char="v"/>
            </a:pPr>
            <a:endParaRPr lang="el-GR" dirty="0" smtClean="0">
              <a:solidFill>
                <a:schemeClr val="accent3">
                  <a:lumMod val="75000"/>
                </a:schemeClr>
              </a:solidFill>
              <a:latin typeface="Calibri" pitchFamily="34" charset="0"/>
            </a:endParaRPr>
          </a:p>
          <a:p>
            <a:pPr>
              <a:buFont typeface="Wingdings" pitchFamily="2" charset="2"/>
              <a:buChar char="v"/>
            </a:pPr>
            <a:r>
              <a:rPr lang="el-GR" dirty="0" smtClean="0">
                <a:solidFill>
                  <a:schemeClr val="accent3">
                    <a:lumMod val="75000"/>
                  </a:schemeClr>
                </a:solidFill>
                <a:latin typeface="Calibri" pitchFamily="34" charset="0"/>
              </a:rPr>
              <a:t>Κόπτης επωνυχίων</a:t>
            </a:r>
          </a:p>
          <a:p>
            <a:pPr>
              <a:buFont typeface="Wingdings" pitchFamily="2" charset="2"/>
              <a:buChar char="v"/>
            </a:pPr>
            <a:endParaRPr lang="el-GR" dirty="0" smtClean="0">
              <a:solidFill>
                <a:schemeClr val="accent3">
                  <a:lumMod val="75000"/>
                </a:schemeClr>
              </a:solidFill>
              <a:latin typeface="Calibri" pitchFamily="34" charset="0"/>
            </a:endParaRPr>
          </a:p>
          <a:p>
            <a:pPr>
              <a:buFont typeface="Wingdings" pitchFamily="2" charset="2"/>
              <a:buChar char="v"/>
            </a:pPr>
            <a:r>
              <a:rPr lang="el-GR" dirty="0" smtClean="0">
                <a:solidFill>
                  <a:schemeClr val="accent3">
                    <a:lumMod val="75000"/>
                  </a:schemeClr>
                </a:solidFill>
                <a:latin typeface="Calibri" pitchFamily="34" charset="0"/>
              </a:rPr>
              <a:t>Ράσπα </a:t>
            </a:r>
            <a:endParaRPr lang="el-GR" dirty="0" smtClean="0">
              <a:solidFill>
                <a:schemeClr val="accent3">
                  <a:lumMod val="75000"/>
                </a:schemeClr>
              </a:solidFill>
            </a:endParaRPr>
          </a:p>
          <a:p>
            <a:pPr>
              <a:buFont typeface="Wingdings" pitchFamily="2" charset="2"/>
              <a:buChar char="v"/>
            </a:pPr>
            <a:endParaRPr lang="el-GR" dirty="0" smtClean="0">
              <a:solidFill>
                <a:schemeClr val="accent3">
                  <a:lumMod val="75000"/>
                </a:schemeClr>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Αποτέλεσμα εικόνας για υγρο πεντικιουρ"/>
          <p:cNvPicPr>
            <a:picLocks noChangeAspect="1" noChangeArrowheads="1"/>
          </p:cNvPicPr>
          <p:nvPr/>
        </p:nvPicPr>
        <p:blipFill>
          <a:blip r:embed="rId2">
            <a:lum bright="30000" contrast="-40000"/>
          </a:blip>
          <a:srcRect/>
          <a:stretch>
            <a:fillRect/>
          </a:stretch>
        </p:blipFill>
        <p:spPr bwMode="auto">
          <a:xfrm flipH="1">
            <a:off x="-1" y="0"/>
            <a:ext cx="9143999" cy="6858000"/>
          </a:xfrm>
          <a:prstGeom prst="rect">
            <a:avLst/>
          </a:prstGeom>
          <a:noFill/>
        </p:spPr>
      </p:pic>
      <p:pic>
        <p:nvPicPr>
          <p:cNvPr id="4" name="Picture 6" descr="Αποτέλεσμα εικόνας για ρασπα ποδιων με ανταλλακτικα"/>
          <p:cNvPicPr>
            <a:picLocks noChangeAspect="1" noChangeArrowheads="1"/>
          </p:cNvPicPr>
          <p:nvPr/>
        </p:nvPicPr>
        <p:blipFill>
          <a:blip r:embed="rId3" cstate="print"/>
          <a:srcRect b="27273"/>
          <a:stretch>
            <a:fillRect/>
          </a:stretch>
        </p:blipFill>
        <p:spPr bwMode="auto">
          <a:xfrm>
            <a:off x="214282" y="4500570"/>
            <a:ext cx="3045045" cy="2214578"/>
          </a:xfrm>
          <a:prstGeom prst="rect">
            <a:avLst/>
          </a:prstGeom>
          <a:noFill/>
        </p:spPr>
      </p:pic>
      <p:pic>
        <p:nvPicPr>
          <p:cNvPr id="5" name="Picture 4" descr="Αποτέλεσμα εικόνας για ρασπα ποδιων με ανταλλακτικα"/>
          <p:cNvPicPr>
            <a:picLocks noChangeAspect="1" noChangeArrowheads="1"/>
          </p:cNvPicPr>
          <p:nvPr/>
        </p:nvPicPr>
        <p:blipFill>
          <a:blip r:embed="rId4" cstate="print"/>
          <a:srcRect l="26318" t="26315" r="29823"/>
          <a:stretch>
            <a:fillRect/>
          </a:stretch>
        </p:blipFill>
        <p:spPr bwMode="auto">
          <a:xfrm>
            <a:off x="7072330" y="142852"/>
            <a:ext cx="1785950" cy="3000468"/>
          </a:xfrm>
          <a:prstGeom prst="rect">
            <a:avLst/>
          </a:prstGeom>
          <a:noFill/>
        </p:spPr>
      </p:pic>
      <p:pic>
        <p:nvPicPr>
          <p:cNvPr id="1026" name="Picture 2" descr="Αποτέλεσμα εικόνας για πεδιψθρε τοολσ"/>
          <p:cNvPicPr>
            <a:picLocks noChangeAspect="1" noChangeArrowheads="1"/>
          </p:cNvPicPr>
          <p:nvPr/>
        </p:nvPicPr>
        <p:blipFill>
          <a:blip r:embed="rId5"/>
          <a:srcRect r="999" b="8499"/>
          <a:stretch>
            <a:fillRect/>
          </a:stretch>
        </p:blipFill>
        <p:spPr bwMode="auto">
          <a:xfrm>
            <a:off x="2143108" y="1928802"/>
            <a:ext cx="5333257" cy="3286148"/>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2 - Ορθογώνιο"/>
          <p:cNvSpPr/>
          <p:nvPr/>
        </p:nvSpPr>
        <p:spPr>
          <a:xfrm>
            <a:off x="214282" y="500042"/>
            <a:ext cx="3286148" cy="4247317"/>
          </a:xfrm>
          <a:prstGeom prst="rect">
            <a:avLst/>
          </a:prstGeom>
        </p:spPr>
        <p:txBody>
          <a:bodyPr wrap="square">
            <a:spAutoFit/>
          </a:bodyPr>
          <a:lstStyle/>
          <a:p>
            <a:pPr algn="ctr"/>
            <a:r>
              <a:rPr lang="el-GR" b="1" u="sng" dirty="0" smtClean="0">
                <a:solidFill>
                  <a:schemeClr val="accent3">
                    <a:lumMod val="75000"/>
                  </a:schemeClr>
                </a:solidFill>
              </a:rPr>
              <a:t>ΕΞΑΡΤΗΜΑΤΑ ΥΓΡΟΥ ΠΕΝΤΙΚΙΟΥΡ</a:t>
            </a:r>
          </a:p>
          <a:p>
            <a:pPr algn="ctr"/>
            <a:endParaRPr lang="el-GR" b="1" u="sng" dirty="0" smtClean="0"/>
          </a:p>
          <a:p>
            <a:r>
              <a:rPr lang="el-GR" dirty="0" smtClean="0">
                <a:solidFill>
                  <a:schemeClr val="accent3">
                    <a:lumMod val="75000"/>
                  </a:schemeClr>
                </a:solidFill>
              </a:rPr>
              <a:t>Τα εξαρτήματα που χρησιμοποιούνται στο ημιμόνιμο μανικιούρ είναι τα εξής</a:t>
            </a:r>
            <a:r>
              <a:rPr lang="en-US" dirty="0" smtClean="0">
                <a:solidFill>
                  <a:schemeClr val="accent3">
                    <a:lumMod val="75000"/>
                  </a:schemeClr>
                </a:solidFill>
              </a:rPr>
              <a:t>:</a:t>
            </a:r>
            <a:endParaRPr lang="el-GR" dirty="0" smtClean="0">
              <a:solidFill>
                <a:schemeClr val="accent3">
                  <a:lumMod val="75000"/>
                </a:schemeClr>
              </a:solidFill>
            </a:endParaRPr>
          </a:p>
          <a:p>
            <a:endParaRPr lang="el-GR"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rPr>
              <a:t>Καρέκλα για την αισθητικό</a:t>
            </a:r>
          </a:p>
          <a:p>
            <a:pPr>
              <a:buFont typeface="Wingdings" pitchFamily="2" charset="2"/>
              <a:buChar char="v"/>
            </a:pPr>
            <a:endParaRPr lang="el-GR"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rPr>
              <a:t>Καρέκλα πελάτη-</a:t>
            </a:r>
            <a:r>
              <a:rPr lang="el-GR" dirty="0" err="1" smtClean="0">
                <a:solidFill>
                  <a:schemeClr val="accent3">
                    <a:lumMod val="75000"/>
                  </a:schemeClr>
                </a:solidFill>
              </a:rPr>
              <a:t>ισσας</a:t>
            </a:r>
            <a:endParaRPr lang="el-GR" dirty="0" smtClean="0">
              <a:solidFill>
                <a:schemeClr val="accent3">
                  <a:lumMod val="75000"/>
                </a:schemeClr>
              </a:solidFill>
            </a:endParaRPr>
          </a:p>
          <a:p>
            <a:pPr>
              <a:buFont typeface="Wingdings" pitchFamily="2" charset="2"/>
              <a:buChar char="v"/>
            </a:pPr>
            <a:endParaRPr lang="el-GR"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rPr>
              <a:t>Συσκευή ποδόλουτρου</a:t>
            </a:r>
          </a:p>
          <a:p>
            <a:pPr>
              <a:buFont typeface="Wingdings" pitchFamily="2" charset="2"/>
              <a:buChar char="v"/>
            </a:pPr>
            <a:endParaRPr lang="el-GR" dirty="0" smtClean="0">
              <a:solidFill>
                <a:schemeClr val="accent3">
                  <a:lumMod val="75000"/>
                </a:schemeClr>
              </a:solidFill>
            </a:endParaRPr>
          </a:p>
          <a:p>
            <a:pPr>
              <a:buFont typeface="Wingdings" pitchFamily="2" charset="2"/>
              <a:buChar char="v"/>
            </a:pPr>
            <a:r>
              <a:rPr lang="el-GR" dirty="0" smtClean="0">
                <a:solidFill>
                  <a:schemeClr val="accent3">
                    <a:lumMod val="75000"/>
                  </a:schemeClr>
                </a:solidFill>
              </a:rPr>
              <a:t>Διαχωριστικά δακτύλων</a:t>
            </a:r>
          </a:p>
        </p:txBody>
      </p:sp>
      <p:sp>
        <p:nvSpPr>
          <p:cNvPr id="4" name="3 - Έλλειψη"/>
          <p:cNvSpPr/>
          <p:nvPr/>
        </p:nvSpPr>
        <p:spPr>
          <a:xfrm>
            <a:off x="428596" y="5143512"/>
            <a:ext cx="3000396" cy="1500198"/>
          </a:xfrm>
          <a:prstGeom prst="ellipse">
            <a:avLst/>
          </a:prstGeom>
          <a:solidFill>
            <a:schemeClr val="accent3">
              <a:lumMod val="20000"/>
              <a:lumOff val="80000"/>
            </a:schemeClr>
          </a:solidFill>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l-GR" dirty="0" smtClean="0">
                <a:solidFill>
                  <a:schemeClr val="accent3">
                    <a:lumMod val="75000"/>
                  </a:schemeClr>
                </a:solidFill>
              </a:rPr>
              <a:t>Εννοείται πως σε κάθε τεχνική εργασία δε ξεχνάμε την χρήση γαντιών και μάσκας.</a:t>
            </a:r>
            <a:endParaRPr lang="el-GR" dirty="0">
              <a:solidFill>
                <a:schemeClr val="accent3">
                  <a:lumMod val="75000"/>
                </a:schemeClr>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2 - TextBox"/>
          <p:cNvSpPr txBox="1"/>
          <p:nvPr/>
        </p:nvSpPr>
        <p:spPr>
          <a:xfrm>
            <a:off x="214282" y="642918"/>
            <a:ext cx="3071834" cy="5909310"/>
          </a:xfrm>
          <a:prstGeom prst="rect">
            <a:avLst/>
          </a:prstGeom>
          <a:noFill/>
        </p:spPr>
        <p:txBody>
          <a:bodyPr wrap="square" rtlCol="0">
            <a:spAutoFit/>
          </a:bodyPr>
          <a:lstStyle/>
          <a:p>
            <a:r>
              <a:rPr lang="el-GR" dirty="0" smtClean="0">
                <a:solidFill>
                  <a:schemeClr val="accent3">
                    <a:lumMod val="75000"/>
                  </a:schemeClr>
                </a:solidFill>
              </a:rPr>
              <a:t>Θα πρέπει να ξέρουμε πως αποφεύγουμε το υγρό πεντικιούρ σε ορισμένες περιπτώσεις. Αυτές είναι </a:t>
            </a:r>
            <a:r>
              <a:rPr lang="en-US" dirty="0" smtClean="0">
                <a:solidFill>
                  <a:schemeClr val="accent3">
                    <a:lumMod val="75000"/>
                  </a:schemeClr>
                </a:solidFill>
              </a:rPr>
              <a:t>:</a:t>
            </a:r>
            <a:endParaRPr lang="el-GR" dirty="0" smtClean="0">
              <a:solidFill>
                <a:schemeClr val="accent3">
                  <a:lumMod val="75000"/>
                </a:schemeClr>
              </a:solidFill>
            </a:endParaRPr>
          </a:p>
          <a:p>
            <a:endParaRPr lang="en-US" dirty="0" smtClean="0">
              <a:solidFill>
                <a:schemeClr val="accent3">
                  <a:lumMod val="75000"/>
                </a:schemeClr>
              </a:solidFill>
            </a:endParaRPr>
          </a:p>
          <a:p>
            <a:r>
              <a:rPr lang="el-GR" dirty="0" smtClean="0">
                <a:solidFill>
                  <a:schemeClr val="accent3">
                    <a:lumMod val="75000"/>
                  </a:schemeClr>
                </a:solidFill>
              </a:rPr>
              <a:t>Α)όταν μετά θα ακολουθήσει τοποθέτηση ημιμόνιμου μανικιούρ στα νύχια των ποδιών.</a:t>
            </a:r>
          </a:p>
          <a:p>
            <a:endParaRPr lang="el-GR" dirty="0" smtClean="0">
              <a:solidFill>
                <a:schemeClr val="accent3">
                  <a:lumMod val="75000"/>
                </a:schemeClr>
              </a:solidFill>
            </a:endParaRPr>
          </a:p>
          <a:p>
            <a:r>
              <a:rPr lang="el-GR" dirty="0" smtClean="0">
                <a:solidFill>
                  <a:schemeClr val="accent3">
                    <a:lumMod val="75000"/>
                  </a:schemeClr>
                </a:solidFill>
              </a:rPr>
              <a:t>Β)σε βαριά περιστατικά στα οποία προτιμάται το ξηρό(θεραπευτικό) πεντικιούρ.</a:t>
            </a:r>
          </a:p>
          <a:p>
            <a:endParaRPr lang="el-GR" dirty="0" smtClean="0">
              <a:solidFill>
                <a:schemeClr val="accent3">
                  <a:lumMod val="75000"/>
                </a:schemeClr>
              </a:solidFill>
            </a:endParaRPr>
          </a:p>
          <a:p>
            <a:r>
              <a:rPr lang="el-GR" dirty="0" smtClean="0">
                <a:solidFill>
                  <a:schemeClr val="accent3">
                    <a:lumMod val="75000"/>
                  </a:schemeClr>
                </a:solidFill>
              </a:rPr>
              <a:t>Γ)όταν υπάρχουν μύκητες δέρματος ή και νυχιών, διότι το νερό άρα και υγρασία ευνοούν την ανάπτυξη των μυκήτων. </a:t>
            </a:r>
          </a:p>
          <a:p>
            <a:endParaRPr lang="el-GR" dirty="0">
              <a:solidFill>
                <a:schemeClr val="accent3">
                  <a:lumMod val="7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lum bright="30000" contrast="-40000"/>
          </a:blip>
          <a:srcRect/>
          <a:stretch>
            <a:fillRect/>
          </a:stretch>
        </p:blipFill>
        <p:spPr bwMode="auto">
          <a:xfrm flipH="1">
            <a:off x="0" y="0"/>
            <a:ext cx="9286908" cy="6858000"/>
          </a:xfrm>
          <a:prstGeom prst="rect">
            <a:avLst/>
          </a:prstGeom>
          <a:noFill/>
        </p:spPr>
      </p:pic>
      <p:pic>
        <p:nvPicPr>
          <p:cNvPr id="1026" name="Picture 2" descr="Αποτέλεσμα εικόνας για συσκευη ποδολουτρου"/>
          <p:cNvPicPr>
            <a:picLocks noChangeAspect="1" noChangeArrowheads="1"/>
          </p:cNvPicPr>
          <p:nvPr/>
        </p:nvPicPr>
        <p:blipFill>
          <a:blip r:embed="rId3"/>
          <a:srcRect t="13324" r="-30" b="14134"/>
          <a:stretch>
            <a:fillRect/>
          </a:stretch>
        </p:blipFill>
        <p:spPr bwMode="auto">
          <a:xfrm>
            <a:off x="2643174" y="1714488"/>
            <a:ext cx="4143404" cy="3691396"/>
          </a:xfrm>
          <a:prstGeom prst="rect">
            <a:avLst/>
          </a:prstGeom>
          <a:noFill/>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2 - TextBox"/>
          <p:cNvSpPr txBox="1"/>
          <p:nvPr/>
        </p:nvSpPr>
        <p:spPr>
          <a:xfrm>
            <a:off x="357158" y="428604"/>
            <a:ext cx="2714644" cy="6463308"/>
          </a:xfrm>
          <a:prstGeom prst="rect">
            <a:avLst/>
          </a:prstGeom>
          <a:noFill/>
        </p:spPr>
        <p:txBody>
          <a:bodyPr wrap="square" rtlCol="0">
            <a:spAutoFit/>
          </a:bodyPr>
          <a:lstStyle/>
          <a:p>
            <a:pPr algn="ctr"/>
            <a:r>
              <a:rPr lang="el-GR" b="1" u="sng" dirty="0" smtClean="0">
                <a:solidFill>
                  <a:schemeClr val="accent3">
                    <a:lumMod val="75000"/>
                  </a:schemeClr>
                </a:solidFill>
              </a:rPr>
              <a:t>ΠΡΑΓΜΑΤΑ ΠΟΥ ΠΡΕΠΕΙ ΝΑ ΠΡΟΣΕΧΟΥΜΕ ΣΤΟ ΥΓΡΟ ΠΕΝΤΙΚΙΟΥΡ</a:t>
            </a:r>
          </a:p>
          <a:p>
            <a:pPr algn="ctr"/>
            <a:endParaRPr lang="el-GR" b="1" u="sng" dirty="0" smtClean="0">
              <a:solidFill>
                <a:schemeClr val="accent3">
                  <a:lumMod val="75000"/>
                </a:schemeClr>
              </a:solidFill>
            </a:endParaRPr>
          </a:p>
          <a:p>
            <a:pPr algn="ctr"/>
            <a:endParaRPr lang="el-GR" b="1" u="sng" dirty="0" smtClean="0">
              <a:solidFill>
                <a:schemeClr val="accent3">
                  <a:lumMod val="75000"/>
                </a:schemeClr>
              </a:solidFill>
            </a:endParaRPr>
          </a:p>
          <a:p>
            <a:r>
              <a:rPr lang="el-GR" dirty="0" smtClean="0">
                <a:solidFill>
                  <a:schemeClr val="accent3">
                    <a:lumMod val="75000"/>
                  </a:schemeClr>
                </a:solidFill>
              </a:rPr>
              <a:t>-Επειδή τα πόδια είναι μαλακά(μουλιασμένα), χρήζει ιδιαίτερης προσοχής, η αφαίρεση επωνυχίων και η κοπή των ονύχων προκειμένου να μην προκαλέσουμε κανένα τραυματισμό.</a:t>
            </a:r>
          </a:p>
          <a:p>
            <a:endParaRPr lang="el-GR" dirty="0" smtClean="0">
              <a:solidFill>
                <a:schemeClr val="accent3">
                  <a:lumMod val="75000"/>
                </a:schemeClr>
              </a:solidFill>
            </a:endParaRPr>
          </a:p>
          <a:p>
            <a:r>
              <a:rPr lang="el-GR" dirty="0" smtClean="0">
                <a:solidFill>
                  <a:schemeClr val="accent3">
                    <a:lumMod val="75000"/>
                  </a:schemeClr>
                </a:solidFill>
              </a:rPr>
              <a:t>-Όσο αφορά τη ράσπα, οι κινήσεις που κάνουμε είναι απαλές και μόνο στα σημεία που είναι προβληματικά. Ποτέ δεν εφαρμόζουμε ράσπα σε υγιές δέρμα.</a:t>
            </a:r>
            <a:endParaRPr lang="en-US" dirty="0" smtClean="0">
              <a:solidFill>
                <a:schemeClr val="accent3">
                  <a:lumMod val="75000"/>
                </a:schemeClr>
              </a:solidFill>
            </a:endParaRPr>
          </a:p>
          <a:p>
            <a:endParaRPr lang="en-US" dirty="0" smtClean="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2" descr="Αποτέλεσμα εικόνας για υγρο πεντικιουρ"/>
          <p:cNvPicPr>
            <a:picLocks noChangeAspect="1" noChangeArrowheads="1"/>
          </p:cNvPicPr>
          <p:nvPr/>
        </p:nvPicPr>
        <p:blipFill>
          <a:blip r:embed="rId2">
            <a:lum bright="40000" contrast="-40000"/>
          </a:blip>
          <a:srcRect/>
          <a:stretch>
            <a:fillRect/>
          </a:stretch>
        </p:blipFill>
        <p:spPr bwMode="auto">
          <a:xfrm flipH="1">
            <a:off x="0" y="0"/>
            <a:ext cx="9286908" cy="6858000"/>
          </a:xfrm>
          <a:prstGeom prst="rect">
            <a:avLst/>
          </a:prstGeom>
          <a:noFill/>
        </p:spPr>
      </p:pic>
      <p:sp>
        <p:nvSpPr>
          <p:cNvPr id="4" name="Rectangle 3"/>
          <p:cNvSpPr/>
          <p:nvPr/>
        </p:nvSpPr>
        <p:spPr>
          <a:xfrm>
            <a:off x="571472" y="500042"/>
            <a:ext cx="7858180" cy="2862322"/>
          </a:xfrm>
          <a:prstGeom prst="rect">
            <a:avLst/>
          </a:prstGeom>
          <a:solidFill>
            <a:schemeClr val="accent3">
              <a:lumMod val="20000"/>
              <a:lumOff val="80000"/>
            </a:schemeClr>
          </a:solidFill>
        </p:spPr>
        <p:txBody>
          <a:bodyPr wrap="square">
            <a:spAutoFit/>
          </a:bodyPr>
          <a:lstStyle/>
          <a:p>
            <a:r>
              <a:rPr lang="el-GR" sz="2000" dirty="0">
                <a:solidFill>
                  <a:schemeClr val="accent3">
                    <a:lumMod val="75000"/>
                  </a:schemeClr>
                </a:solidFill>
                <a:latin typeface="Calibri" pitchFamily="34" charset="0"/>
              </a:rPr>
              <a:t>Τα πόδια μας είναι ένα σημείο του σώματος μας που καταπονείται ιδιαίτερα σε όλη τη διάρκεια της μέρας και για όλη μας τη ζωή, με το βάρος του σώματος μας, με την  ορθοστασία και περισσότερο όταν είναι κλεισμένα σε στενά και ψηλοτάκουνα παπούτσια.</a:t>
            </a:r>
          </a:p>
          <a:p>
            <a:r>
              <a:rPr lang="el-GR" sz="2000" dirty="0">
                <a:solidFill>
                  <a:schemeClr val="accent3">
                    <a:lumMod val="75000"/>
                  </a:schemeClr>
                </a:solidFill>
                <a:latin typeface="Calibri" pitchFamily="34" charset="0"/>
              </a:rPr>
              <a:t>Η καλή φροντίδα των νυχιών και των δαχτύλων των ποδιών είναι πολύ </a:t>
            </a:r>
            <a:r>
              <a:rPr lang="el-GR" sz="2000" dirty="0" smtClean="0">
                <a:solidFill>
                  <a:schemeClr val="accent3">
                    <a:lumMod val="75000"/>
                  </a:schemeClr>
                </a:solidFill>
                <a:latin typeface="Calibri" pitchFamily="34" charset="0"/>
              </a:rPr>
              <a:t>σημαντική κυρίως </a:t>
            </a:r>
            <a:r>
              <a:rPr lang="el-GR" sz="2000" dirty="0">
                <a:solidFill>
                  <a:schemeClr val="accent3">
                    <a:lumMod val="75000"/>
                  </a:schemeClr>
                </a:solidFill>
                <a:latin typeface="Calibri" pitchFamily="34" charset="0"/>
              </a:rPr>
              <a:t>για λόγους υγιεινής. </a:t>
            </a:r>
            <a:endParaRPr lang="el-GR" sz="2000" dirty="0" smtClean="0">
              <a:solidFill>
                <a:schemeClr val="accent3">
                  <a:lumMod val="75000"/>
                </a:schemeClr>
              </a:solidFill>
              <a:latin typeface="Calibri" pitchFamily="34" charset="0"/>
            </a:endParaRPr>
          </a:p>
          <a:p>
            <a:r>
              <a:rPr lang="el-GR" sz="2000" dirty="0" smtClean="0">
                <a:solidFill>
                  <a:schemeClr val="accent3">
                    <a:lumMod val="75000"/>
                  </a:schemeClr>
                </a:solidFill>
                <a:latin typeface="Calibri" pitchFamily="34" charset="0"/>
              </a:rPr>
              <a:t>Το </a:t>
            </a:r>
            <a:r>
              <a:rPr lang="el-GR" sz="2000" dirty="0">
                <a:solidFill>
                  <a:schemeClr val="accent3">
                    <a:lumMod val="75000"/>
                  </a:schemeClr>
                </a:solidFill>
                <a:latin typeface="Calibri" pitchFamily="34" charset="0"/>
              </a:rPr>
              <a:t>πεντικιούρ θα </a:t>
            </a:r>
            <a:r>
              <a:rPr lang="el-GR" sz="2000" dirty="0" smtClean="0">
                <a:solidFill>
                  <a:schemeClr val="accent3">
                    <a:lumMod val="75000"/>
                  </a:schemeClr>
                </a:solidFill>
                <a:latin typeface="Calibri" pitchFamily="34" charset="0"/>
              </a:rPr>
              <a:t>‘λέγε </a:t>
            </a:r>
            <a:r>
              <a:rPr lang="el-GR" sz="2000" dirty="0">
                <a:solidFill>
                  <a:schemeClr val="accent3">
                    <a:lumMod val="75000"/>
                  </a:schemeClr>
                </a:solidFill>
                <a:latin typeface="Calibri" pitchFamily="34" charset="0"/>
              </a:rPr>
              <a:t>κανείς </a:t>
            </a:r>
            <a:r>
              <a:rPr lang="el-GR" sz="2000" dirty="0" smtClean="0">
                <a:solidFill>
                  <a:schemeClr val="accent3">
                    <a:lumMod val="75000"/>
                  </a:schemeClr>
                </a:solidFill>
                <a:latin typeface="Calibri" pitchFamily="34" charset="0"/>
              </a:rPr>
              <a:t>ότι είναι </a:t>
            </a:r>
            <a:r>
              <a:rPr lang="el-GR" sz="2000" dirty="0">
                <a:solidFill>
                  <a:schemeClr val="accent3">
                    <a:lumMod val="75000"/>
                  </a:schemeClr>
                </a:solidFill>
                <a:latin typeface="Calibri" pitchFamily="34" charset="0"/>
              </a:rPr>
              <a:t>μια φροντίδα για την οποία οι περισσότεροι άνθρωποι απευθύνονται </a:t>
            </a:r>
            <a:r>
              <a:rPr lang="el-GR" sz="2000" dirty="0" smtClean="0">
                <a:solidFill>
                  <a:schemeClr val="accent3">
                    <a:lumMod val="75000"/>
                  </a:schemeClr>
                </a:solidFill>
                <a:latin typeface="Calibri" pitchFamily="34" charset="0"/>
              </a:rPr>
              <a:t>κυρίως κατά </a:t>
            </a:r>
            <a:r>
              <a:rPr lang="el-GR" sz="2000" dirty="0">
                <a:solidFill>
                  <a:schemeClr val="accent3">
                    <a:lumMod val="75000"/>
                  </a:schemeClr>
                </a:solidFill>
                <a:latin typeface="Calibri" pitchFamily="34" charset="0"/>
              </a:rPr>
              <a:t>τους καλοκαιρινούς </a:t>
            </a:r>
            <a:r>
              <a:rPr lang="el-GR" sz="2000" dirty="0" smtClean="0">
                <a:solidFill>
                  <a:schemeClr val="accent3">
                    <a:lumMod val="75000"/>
                  </a:schemeClr>
                </a:solidFill>
                <a:latin typeface="Calibri" pitchFamily="34" charset="0"/>
              </a:rPr>
              <a:t>μήνες, την </a:t>
            </a:r>
            <a:r>
              <a:rPr lang="el-GR" sz="2000" dirty="0">
                <a:solidFill>
                  <a:schemeClr val="accent3">
                    <a:lumMod val="75000"/>
                  </a:schemeClr>
                </a:solidFill>
                <a:latin typeface="Calibri" pitchFamily="34" charset="0"/>
              </a:rPr>
              <a:t>εποχή δηλαδή </a:t>
            </a:r>
            <a:r>
              <a:rPr lang="el-GR" sz="2000" dirty="0" smtClean="0">
                <a:solidFill>
                  <a:schemeClr val="accent3">
                    <a:lumMod val="75000"/>
                  </a:schemeClr>
                </a:solidFill>
                <a:latin typeface="Calibri" pitchFamily="34" charset="0"/>
              </a:rPr>
              <a:t>που φοράμε </a:t>
            </a:r>
            <a:r>
              <a:rPr lang="el-GR" sz="2000" dirty="0">
                <a:solidFill>
                  <a:schemeClr val="accent3">
                    <a:lumMod val="75000"/>
                  </a:schemeClr>
                </a:solidFill>
                <a:latin typeface="Calibri" pitchFamily="34" charset="0"/>
              </a:rPr>
              <a:t>ανοιχτά </a:t>
            </a:r>
            <a:r>
              <a:rPr lang="el-GR" sz="2000" dirty="0" smtClean="0">
                <a:solidFill>
                  <a:schemeClr val="accent3">
                    <a:lumMod val="75000"/>
                  </a:schemeClr>
                </a:solidFill>
                <a:latin typeface="Calibri" pitchFamily="34" charset="0"/>
              </a:rPr>
              <a:t>παπούτσι.</a:t>
            </a:r>
            <a:endParaRPr lang="el-GR" sz="2000" dirty="0">
              <a:solidFill>
                <a:schemeClr val="accent3">
                  <a:lumMod val="75000"/>
                </a:schemeClr>
              </a:solidFill>
              <a:latin typeface="Calibri" pitchFamily="34" charset="0"/>
            </a:endParaRPr>
          </a:p>
        </p:txBody>
      </p:sp>
      <p:pic>
        <p:nvPicPr>
          <p:cNvPr id="3" name="Picture 4" descr="Αποτέλεσμα εικόνας για υγρο πεντικιουρ"/>
          <p:cNvPicPr>
            <a:picLocks noChangeAspect="1" noChangeArrowheads="1"/>
          </p:cNvPicPr>
          <p:nvPr/>
        </p:nvPicPr>
        <p:blipFill>
          <a:blip r:embed="rId3"/>
          <a:srcRect/>
          <a:stretch>
            <a:fillRect/>
          </a:stretch>
        </p:blipFill>
        <p:spPr bwMode="auto">
          <a:xfrm>
            <a:off x="4143372" y="3357562"/>
            <a:ext cx="4286280" cy="2428891"/>
          </a:xfrm>
          <a:prstGeom prst="rect">
            <a:avLst/>
          </a:prstGeom>
          <a:noFill/>
        </p:spPr>
      </p:pic>
      <p:sp>
        <p:nvSpPr>
          <p:cNvPr id="5" name="4 - TextBox"/>
          <p:cNvSpPr txBox="1"/>
          <p:nvPr/>
        </p:nvSpPr>
        <p:spPr>
          <a:xfrm>
            <a:off x="571472" y="3286124"/>
            <a:ext cx="3601994" cy="2492990"/>
          </a:xfrm>
          <a:prstGeom prst="rect">
            <a:avLst/>
          </a:prstGeom>
          <a:solidFill>
            <a:schemeClr val="accent3">
              <a:lumMod val="20000"/>
              <a:lumOff val="80000"/>
            </a:schemeClr>
          </a:solidFill>
        </p:spPr>
        <p:txBody>
          <a:bodyPr wrap="square" rtlCol="0">
            <a:spAutoFit/>
          </a:bodyPr>
          <a:lstStyle/>
          <a:p>
            <a:r>
              <a:rPr lang="el-GR" sz="2000" dirty="0" smtClean="0">
                <a:solidFill>
                  <a:schemeClr val="accent3">
                    <a:lumMod val="75000"/>
                  </a:schemeClr>
                </a:solidFill>
                <a:latin typeface="Calibri" pitchFamily="34" charset="0"/>
              </a:rPr>
              <a:t>Γι’ αυτό το λόγο θα πρέπει να παρακινούμε τους πελάτες μας να φροντίζουν τα πόδια τους όπως και το υπόλοιπο σώμα τους καθ’ όλη τη διάρκεια του χρόνου.</a:t>
            </a:r>
          </a:p>
          <a:p>
            <a:endParaRPr lang="en-US" dirty="0" smtClean="0">
              <a:solidFill>
                <a:schemeClr val="accent3">
                  <a:lumMod val="75000"/>
                </a:schemeClr>
              </a:solidFill>
            </a:endParaRPr>
          </a:p>
          <a:p>
            <a:endParaRPr lang="el-GR" dirty="0">
              <a:solidFill>
                <a:schemeClr val="accent3">
                  <a:lumMod val="75000"/>
                </a:schemeClr>
              </a:solidFill>
            </a:endParaRPr>
          </a:p>
        </p:txBody>
      </p:sp>
    </p:spTree>
    <p:extLst>
      <p:ext uri="{BB962C8B-B14F-4D97-AF65-F5344CB8AC3E}">
        <p14:creationId xmlns:p14="http://schemas.microsoft.com/office/powerpoint/2010/main" xmlns="" val="24226566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500034" y="285728"/>
            <a:ext cx="8143932" cy="6215106"/>
          </a:xfrm>
          <a:solidFill>
            <a:srgbClr val="FFFFFF">
              <a:alpha val="30196"/>
            </a:srgbClr>
          </a:solidFill>
        </p:spPr>
        <p:style>
          <a:lnRef idx="2">
            <a:schemeClr val="accent3"/>
          </a:lnRef>
          <a:fillRef idx="1">
            <a:schemeClr val="lt1"/>
          </a:fillRef>
          <a:effectRef idx="0">
            <a:schemeClr val="accent3"/>
          </a:effectRef>
          <a:fontRef idx="minor">
            <a:schemeClr val="dk1"/>
          </a:fontRef>
        </p:style>
        <p:txBody>
          <a:bodyPr>
            <a:normAutofit/>
          </a:bodyPr>
          <a:lstStyle/>
          <a:p>
            <a:r>
              <a:rPr lang="el-GR" sz="2200" u="sng" dirty="0" smtClean="0">
                <a:solidFill>
                  <a:schemeClr val="accent3">
                    <a:lumMod val="75000"/>
                  </a:schemeClr>
                </a:solidFill>
                <a:latin typeface="+mn-lt"/>
              </a:rPr>
              <a:t/>
            </a:r>
            <a:br>
              <a:rPr lang="el-GR" sz="2200" u="sng" dirty="0" smtClean="0">
                <a:solidFill>
                  <a:schemeClr val="accent3">
                    <a:lumMod val="75000"/>
                  </a:schemeClr>
                </a:solidFill>
                <a:latin typeface="+mn-lt"/>
              </a:rPr>
            </a:br>
            <a:r>
              <a:rPr lang="el-GR" sz="2200" u="sng" dirty="0" smtClean="0">
                <a:solidFill>
                  <a:schemeClr val="accent3">
                    <a:lumMod val="75000"/>
                  </a:schemeClr>
                </a:solidFill>
              </a:rPr>
              <a:t/>
            </a:r>
            <a:br>
              <a:rPr lang="el-GR" sz="2200" u="sng" dirty="0" smtClean="0">
                <a:solidFill>
                  <a:schemeClr val="accent3">
                    <a:lumMod val="75000"/>
                  </a:schemeClr>
                </a:solidFill>
              </a:rPr>
            </a:br>
            <a:r>
              <a:rPr lang="el-GR" sz="2200" u="sng" dirty="0" smtClean="0">
                <a:solidFill>
                  <a:schemeClr val="accent3">
                    <a:lumMod val="75000"/>
                  </a:schemeClr>
                </a:solidFill>
              </a:rPr>
              <a:t/>
            </a:r>
            <a:br>
              <a:rPr lang="el-GR" sz="2200" u="sng" dirty="0" smtClean="0">
                <a:solidFill>
                  <a:schemeClr val="accent3">
                    <a:lumMod val="75000"/>
                  </a:schemeClr>
                </a:solidFill>
              </a:rPr>
            </a:br>
            <a:r>
              <a:rPr lang="el-GR" sz="2200" dirty="0" smtClean="0">
                <a:solidFill>
                  <a:schemeClr val="accent3">
                    <a:lumMod val="75000"/>
                  </a:schemeClr>
                </a:solidFill>
              </a:rPr>
              <a:t/>
            </a:r>
            <a:br>
              <a:rPr lang="el-GR" sz="2200" dirty="0" smtClean="0">
                <a:solidFill>
                  <a:schemeClr val="accent3">
                    <a:lumMod val="75000"/>
                  </a:schemeClr>
                </a:solidFill>
              </a:rPr>
            </a:br>
            <a:r>
              <a:rPr lang="en-US" sz="2200" b="1" u="sng" dirty="0" smtClean="0">
                <a:solidFill>
                  <a:schemeClr val="accent3">
                    <a:lumMod val="75000"/>
                  </a:schemeClr>
                </a:solidFill>
                <a:latin typeface="+mn-lt"/>
              </a:rPr>
              <a:t/>
            </a:r>
            <a:br>
              <a:rPr lang="en-US" sz="2200" b="1" u="sng" dirty="0" smtClean="0">
                <a:solidFill>
                  <a:schemeClr val="accent3">
                    <a:lumMod val="75000"/>
                  </a:schemeClr>
                </a:solidFill>
                <a:latin typeface="+mn-lt"/>
              </a:rPr>
            </a:br>
            <a:r>
              <a:rPr lang="en-US" sz="2200" b="1" dirty="0" smtClean="0">
                <a:solidFill>
                  <a:schemeClr val="accent3">
                    <a:lumMod val="75000"/>
                  </a:schemeClr>
                </a:solidFill>
                <a:latin typeface="+mn-lt"/>
              </a:rPr>
              <a:t/>
            </a:r>
            <a:br>
              <a:rPr lang="en-US" sz="2200" b="1" dirty="0" smtClean="0">
                <a:solidFill>
                  <a:schemeClr val="accent3">
                    <a:lumMod val="75000"/>
                  </a:schemeClr>
                </a:solidFill>
                <a:latin typeface="+mn-lt"/>
              </a:rPr>
            </a:br>
            <a:r>
              <a:rPr lang="en-US" sz="1800" b="1" dirty="0" smtClean="0">
                <a:solidFill>
                  <a:schemeClr val="accent3">
                    <a:lumMod val="75000"/>
                  </a:schemeClr>
                </a:solidFill>
                <a:latin typeface="+mn-lt"/>
              </a:rPr>
              <a:t/>
            </a:r>
            <a:br>
              <a:rPr lang="en-US" sz="1800" b="1" dirty="0" smtClean="0">
                <a:solidFill>
                  <a:schemeClr val="accent3">
                    <a:lumMod val="75000"/>
                  </a:schemeClr>
                </a:solidFill>
                <a:latin typeface="+mn-lt"/>
              </a:rPr>
            </a:br>
            <a:r>
              <a:rPr lang="el-GR" b="1" dirty="0" smtClean="0"/>
              <a:t/>
            </a:r>
            <a:br>
              <a:rPr lang="el-GR" b="1" dirty="0" smtClean="0"/>
            </a:br>
            <a:endParaRPr lang="el-GR" b="1" dirty="0"/>
          </a:p>
        </p:txBody>
      </p:sp>
      <p:sp>
        <p:nvSpPr>
          <p:cNvPr id="3" name="4 - TextBox"/>
          <p:cNvSpPr txBox="1"/>
          <p:nvPr/>
        </p:nvSpPr>
        <p:spPr>
          <a:xfrm>
            <a:off x="556054" y="1382286"/>
            <a:ext cx="8031893" cy="4093428"/>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l-GR" sz="2000" u="sng" dirty="0" smtClean="0">
                <a:solidFill>
                  <a:schemeClr val="accent3">
                    <a:lumMod val="75000"/>
                  </a:schemeClr>
                </a:solidFill>
                <a:latin typeface="Calibri" pitchFamily="34" charset="0"/>
              </a:rPr>
              <a:t>ΑΠΑΝΤΗΣΗ ΑΣΚΗΣΗΣ ΠΡΟΗΓΟΥΜΕΝΗΣ ΕΒΔΟΜΑΔΑΣ</a:t>
            </a:r>
            <a:r>
              <a:rPr lang="el-GR" sz="2000" dirty="0" smtClean="0">
                <a:solidFill>
                  <a:schemeClr val="accent3">
                    <a:lumMod val="75000"/>
                  </a:schemeClr>
                </a:solidFill>
                <a:latin typeface="Calibri" pitchFamily="34" charset="0"/>
              </a:rPr>
              <a:t/>
            </a:r>
            <a:br>
              <a:rPr lang="el-GR" sz="2000" dirty="0" smtClean="0">
                <a:solidFill>
                  <a:schemeClr val="accent3">
                    <a:lumMod val="75000"/>
                  </a:schemeClr>
                </a:solidFill>
                <a:latin typeface="Calibri" pitchFamily="34" charset="0"/>
              </a:rPr>
            </a:br>
            <a:r>
              <a:rPr lang="el-GR" sz="2000" dirty="0" smtClean="0">
                <a:solidFill>
                  <a:schemeClr val="accent3">
                    <a:lumMod val="75000"/>
                  </a:schemeClr>
                </a:solidFill>
                <a:latin typeface="Calibri" pitchFamily="34" charset="0"/>
              </a:rPr>
              <a:t/>
            </a:r>
            <a:br>
              <a:rPr lang="el-GR" sz="2000" dirty="0" smtClean="0">
                <a:solidFill>
                  <a:schemeClr val="accent3">
                    <a:lumMod val="75000"/>
                  </a:schemeClr>
                </a:solidFill>
                <a:latin typeface="Calibri" pitchFamily="34" charset="0"/>
              </a:rPr>
            </a:br>
            <a:r>
              <a:rPr lang="el-GR" sz="2000" dirty="0" smtClean="0">
                <a:solidFill>
                  <a:schemeClr val="accent3">
                    <a:lumMod val="75000"/>
                  </a:schemeClr>
                </a:solidFill>
                <a:latin typeface="Calibri" pitchFamily="34" charset="0"/>
              </a:rPr>
              <a:t>ΑΝΑΦΕΡΑΤΕ ΕΠΙΓΡΑΜΜΑΤΙΚΑ ΓΙΑ ΠΟΙΟ ΛΟΓΟ ΕΙΝΑΙ ΑΠΑΡΑΙΤΗΤΗ Η ΧΡΗΣΗ </a:t>
            </a:r>
            <a:r>
              <a:rPr lang="en-US" sz="2000" dirty="0" smtClean="0">
                <a:solidFill>
                  <a:schemeClr val="accent3">
                    <a:lumMod val="75000"/>
                  </a:schemeClr>
                </a:solidFill>
                <a:latin typeface="Calibri" pitchFamily="34" charset="0"/>
              </a:rPr>
              <a:t>BASE </a:t>
            </a:r>
            <a:r>
              <a:rPr lang="el-GR" sz="2000" dirty="0" smtClean="0">
                <a:solidFill>
                  <a:schemeClr val="accent3">
                    <a:lumMod val="75000"/>
                  </a:schemeClr>
                </a:solidFill>
                <a:latin typeface="Calibri" pitchFamily="34" charset="0"/>
              </a:rPr>
              <a:t>ΚΑΙ </a:t>
            </a:r>
            <a:r>
              <a:rPr lang="en-US" sz="2000" dirty="0" smtClean="0">
                <a:solidFill>
                  <a:schemeClr val="accent3">
                    <a:lumMod val="75000"/>
                  </a:schemeClr>
                </a:solidFill>
                <a:latin typeface="Calibri" pitchFamily="34" charset="0"/>
              </a:rPr>
              <a:t>TOP COAT.</a:t>
            </a:r>
            <a:r>
              <a:rPr lang="el-GR" sz="2000" dirty="0" smtClean="0">
                <a:solidFill>
                  <a:schemeClr val="accent3">
                    <a:lumMod val="75000"/>
                  </a:schemeClr>
                </a:solidFill>
                <a:latin typeface="Calibri" pitchFamily="34" charset="0"/>
              </a:rPr>
              <a:t/>
            </a:r>
            <a:br>
              <a:rPr lang="el-GR" sz="2000" dirty="0" smtClean="0">
                <a:solidFill>
                  <a:schemeClr val="accent3">
                    <a:lumMod val="75000"/>
                  </a:schemeClr>
                </a:solidFill>
                <a:latin typeface="Calibri" pitchFamily="34" charset="0"/>
              </a:rPr>
            </a:br>
            <a:r>
              <a:rPr lang="en-US" sz="2000" dirty="0" smtClean="0">
                <a:solidFill>
                  <a:schemeClr val="accent3">
                    <a:lumMod val="75000"/>
                  </a:schemeClr>
                </a:solidFill>
                <a:latin typeface="Calibri" pitchFamily="34" charset="0"/>
              </a:rPr>
              <a:t/>
            </a:r>
            <a:br>
              <a:rPr lang="en-US" sz="2000" dirty="0" smtClean="0">
                <a:solidFill>
                  <a:schemeClr val="accent3">
                    <a:lumMod val="75000"/>
                  </a:schemeClr>
                </a:solidFill>
                <a:latin typeface="Calibri" pitchFamily="34" charset="0"/>
              </a:rPr>
            </a:br>
            <a:r>
              <a:rPr lang="el-GR" sz="2000" u="sng" dirty="0" smtClean="0">
                <a:solidFill>
                  <a:schemeClr val="accent3">
                    <a:lumMod val="75000"/>
                  </a:schemeClr>
                </a:solidFill>
                <a:latin typeface="Calibri" pitchFamily="34" charset="0"/>
              </a:rPr>
              <a:t>ΑΠΑΝΤΗΣΗ</a:t>
            </a:r>
            <a:r>
              <a:rPr lang="en-US" sz="2000" u="sng" dirty="0" smtClean="0">
                <a:solidFill>
                  <a:schemeClr val="accent3">
                    <a:lumMod val="75000"/>
                  </a:schemeClr>
                </a:solidFill>
                <a:latin typeface="Calibri" pitchFamily="34" charset="0"/>
              </a:rPr>
              <a:t>: </a:t>
            </a:r>
            <a:br>
              <a:rPr lang="en-US" sz="2000" u="sng" dirty="0" smtClean="0">
                <a:solidFill>
                  <a:schemeClr val="accent3">
                    <a:lumMod val="75000"/>
                  </a:schemeClr>
                </a:solidFill>
                <a:latin typeface="Calibri" pitchFamily="34" charset="0"/>
              </a:rPr>
            </a:br>
            <a:r>
              <a:rPr lang="el-GR" sz="2000" dirty="0" smtClean="0">
                <a:solidFill>
                  <a:schemeClr val="accent3">
                    <a:lumMod val="75000"/>
                  </a:schemeClr>
                </a:solidFill>
                <a:latin typeface="Calibri" pitchFamily="34" charset="0"/>
              </a:rPr>
              <a:t>Η ΧΡΗΣΗ ΒΑΣΗΣ </a:t>
            </a:r>
            <a:r>
              <a:rPr lang="en-US" sz="2000" dirty="0" smtClean="0">
                <a:solidFill>
                  <a:schemeClr val="accent3">
                    <a:lumMod val="75000"/>
                  </a:schemeClr>
                </a:solidFill>
                <a:latin typeface="Calibri" pitchFamily="34" charset="0"/>
              </a:rPr>
              <a:t>(BASE) </a:t>
            </a:r>
            <a:r>
              <a:rPr lang="el-GR" sz="2000" dirty="0" smtClean="0">
                <a:solidFill>
                  <a:schemeClr val="accent3">
                    <a:lumMod val="75000"/>
                  </a:schemeClr>
                </a:solidFill>
                <a:latin typeface="Calibri" pitchFamily="34" charset="0"/>
              </a:rPr>
              <a:t>ΕΙΝΑΙ ΑΠΑΡΑΙΤΗΤΗ ΓΙΑ ΝΑ ΠΡΟΣΤΑΤΕΨΕΙ ΤΑ ΝΥΧΙΑ ΑΠΟ ΤΙΣ ΧΡΩΣΤΙΚΕΣ ΟΥΣΙΕΣ ΤΩΝ ΒΕΡΝΙΚΙΩΝ. ΤΟ </a:t>
            </a:r>
            <a:r>
              <a:rPr lang="en-US" sz="2000" dirty="0" smtClean="0">
                <a:solidFill>
                  <a:schemeClr val="accent3">
                    <a:lumMod val="75000"/>
                  </a:schemeClr>
                </a:solidFill>
                <a:latin typeface="Calibri" pitchFamily="34" charset="0"/>
              </a:rPr>
              <a:t>TOP COAT </a:t>
            </a:r>
            <a:r>
              <a:rPr lang="el-GR" sz="2000" dirty="0" smtClean="0">
                <a:solidFill>
                  <a:schemeClr val="accent3">
                    <a:lumMod val="75000"/>
                  </a:schemeClr>
                </a:solidFill>
                <a:latin typeface="Calibri" pitchFamily="34" charset="0"/>
              </a:rPr>
              <a:t>ΕΙΝΑΙ ΑΠΑΡΑΙΤΗΤΟ ΓΙΑ ΝΑ ΠΡΟΣΘΕΣΕΙ ΓΥΑΛΑΔΑ, ΝΑ ΠΡΟΛΑΒΕΙ ΚΑΙ ΝΑ ΚΑΘΥΣΤΕΡΗΣΕΙ ΤΟ ΞΕΦΛΟΥΔΙΣΜΑ ΣΤΑ ΒΑΜΜΕΝΑ ΝΥΧΙΑ ΚΑΙ ΝΑ ΒΟΗΘΗΣΕΙ ΣΤΟ ΓΡΗΓΟΡΟ ΣΤΕΓΝΩΜΑ.</a:t>
            </a:r>
            <a:br>
              <a:rPr lang="el-GR" sz="2000" dirty="0" smtClean="0">
                <a:solidFill>
                  <a:schemeClr val="accent3">
                    <a:lumMod val="75000"/>
                  </a:schemeClr>
                </a:solidFill>
                <a:latin typeface="Calibri" pitchFamily="34" charset="0"/>
              </a:rPr>
            </a:br>
            <a:r>
              <a:rPr lang="en-US" sz="2000" dirty="0" smtClean="0">
                <a:solidFill>
                  <a:schemeClr val="accent3">
                    <a:lumMod val="75000"/>
                  </a:schemeClr>
                </a:solidFill>
                <a:latin typeface="Calibri" pitchFamily="34" charset="0"/>
              </a:rPr>
              <a:t/>
            </a:r>
            <a:br>
              <a:rPr lang="en-US" sz="2000" dirty="0" smtClean="0">
                <a:solidFill>
                  <a:schemeClr val="accent3">
                    <a:lumMod val="75000"/>
                  </a:schemeClr>
                </a:solidFill>
                <a:latin typeface="Calibri" pitchFamily="34" charset="0"/>
              </a:rPr>
            </a:br>
            <a:r>
              <a:rPr lang="en-US" sz="2000" dirty="0" smtClean="0">
                <a:solidFill>
                  <a:schemeClr val="accent3">
                    <a:lumMod val="75000"/>
                  </a:schemeClr>
                </a:solidFill>
                <a:latin typeface="Calibri" pitchFamily="34" charset="0"/>
              </a:rPr>
              <a:t>(E</a:t>
            </a:r>
            <a:r>
              <a:rPr lang="el-GR" sz="2000" dirty="0" smtClean="0">
                <a:solidFill>
                  <a:schemeClr val="accent3">
                    <a:lumMod val="75000"/>
                  </a:schemeClr>
                </a:solidFill>
                <a:latin typeface="Calibri" pitchFamily="34" charset="0"/>
              </a:rPr>
              <a:t>ΡΩΤΗΣΗ ΠΙΣΤΟΠΟΙΗΣΗΣ – ΟΜΑΔΑ Β’ ΕΙΔΙΚΕΣ ΕΡΩΤΗΣΕΙΣ)</a:t>
            </a:r>
            <a:endParaRPr lang="el-GR" sz="2000" dirty="0">
              <a:solidFill>
                <a:schemeClr val="accent3">
                  <a:lumMod val="7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655372" y="2212190"/>
            <a:ext cx="4893710" cy="3472956"/>
          </a:xfrm>
          <a:prstGeom prst="rect">
            <a:avLst/>
          </a:prstGeom>
          <a:effectLst/>
        </p:spPr>
      </p:pic>
      <p:sp>
        <p:nvSpPr>
          <p:cNvPr id="3" name="2 - TextBox"/>
          <p:cNvSpPr txBox="1"/>
          <p:nvPr/>
        </p:nvSpPr>
        <p:spPr>
          <a:xfrm>
            <a:off x="197709" y="1145060"/>
            <a:ext cx="8241956" cy="646331"/>
          </a:xfrm>
          <a:prstGeom prst="rect">
            <a:avLst/>
          </a:prstGeom>
          <a:noFill/>
        </p:spPr>
        <p:txBody>
          <a:bodyPr wrap="square" rtlCol="0">
            <a:spAutoFit/>
          </a:bodyPr>
          <a:lstStyle/>
          <a:p>
            <a:pPr algn="ctr"/>
            <a:r>
              <a:rPr lang="el-GR" sz="3600" b="1" dirty="0" smtClean="0">
                <a:solidFill>
                  <a:schemeClr val="accent3">
                    <a:lumMod val="75000"/>
                  </a:schemeClr>
                </a:solidFill>
                <a:latin typeface="Calibri" pitchFamily="34" charset="0"/>
              </a:rPr>
              <a:t>ΕΥΧΑΡΙΣΤΩ ΓΙΑ ΤΗΝ ΠΡΟΣΟΧΗ ΣΑΣ !!</a:t>
            </a:r>
            <a:endParaRPr lang="el-GR" sz="3600" b="1" dirty="0">
              <a:solidFill>
                <a:schemeClr val="accent3">
                  <a:lumMod val="75000"/>
                </a:schemeClr>
              </a:solidFill>
              <a:latin typeface="Calibri"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Rectangle 3"/>
          <p:cNvSpPr/>
          <p:nvPr/>
        </p:nvSpPr>
        <p:spPr>
          <a:xfrm>
            <a:off x="500034" y="642918"/>
            <a:ext cx="2771277" cy="5909310"/>
          </a:xfrm>
          <a:prstGeom prst="rect">
            <a:avLst/>
          </a:prstGeom>
        </p:spPr>
        <p:txBody>
          <a:bodyPr wrap="square">
            <a:spAutoFit/>
          </a:bodyPr>
          <a:lstStyle/>
          <a:p>
            <a:pPr algn="ctr"/>
            <a:r>
              <a:rPr lang="el-GR" dirty="0" smtClean="0">
                <a:solidFill>
                  <a:schemeClr val="accent3">
                    <a:lumMod val="75000"/>
                  </a:schemeClr>
                </a:solidFill>
                <a:latin typeface="Calibri" pitchFamily="34" charset="0"/>
              </a:rPr>
              <a:t>Πριν </a:t>
            </a:r>
            <a:r>
              <a:rPr lang="el-GR" dirty="0">
                <a:solidFill>
                  <a:schemeClr val="accent3">
                    <a:lumMod val="75000"/>
                  </a:schemeClr>
                </a:solidFill>
                <a:latin typeface="Calibri" pitchFamily="34" charset="0"/>
              </a:rPr>
              <a:t>ξεκινήσουμε το πεντικιούρ θα πρέπει να προετοιμάσουμε κατάλληλα τον χώρο που θα </a:t>
            </a:r>
            <a:r>
              <a:rPr lang="el-GR" dirty="0" smtClean="0">
                <a:solidFill>
                  <a:schemeClr val="accent3">
                    <a:lumMod val="75000"/>
                  </a:schemeClr>
                </a:solidFill>
                <a:latin typeface="Calibri" pitchFamily="34" charset="0"/>
              </a:rPr>
              <a:t>εργαστούμε και να </a:t>
            </a:r>
            <a:r>
              <a:rPr lang="el-GR" dirty="0">
                <a:solidFill>
                  <a:schemeClr val="accent3">
                    <a:lumMod val="75000"/>
                  </a:schemeClr>
                </a:solidFill>
                <a:latin typeface="Calibri" pitchFamily="34" charset="0"/>
              </a:rPr>
              <a:t>αποστειρώσουμε τα εργαλεία και τα εξαρτήματα που θα χρησιμοποιήσουμε</a:t>
            </a:r>
            <a:r>
              <a:rPr lang="el-GR" dirty="0" smtClean="0">
                <a:solidFill>
                  <a:schemeClr val="accent3">
                    <a:lumMod val="75000"/>
                  </a:schemeClr>
                </a:solidFill>
                <a:latin typeface="Calibri" pitchFamily="34" charset="0"/>
              </a:rPr>
              <a:t>.</a:t>
            </a:r>
          </a:p>
          <a:p>
            <a:pPr algn="ctr"/>
            <a:r>
              <a:rPr lang="el-GR" dirty="0" smtClean="0">
                <a:solidFill>
                  <a:schemeClr val="accent3">
                    <a:lumMod val="75000"/>
                  </a:schemeClr>
                </a:solidFill>
                <a:latin typeface="Calibri" pitchFamily="34" charset="0"/>
              </a:rPr>
              <a:t> </a:t>
            </a:r>
            <a:r>
              <a:rPr lang="el-GR" dirty="0">
                <a:solidFill>
                  <a:schemeClr val="accent3">
                    <a:lumMod val="75000"/>
                  </a:schemeClr>
                </a:solidFill>
                <a:latin typeface="Calibri" pitchFamily="34" charset="0"/>
              </a:rPr>
              <a:t>Δεν θα πρέπει σε καμία περίπτωση να αφήνουμε την πελάτισσα να περιμένει γιατί έχουμε ξεχάσει να φέρουμε όλα όσα χρειαζόμαστε ή γιατί δεν έχουμε προετοιμάσει σωστά τον χώρο.</a:t>
            </a:r>
          </a:p>
          <a:p>
            <a:pPr algn="ctr"/>
            <a:r>
              <a:rPr lang="el-GR" dirty="0">
                <a:solidFill>
                  <a:schemeClr val="accent3">
                    <a:lumMod val="75000"/>
                  </a:schemeClr>
                </a:solidFill>
                <a:latin typeface="Calibri" pitchFamily="34" charset="0"/>
              </a:rPr>
              <a:t>Προσέχουμε να τηρούμε όλους τους κανόνες υγιεινής προς αποφυγή μολύνσεων.</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pic>
        <p:nvPicPr>
          <p:cNvPr id="3" name="Picture 5"/>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28596" y="2428868"/>
            <a:ext cx="2698325" cy="2395992"/>
          </a:xfrm>
          <a:prstGeom prst="rect">
            <a:avLst/>
          </a:prstGeom>
          <a:ln w="28575">
            <a:solidFill>
              <a:schemeClr val="accent3">
                <a:lumMod val="50000"/>
              </a:schemeClr>
            </a:solidFill>
            <a:prstDash val="solid"/>
          </a:ln>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TextBox 3"/>
          <p:cNvSpPr txBox="1"/>
          <p:nvPr/>
        </p:nvSpPr>
        <p:spPr>
          <a:xfrm>
            <a:off x="142844" y="428604"/>
            <a:ext cx="3571899" cy="6001643"/>
          </a:xfrm>
          <a:prstGeom prst="rect">
            <a:avLst/>
          </a:prstGeom>
          <a:noFill/>
        </p:spPr>
        <p:txBody>
          <a:bodyPr wrap="square" rtlCol="0">
            <a:spAutoFit/>
          </a:bodyPr>
          <a:lstStyle/>
          <a:p>
            <a:pPr marL="342900" indent="-342900" algn="ctr">
              <a:buClr>
                <a:schemeClr val="accent3">
                  <a:lumMod val="75000"/>
                </a:schemeClr>
              </a:buClr>
            </a:pPr>
            <a:r>
              <a:rPr lang="el-GR" sz="1600" b="1" u="sng" dirty="0" smtClean="0">
                <a:solidFill>
                  <a:schemeClr val="accent3">
                    <a:lumMod val="75000"/>
                  </a:schemeClr>
                </a:solidFill>
                <a:latin typeface="Calibri" pitchFamily="34" charset="0"/>
              </a:rPr>
              <a:t>ΔΙΑΔΙΚΑΣΙΑ ΥΓΡΟΥ ΠΕΝΤΙΚΙΟΥΡ ΒΗΜΑ-ΒΗΜΑ</a:t>
            </a:r>
          </a:p>
          <a:p>
            <a:pPr marL="342900" indent="-342900">
              <a:buClr>
                <a:schemeClr val="accent3">
                  <a:lumMod val="75000"/>
                </a:schemeClr>
              </a:buClr>
            </a:pPr>
            <a:endParaRPr lang="el-GR" sz="1600" dirty="0" smtClean="0">
              <a:solidFill>
                <a:schemeClr val="accent3">
                  <a:lumMod val="75000"/>
                </a:schemeClr>
              </a:solidFill>
              <a:latin typeface="Calibri" pitchFamily="34" charset="0"/>
            </a:endParaRPr>
          </a:p>
          <a:p>
            <a:pPr marL="342900" indent="-342900">
              <a:buClr>
                <a:schemeClr val="accent3">
                  <a:lumMod val="75000"/>
                </a:schemeClr>
              </a:buClr>
            </a:pPr>
            <a:endParaRPr lang="el-GR" sz="1600" dirty="0" smtClean="0">
              <a:solidFill>
                <a:schemeClr val="accent3">
                  <a:lumMod val="75000"/>
                </a:schemeClr>
              </a:solidFill>
              <a:latin typeface="Calibri" pitchFamily="34" charset="0"/>
            </a:endParaRPr>
          </a:p>
          <a:p>
            <a:pPr marL="342900" indent="-342900">
              <a:buClr>
                <a:schemeClr val="accent3">
                  <a:lumMod val="75000"/>
                </a:schemeClr>
              </a:buClr>
              <a:buAutoNum type="arabicPeriod"/>
            </a:pPr>
            <a:r>
              <a:rPr lang="el-GR" sz="1600" dirty="0" smtClean="0">
                <a:solidFill>
                  <a:schemeClr val="accent3">
                    <a:lumMod val="75000"/>
                  </a:schemeClr>
                </a:solidFill>
                <a:latin typeface="Calibri" pitchFamily="34" charset="0"/>
              </a:rPr>
              <a:t>Αφαιρούμε </a:t>
            </a:r>
            <a:r>
              <a:rPr lang="el-GR" sz="1600" dirty="0">
                <a:solidFill>
                  <a:schemeClr val="accent3">
                    <a:lumMod val="75000"/>
                  </a:schemeClr>
                </a:solidFill>
                <a:latin typeface="Calibri" pitchFamily="34" charset="0"/>
              </a:rPr>
              <a:t>τα υποδήματα και τις κάλτσες</a:t>
            </a:r>
            <a:r>
              <a:rPr lang="el-GR" sz="1600" dirty="0" smtClean="0">
                <a:solidFill>
                  <a:schemeClr val="accent3">
                    <a:lumMod val="75000"/>
                  </a:schemeClr>
                </a:solidFill>
                <a:latin typeface="Calibri" pitchFamily="34" charset="0"/>
              </a:rPr>
              <a:t>.</a:t>
            </a:r>
            <a:endParaRPr lang="en-US" sz="1600" dirty="0" smtClean="0">
              <a:solidFill>
                <a:schemeClr val="accent3">
                  <a:lumMod val="75000"/>
                </a:schemeClr>
              </a:solidFill>
              <a:latin typeface="Calibri" pitchFamily="34" charset="0"/>
            </a:endParaRPr>
          </a:p>
          <a:p>
            <a:pPr>
              <a:buClr>
                <a:schemeClr val="accent3">
                  <a:lumMod val="75000"/>
                </a:schemeClr>
              </a:buClr>
            </a:pPr>
            <a:endParaRPr lang="el-GR" sz="1600" dirty="0">
              <a:solidFill>
                <a:schemeClr val="accent3">
                  <a:lumMod val="75000"/>
                </a:schemeClr>
              </a:solidFill>
              <a:latin typeface="Calibri" pitchFamily="34" charset="0"/>
            </a:endParaRPr>
          </a:p>
          <a:p>
            <a:pPr marL="342900" indent="-342900">
              <a:buClr>
                <a:schemeClr val="accent3">
                  <a:lumMod val="75000"/>
                </a:schemeClr>
              </a:buClr>
              <a:buAutoNum type="arabicPeriod" startAt="2"/>
            </a:pPr>
            <a:r>
              <a:rPr lang="el-GR" sz="1600" dirty="0" smtClean="0">
                <a:solidFill>
                  <a:schemeClr val="accent3">
                    <a:lumMod val="75000"/>
                  </a:schemeClr>
                </a:solidFill>
                <a:latin typeface="Calibri" pitchFamily="34" charset="0"/>
              </a:rPr>
              <a:t>Ψεκάζουμε </a:t>
            </a:r>
            <a:r>
              <a:rPr lang="el-GR" sz="1600" dirty="0">
                <a:solidFill>
                  <a:schemeClr val="accent3">
                    <a:lumMod val="75000"/>
                  </a:schemeClr>
                </a:solidFill>
                <a:latin typeface="Calibri" pitchFamily="34" charset="0"/>
              </a:rPr>
              <a:t>τα πόδια της πελάτισσας με αντισηπτικό δέρματος για αντισηψια</a:t>
            </a:r>
            <a:r>
              <a:rPr lang="el-GR" sz="1600" dirty="0" smtClean="0">
                <a:solidFill>
                  <a:schemeClr val="accent3">
                    <a:lumMod val="75000"/>
                  </a:schemeClr>
                </a:solidFill>
                <a:latin typeface="Calibri" pitchFamily="34" charset="0"/>
              </a:rPr>
              <a:t>.</a:t>
            </a:r>
            <a:endParaRPr lang="en-US" sz="1600" dirty="0" smtClean="0">
              <a:solidFill>
                <a:schemeClr val="accent3">
                  <a:lumMod val="75000"/>
                </a:schemeClr>
              </a:solidFill>
              <a:latin typeface="Calibri" pitchFamily="34" charset="0"/>
            </a:endParaRPr>
          </a:p>
          <a:p>
            <a:pPr>
              <a:buClr>
                <a:schemeClr val="accent3">
                  <a:lumMod val="75000"/>
                </a:schemeClr>
              </a:buClr>
            </a:pPr>
            <a:endParaRPr lang="el-GR" sz="1600" dirty="0">
              <a:solidFill>
                <a:schemeClr val="accent3">
                  <a:lumMod val="75000"/>
                </a:schemeClr>
              </a:solidFill>
              <a:latin typeface="Calibri" pitchFamily="34" charset="0"/>
            </a:endParaRPr>
          </a:p>
          <a:p>
            <a:pPr marL="342900" indent="-342900">
              <a:buClr>
                <a:schemeClr val="accent3">
                  <a:lumMod val="75000"/>
                </a:schemeClr>
              </a:buClr>
              <a:buAutoNum type="arabicPeriod" startAt="3"/>
            </a:pPr>
            <a:r>
              <a:rPr lang="el-GR" sz="1600" dirty="0" smtClean="0">
                <a:solidFill>
                  <a:schemeClr val="accent3">
                    <a:lumMod val="75000"/>
                  </a:schemeClr>
                </a:solidFill>
                <a:latin typeface="Calibri" pitchFamily="34" charset="0"/>
              </a:rPr>
              <a:t>Τοποθετούμε </a:t>
            </a:r>
            <a:r>
              <a:rPr lang="el-GR" sz="1600" dirty="0">
                <a:solidFill>
                  <a:schemeClr val="accent3">
                    <a:lumMod val="75000"/>
                  </a:schemeClr>
                </a:solidFill>
                <a:latin typeface="Calibri" pitchFamily="34" charset="0"/>
              </a:rPr>
              <a:t>τα πόδια μέσα στο ποδόλουτρο, τα ξεπλένουμε και τα σκουπίζουμε</a:t>
            </a:r>
            <a:r>
              <a:rPr lang="el-GR" sz="1600" dirty="0" smtClean="0">
                <a:solidFill>
                  <a:schemeClr val="accent3">
                    <a:lumMod val="75000"/>
                  </a:schemeClr>
                </a:solidFill>
                <a:latin typeface="Calibri" pitchFamily="34" charset="0"/>
              </a:rPr>
              <a:t>.</a:t>
            </a:r>
            <a:endParaRPr lang="en-US" sz="1600" dirty="0" smtClean="0">
              <a:solidFill>
                <a:schemeClr val="accent3">
                  <a:lumMod val="75000"/>
                </a:schemeClr>
              </a:solidFill>
              <a:latin typeface="Calibri" pitchFamily="34" charset="0"/>
            </a:endParaRPr>
          </a:p>
          <a:p>
            <a:pPr>
              <a:buClr>
                <a:schemeClr val="accent3">
                  <a:lumMod val="75000"/>
                </a:schemeClr>
              </a:buClr>
            </a:pPr>
            <a:endParaRPr lang="el-GR" sz="1600" dirty="0">
              <a:solidFill>
                <a:schemeClr val="accent3">
                  <a:lumMod val="75000"/>
                </a:schemeClr>
              </a:solidFill>
              <a:latin typeface="Calibri" pitchFamily="34" charset="0"/>
            </a:endParaRPr>
          </a:p>
          <a:p>
            <a:pPr marL="342900" indent="-342900">
              <a:buClr>
                <a:schemeClr val="accent3">
                  <a:lumMod val="75000"/>
                </a:schemeClr>
              </a:buClr>
              <a:buAutoNum type="arabicPeriod" startAt="4"/>
            </a:pPr>
            <a:r>
              <a:rPr lang="el-GR" sz="1600" dirty="0" smtClean="0">
                <a:solidFill>
                  <a:schemeClr val="accent3">
                    <a:lumMod val="75000"/>
                  </a:schemeClr>
                </a:solidFill>
                <a:latin typeface="Calibri" pitchFamily="34" charset="0"/>
              </a:rPr>
              <a:t>Διάγνωση </a:t>
            </a:r>
            <a:r>
              <a:rPr lang="el-GR" sz="1600" dirty="0">
                <a:solidFill>
                  <a:schemeClr val="accent3">
                    <a:lumMod val="75000"/>
                  </a:schemeClr>
                </a:solidFill>
                <a:latin typeface="Calibri" pitchFamily="34" charset="0"/>
              </a:rPr>
              <a:t>στα πέλματα, ανάμεσα στα δάχτυλα και τα νύχια (εφόσον δεν είναι βαμμένα), για τυχόν </a:t>
            </a:r>
            <a:r>
              <a:rPr lang="el-GR" sz="1600" dirty="0" smtClean="0">
                <a:solidFill>
                  <a:schemeClr val="accent3">
                    <a:lumMod val="75000"/>
                  </a:schemeClr>
                </a:solidFill>
                <a:latin typeface="Calibri" pitchFamily="34" charset="0"/>
              </a:rPr>
              <a:t>δερματοπάθειες, </a:t>
            </a:r>
            <a:r>
              <a:rPr lang="el-GR" sz="1600" dirty="0">
                <a:solidFill>
                  <a:schemeClr val="accent3">
                    <a:lumMod val="75000"/>
                  </a:schemeClr>
                </a:solidFill>
                <a:latin typeface="Calibri" pitchFamily="34" charset="0"/>
              </a:rPr>
              <a:t>κάλους, σκληρύνσεις κλπ. Εφόσον διαπιστώσουμε ότι είναι ασφαλές να εφαρμόσουμε πεντικιούρ, ακολουθούμε την εξής </a:t>
            </a:r>
            <a:r>
              <a:rPr lang="el-GR" sz="1600" dirty="0" smtClean="0">
                <a:solidFill>
                  <a:schemeClr val="accent3">
                    <a:lumMod val="75000"/>
                  </a:schemeClr>
                </a:solidFill>
                <a:latin typeface="Calibri" pitchFamily="34" charset="0"/>
              </a:rPr>
              <a:t>διαδικασία.</a:t>
            </a:r>
          </a:p>
          <a:p>
            <a:pPr marL="342900" indent="-342900">
              <a:buClr>
                <a:schemeClr val="accent3">
                  <a:lumMod val="75000"/>
                </a:schemeClr>
              </a:buClr>
              <a:buAutoNum type="arabicPeriod" startAt="4"/>
            </a:pPr>
            <a:endParaRPr lang="el-GR" sz="1600" dirty="0">
              <a:solidFill>
                <a:schemeClr val="accent3">
                  <a:lumMod val="75000"/>
                </a:schemeClr>
              </a:solidFill>
              <a:latin typeface="Calibri"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2 - Ορθογώνιο"/>
          <p:cNvSpPr/>
          <p:nvPr/>
        </p:nvSpPr>
        <p:spPr>
          <a:xfrm>
            <a:off x="357158" y="1142984"/>
            <a:ext cx="3061513" cy="5078313"/>
          </a:xfrm>
          <a:prstGeom prst="rect">
            <a:avLst/>
          </a:prstGeom>
        </p:spPr>
        <p:txBody>
          <a:bodyPr wrap="square">
            <a:spAutoFit/>
          </a:bodyPr>
          <a:lstStyle/>
          <a:p>
            <a:pPr marL="342900" indent="-342900">
              <a:buClr>
                <a:schemeClr val="accent3">
                  <a:lumMod val="75000"/>
                </a:schemeClr>
              </a:buClr>
              <a:buAutoNum type="arabicPeriod" startAt="4"/>
            </a:pPr>
            <a:r>
              <a:rPr lang="el-GR" dirty="0" smtClean="0">
                <a:solidFill>
                  <a:schemeClr val="accent3">
                    <a:lumMod val="75000"/>
                  </a:schemeClr>
                </a:solidFill>
                <a:latin typeface="Calibri" pitchFamily="34" charset="0"/>
              </a:rPr>
              <a:t>Τοποθετούμε διαχωριστικά στα δάχτυλα και ξεβάφουμε τα νύχια </a:t>
            </a:r>
            <a:r>
              <a:rPr lang="en-US" dirty="0" smtClean="0">
                <a:solidFill>
                  <a:schemeClr val="accent3">
                    <a:lumMod val="75000"/>
                  </a:schemeClr>
                </a:solidFill>
                <a:latin typeface="Calibri" pitchFamily="34" charset="0"/>
              </a:rPr>
              <a:t> </a:t>
            </a:r>
            <a:r>
              <a:rPr lang="el-GR" dirty="0" smtClean="0">
                <a:solidFill>
                  <a:schemeClr val="accent3">
                    <a:lumMod val="75000"/>
                  </a:schemeClr>
                </a:solidFill>
                <a:latin typeface="Calibri" pitchFamily="34" charset="0"/>
              </a:rPr>
              <a:t>(ξεκινώντας από το μικρό δάχτυλο προς το μεγαλύτερο).  </a:t>
            </a:r>
          </a:p>
          <a:p>
            <a:pPr marL="457200" indent="-457200">
              <a:buClr>
                <a:schemeClr val="accent3">
                  <a:lumMod val="75000"/>
                </a:schemeClr>
              </a:buClr>
              <a:buAutoNum type="arabicPeriod" startAt="5"/>
            </a:pPr>
            <a:endParaRPr lang="en-US" dirty="0" smtClean="0">
              <a:solidFill>
                <a:schemeClr val="accent3">
                  <a:lumMod val="75000"/>
                </a:schemeClr>
              </a:solidFill>
              <a:latin typeface="Calibri" pitchFamily="34" charset="0"/>
            </a:endParaRPr>
          </a:p>
          <a:p>
            <a:pPr marL="457200" indent="-457200">
              <a:buClr>
                <a:schemeClr val="accent3">
                  <a:lumMod val="75000"/>
                </a:schemeClr>
              </a:buClr>
              <a:buAutoNum type="arabicPeriod" startAt="5"/>
            </a:pPr>
            <a:r>
              <a:rPr lang="el-GR" dirty="0" smtClean="0">
                <a:solidFill>
                  <a:schemeClr val="accent3">
                    <a:lumMod val="75000"/>
                  </a:schemeClr>
                </a:solidFill>
                <a:latin typeface="Calibri" pitchFamily="34" charset="0"/>
              </a:rPr>
              <a:t>Κόβουμε τα νύχια με τον κόπτη νυχιών (εάν χρειάζεται). </a:t>
            </a:r>
          </a:p>
          <a:p>
            <a:pPr marL="457200" indent="-457200">
              <a:buClr>
                <a:schemeClr val="accent3">
                  <a:lumMod val="75000"/>
                </a:schemeClr>
              </a:buClr>
              <a:buAutoNum type="arabicPeriod" startAt="5"/>
            </a:pPr>
            <a:endParaRPr lang="el-GR" dirty="0" smtClean="0">
              <a:solidFill>
                <a:schemeClr val="accent3">
                  <a:lumMod val="75000"/>
                </a:schemeClr>
              </a:solidFill>
              <a:latin typeface="Calibri" pitchFamily="34" charset="0"/>
            </a:endParaRPr>
          </a:p>
          <a:p>
            <a:pPr marL="457200" indent="-457200">
              <a:buClr>
                <a:schemeClr val="accent3">
                  <a:lumMod val="75000"/>
                </a:schemeClr>
              </a:buClr>
              <a:buAutoNum type="arabicPeriod" startAt="5"/>
            </a:pPr>
            <a:r>
              <a:rPr lang="el-GR" dirty="0" smtClean="0">
                <a:solidFill>
                  <a:schemeClr val="accent3">
                    <a:lumMod val="75000"/>
                  </a:schemeClr>
                </a:solidFill>
                <a:latin typeface="Calibri" pitchFamily="34" charset="0"/>
              </a:rPr>
              <a:t>Δίνουμε σχήμα στα νύχια με λίμα 180,150,120(ανάλογα με το πάχος του νυχιού) λιμάροντας ελαφρώς στρόγγυλα τις άκρες.</a:t>
            </a:r>
          </a:p>
          <a:p>
            <a:pPr>
              <a:buClr>
                <a:schemeClr val="accent3">
                  <a:lumMod val="75000"/>
                </a:schemeClr>
              </a:buClr>
            </a:pPr>
            <a:endParaRPr lang="el-GR" dirty="0">
              <a:solidFill>
                <a:schemeClr val="accent3">
                  <a:lumMod val="75000"/>
                </a:schemeClr>
              </a:solidFill>
              <a:latin typeface="Calibri"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TextBox 1"/>
          <p:cNvSpPr txBox="1"/>
          <p:nvPr/>
        </p:nvSpPr>
        <p:spPr>
          <a:xfrm>
            <a:off x="0" y="0"/>
            <a:ext cx="3571900" cy="6740307"/>
          </a:xfrm>
          <a:prstGeom prst="rect">
            <a:avLst/>
          </a:prstGeom>
          <a:noFill/>
        </p:spPr>
        <p:txBody>
          <a:bodyPr wrap="square" rtlCol="0">
            <a:spAutoFit/>
          </a:bodyPr>
          <a:lstStyle/>
          <a:p>
            <a:pPr>
              <a:buClr>
                <a:schemeClr val="accent3">
                  <a:lumMod val="75000"/>
                </a:schemeClr>
              </a:buClr>
            </a:pPr>
            <a:endParaRPr lang="el-GR" sz="1600" dirty="0">
              <a:solidFill>
                <a:schemeClr val="accent3">
                  <a:lumMod val="75000"/>
                </a:schemeClr>
              </a:solidFill>
            </a:endParaRPr>
          </a:p>
          <a:p>
            <a:pPr marL="342900" indent="-342900">
              <a:buClr>
                <a:schemeClr val="accent3">
                  <a:lumMod val="75000"/>
                </a:schemeClr>
              </a:buClr>
              <a:buAutoNum type="arabicPeriod" startAt="8"/>
            </a:pPr>
            <a:r>
              <a:rPr lang="el-GR" sz="1600" dirty="0" smtClean="0">
                <a:solidFill>
                  <a:schemeClr val="accent3">
                    <a:lumMod val="75000"/>
                  </a:schemeClr>
                </a:solidFill>
                <a:latin typeface="Calibri" pitchFamily="34" charset="0"/>
              </a:rPr>
              <a:t>Με </a:t>
            </a:r>
            <a:r>
              <a:rPr lang="el-GR" sz="1600" dirty="0">
                <a:solidFill>
                  <a:schemeClr val="accent3">
                    <a:lumMod val="75000"/>
                  </a:schemeClr>
                </a:solidFill>
                <a:latin typeface="Calibri" pitchFamily="34" charset="0"/>
              </a:rPr>
              <a:t>ένα block ή μπάφερ λιμάρουμε (διαγώνια) την επιφάνεια του νυχιού για να λειάνουμε καλύτερα την επιφάνεια του, αλλά και για να αφαιρέσουμε τυχόν κιτρινίλες από προηγούμενα βερνίκια. Εάν υπάρχουν υπολείμματα βρωμιάς ή χνούδια κάτω από τα νύχια, με ένα ξυλάκι ή το σπρωχτηράκι και βαμβάκι καθαρίζουμε τα υπονύχια</a:t>
            </a:r>
            <a:r>
              <a:rPr lang="el-GR" sz="1600" dirty="0" smtClean="0">
                <a:solidFill>
                  <a:schemeClr val="accent3">
                    <a:lumMod val="75000"/>
                  </a:schemeClr>
                </a:solidFill>
                <a:latin typeface="Calibri" pitchFamily="34" charset="0"/>
              </a:rPr>
              <a:t>.</a:t>
            </a:r>
            <a:endParaRPr lang="en-US" sz="1600" dirty="0" smtClean="0">
              <a:solidFill>
                <a:schemeClr val="accent3">
                  <a:lumMod val="75000"/>
                </a:schemeClr>
              </a:solidFill>
              <a:latin typeface="Calibri" pitchFamily="34" charset="0"/>
            </a:endParaRPr>
          </a:p>
          <a:p>
            <a:pPr>
              <a:buClr>
                <a:schemeClr val="accent3">
                  <a:lumMod val="75000"/>
                </a:schemeClr>
              </a:buClr>
            </a:pPr>
            <a:endParaRPr lang="el-GR" sz="1600" dirty="0">
              <a:solidFill>
                <a:schemeClr val="accent3">
                  <a:lumMod val="75000"/>
                </a:schemeClr>
              </a:solidFill>
              <a:latin typeface="Calibri" pitchFamily="34" charset="0"/>
            </a:endParaRPr>
          </a:p>
          <a:p>
            <a:pPr marL="342900" indent="-342900">
              <a:buClr>
                <a:schemeClr val="accent3">
                  <a:lumMod val="75000"/>
                </a:schemeClr>
              </a:buClr>
              <a:buAutoNum type="arabicPeriod" startAt="9"/>
            </a:pPr>
            <a:r>
              <a:rPr lang="el-GR" sz="1600" dirty="0" smtClean="0">
                <a:solidFill>
                  <a:schemeClr val="accent3">
                    <a:lumMod val="75000"/>
                  </a:schemeClr>
                </a:solidFill>
                <a:latin typeface="Calibri" pitchFamily="34" charset="0"/>
              </a:rPr>
              <a:t>Τοποθετούμε </a:t>
            </a:r>
            <a:r>
              <a:rPr lang="el-GR" sz="1600" dirty="0">
                <a:solidFill>
                  <a:schemeClr val="accent3">
                    <a:lumMod val="75000"/>
                  </a:schemeClr>
                </a:solidFill>
                <a:latin typeface="Calibri" pitchFamily="34" charset="0"/>
              </a:rPr>
              <a:t>το πόδι στο ποδόλουτρο για λίγα λεπτά και ακολουθούμε τα βήματα 6-8 και στο άλλο </a:t>
            </a:r>
            <a:r>
              <a:rPr lang="el-GR" sz="1600" dirty="0" smtClean="0">
                <a:solidFill>
                  <a:schemeClr val="accent3">
                    <a:lumMod val="75000"/>
                  </a:schemeClr>
                </a:solidFill>
                <a:latin typeface="Calibri" pitchFamily="34" charset="0"/>
              </a:rPr>
              <a:t>πόδι</a:t>
            </a:r>
            <a:r>
              <a:rPr lang="en-US" sz="1600" dirty="0" smtClean="0">
                <a:solidFill>
                  <a:schemeClr val="accent3">
                    <a:lumMod val="75000"/>
                  </a:schemeClr>
                </a:solidFill>
                <a:latin typeface="Calibri" pitchFamily="34" charset="0"/>
              </a:rPr>
              <a:t>.</a:t>
            </a:r>
          </a:p>
          <a:p>
            <a:pPr>
              <a:buClr>
                <a:schemeClr val="accent3">
                  <a:lumMod val="75000"/>
                </a:schemeClr>
              </a:buClr>
            </a:pPr>
            <a:endParaRPr lang="el-GR" sz="1600" dirty="0">
              <a:solidFill>
                <a:schemeClr val="accent3">
                  <a:lumMod val="75000"/>
                </a:schemeClr>
              </a:solidFill>
              <a:latin typeface="Calibri" pitchFamily="34" charset="0"/>
            </a:endParaRPr>
          </a:p>
          <a:p>
            <a:pPr marL="342900" indent="-342900">
              <a:buClr>
                <a:schemeClr val="accent3">
                  <a:lumMod val="75000"/>
                </a:schemeClr>
              </a:buClr>
              <a:buAutoNum type="arabicPeriod" startAt="10"/>
            </a:pPr>
            <a:r>
              <a:rPr lang="el-GR" sz="1600" dirty="0" smtClean="0">
                <a:solidFill>
                  <a:schemeClr val="accent3">
                    <a:lumMod val="75000"/>
                  </a:schemeClr>
                </a:solidFill>
                <a:latin typeface="Calibri" pitchFamily="34" charset="0"/>
              </a:rPr>
              <a:t>Βγάζουμε </a:t>
            </a:r>
            <a:r>
              <a:rPr lang="el-GR" sz="1600" dirty="0">
                <a:solidFill>
                  <a:schemeClr val="accent3">
                    <a:lumMod val="75000"/>
                  </a:schemeClr>
                </a:solidFill>
                <a:latin typeface="Calibri" pitchFamily="34" charset="0"/>
              </a:rPr>
              <a:t>το πόδι απ’ το ποδόλουτρο και τοποθετούμε αφαιρετικό επωνυχίου στην ονυχιαία αύλακα και των πέντε δακτύλων (δεν τοποθετούμε απευθείας με το πινελάκι στα επωνύχια, πρώτα αφήνουμε μία ποσότητα πάνω στο γάντι και με τα δάκτυλα το απλώνουμε στα επωνύχια</a:t>
            </a:r>
            <a:r>
              <a:rPr lang="el-GR" sz="1600" dirty="0" smtClean="0">
                <a:solidFill>
                  <a:schemeClr val="accent3">
                    <a:lumMod val="75000"/>
                  </a:schemeClr>
                </a:solidFill>
                <a:latin typeface="Calibri" pitchFamily="34" charset="0"/>
              </a:rPr>
              <a:t>).</a:t>
            </a:r>
            <a:endParaRPr lang="en-US" sz="1600" dirty="0" smtClean="0">
              <a:solidFill>
                <a:schemeClr val="accent3">
                  <a:lumMod val="75000"/>
                </a:schemeClr>
              </a:solidFill>
              <a:latin typeface="Calibri"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2 - Ορθογώνιο"/>
          <p:cNvSpPr/>
          <p:nvPr/>
        </p:nvSpPr>
        <p:spPr>
          <a:xfrm>
            <a:off x="285720" y="714356"/>
            <a:ext cx="3357586" cy="5509200"/>
          </a:xfrm>
          <a:prstGeom prst="rect">
            <a:avLst/>
          </a:prstGeom>
        </p:spPr>
        <p:txBody>
          <a:bodyPr wrap="square">
            <a:spAutoFit/>
          </a:bodyPr>
          <a:lstStyle/>
          <a:p>
            <a:pPr>
              <a:buClr>
                <a:schemeClr val="accent3">
                  <a:lumMod val="75000"/>
                </a:schemeClr>
              </a:buClr>
            </a:pPr>
            <a:endParaRPr lang="el-GR" sz="1600" dirty="0" smtClean="0">
              <a:solidFill>
                <a:schemeClr val="accent3">
                  <a:lumMod val="75000"/>
                </a:schemeClr>
              </a:solidFill>
              <a:latin typeface="Calibri" pitchFamily="34" charset="0"/>
            </a:endParaRPr>
          </a:p>
          <a:p>
            <a:pPr marL="342900" indent="-342900">
              <a:buClr>
                <a:schemeClr val="accent3">
                  <a:lumMod val="75000"/>
                </a:schemeClr>
              </a:buClr>
              <a:buAutoNum type="arabicPeriod" startAt="11"/>
            </a:pPr>
            <a:r>
              <a:rPr lang="el-GR" sz="1600" dirty="0" smtClean="0">
                <a:solidFill>
                  <a:schemeClr val="accent3">
                    <a:lumMod val="75000"/>
                  </a:schemeClr>
                </a:solidFill>
                <a:latin typeface="Calibri" pitchFamily="34" charset="0"/>
              </a:rPr>
              <a:t>Ανασηκώνουμε τα επωνύχια με το σπρωχτηράκι (pusher) και με την χρήση αντισηπτικού και χαρτάκια κυτταρίνης παίρνουμε τα υπολείμματα του αφαιρετικού με φορά από το ελεύθερο άκρο προς το επωνύχιο.</a:t>
            </a:r>
            <a:endParaRPr lang="en-US" sz="1600" dirty="0" smtClean="0">
              <a:solidFill>
                <a:schemeClr val="accent3">
                  <a:lumMod val="75000"/>
                </a:schemeClr>
              </a:solidFill>
              <a:latin typeface="Calibri" pitchFamily="34" charset="0"/>
            </a:endParaRPr>
          </a:p>
          <a:p>
            <a:pPr marL="342900" indent="-342900">
              <a:buClr>
                <a:schemeClr val="accent3">
                  <a:lumMod val="75000"/>
                </a:schemeClr>
              </a:buClr>
              <a:buAutoNum type="arabicPeriod" startAt="11"/>
            </a:pPr>
            <a:endParaRPr lang="en-US" sz="1600" dirty="0" smtClean="0">
              <a:solidFill>
                <a:schemeClr val="accent3">
                  <a:lumMod val="75000"/>
                </a:schemeClr>
              </a:solidFill>
              <a:latin typeface="Calibri" pitchFamily="34" charset="0"/>
            </a:endParaRPr>
          </a:p>
          <a:p>
            <a:pPr marL="342900" indent="-342900">
              <a:buClr>
                <a:schemeClr val="accent3">
                  <a:lumMod val="75000"/>
                </a:schemeClr>
              </a:buClr>
              <a:buAutoNum type="arabicPeriod" startAt="11"/>
            </a:pPr>
            <a:r>
              <a:rPr lang="el-GR" sz="1600" dirty="0" smtClean="0">
                <a:solidFill>
                  <a:schemeClr val="accent3">
                    <a:lumMod val="75000"/>
                  </a:schemeClr>
                </a:solidFill>
                <a:latin typeface="Calibri" pitchFamily="34" charset="0"/>
              </a:rPr>
              <a:t> Αποφεύγουμε να κόβουμε τα επωνύχια (μόνο εάν χρειαστεί), με το πενσάκι προσεκτικά, και στη συνέχεια αφαιρούμε τα υπολείμματα με αντισηπτικό και χαρτάκια κυτταρίνης  με φορά από το επωνύχιο προς το ελεύθερο άκρο.</a:t>
            </a:r>
          </a:p>
          <a:p>
            <a:pPr marL="342900" indent="-342900">
              <a:buClr>
                <a:schemeClr val="accent3">
                  <a:lumMod val="75000"/>
                </a:schemeClr>
              </a:buClr>
              <a:buAutoNum type="arabicPeriod" startAt="11"/>
            </a:pPr>
            <a:endParaRPr lang="el-GR" sz="1600" dirty="0" smtClean="0">
              <a:solidFill>
                <a:schemeClr val="accent3">
                  <a:lumMod val="75000"/>
                </a:schemeClr>
              </a:solidFill>
              <a:latin typeface="Calibri" pitchFamily="34" charset="0"/>
            </a:endParaRPr>
          </a:p>
          <a:p>
            <a:pPr marL="342900" indent="-342900">
              <a:buClr>
                <a:schemeClr val="accent3">
                  <a:lumMod val="75000"/>
                </a:schemeClr>
              </a:buClr>
              <a:buAutoNum type="arabicPeriod" startAt="11"/>
            </a:pPr>
            <a:r>
              <a:rPr lang="el-GR" sz="1600" dirty="0" smtClean="0">
                <a:solidFill>
                  <a:schemeClr val="accent3">
                    <a:lumMod val="75000"/>
                  </a:schemeClr>
                </a:solidFill>
                <a:latin typeface="Calibri" pitchFamily="34" charset="0"/>
              </a:rPr>
              <a:t>Τοποθετούμε το πόδι μέσα στο ποδόλουτρο και ακολουθούμε τα βήματα 10-12 και στο άλλο πόδι.</a:t>
            </a:r>
          </a:p>
          <a:p>
            <a:pPr marL="342900" indent="-342900">
              <a:buClr>
                <a:schemeClr val="accent3">
                  <a:lumMod val="75000"/>
                </a:schemeClr>
              </a:buClr>
              <a:buAutoNum type="arabicPeriod" startAt="11"/>
            </a:pPr>
            <a:endParaRPr lang="el-GR" sz="1600" dirty="0">
              <a:solidFill>
                <a:schemeClr val="accent3">
                  <a:lumMod val="75000"/>
                </a:schemeClr>
              </a:solidFill>
              <a:latin typeface="Calibri"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Αποτέλεσμα εικόνας για υγρο πεντικιουρ"/>
          <p:cNvPicPr>
            <a:picLocks noChangeAspect="1" noChangeArrowheads="1"/>
          </p:cNvPicPr>
          <p:nvPr/>
        </p:nvPicPr>
        <p:blipFill>
          <a:blip r:embed="rId2"/>
          <a:srcRect/>
          <a:stretch>
            <a:fillRect/>
          </a:stretch>
        </p:blipFill>
        <p:spPr bwMode="auto">
          <a:xfrm flipH="1">
            <a:off x="3500430" y="0"/>
            <a:ext cx="5786478" cy="6858000"/>
          </a:xfrm>
          <a:prstGeom prst="flowChartDelay">
            <a:avLst/>
          </a:prstGeom>
          <a:noFill/>
        </p:spPr>
      </p:pic>
      <p:sp>
        <p:nvSpPr>
          <p:cNvPr id="3" name="TextBox 3"/>
          <p:cNvSpPr txBox="1"/>
          <p:nvPr/>
        </p:nvSpPr>
        <p:spPr>
          <a:xfrm>
            <a:off x="214283" y="857232"/>
            <a:ext cx="3357586" cy="5262979"/>
          </a:xfrm>
          <a:prstGeom prst="rect">
            <a:avLst/>
          </a:prstGeom>
          <a:noFill/>
        </p:spPr>
        <p:txBody>
          <a:bodyPr wrap="square" rtlCol="0">
            <a:spAutoFit/>
          </a:bodyPr>
          <a:lstStyle/>
          <a:p>
            <a:pPr>
              <a:buClr>
                <a:schemeClr val="accent3">
                  <a:lumMod val="75000"/>
                </a:schemeClr>
              </a:buClr>
            </a:pPr>
            <a:endParaRPr lang="el-GR" sz="1600" dirty="0">
              <a:solidFill>
                <a:schemeClr val="accent3">
                  <a:lumMod val="75000"/>
                </a:schemeClr>
              </a:solidFill>
              <a:latin typeface="Calibri" pitchFamily="34" charset="0"/>
            </a:endParaRPr>
          </a:p>
          <a:p>
            <a:pPr marL="342900" indent="-342900">
              <a:buClr>
                <a:schemeClr val="accent3">
                  <a:lumMod val="75000"/>
                </a:schemeClr>
              </a:buClr>
              <a:buAutoNum type="arabicPeriod" startAt="14"/>
            </a:pPr>
            <a:r>
              <a:rPr lang="el-GR" sz="1600" dirty="0" smtClean="0">
                <a:solidFill>
                  <a:schemeClr val="accent3">
                    <a:lumMod val="75000"/>
                  </a:schemeClr>
                </a:solidFill>
                <a:latin typeface="Calibri" pitchFamily="34" charset="0"/>
              </a:rPr>
              <a:t>Βγάζουμε </a:t>
            </a:r>
            <a:r>
              <a:rPr lang="el-GR" sz="1600" dirty="0">
                <a:solidFill>
                  <a:schemeClr val="accent3">
                    <a:lumMod val="75000"/>
                  </a:schemeClr>
                </a:solidFill>
                <a:latin typeface="Calibri" pitchFamily="34" charset="0"/>
              </a:rPr>
              <a:t>το πόδι από το ποδόλουτρο και το σκουπίζουμε. Με τους τρίφτες και τις ράσπες (πρώτα με την άγρια και μετά με την λεία πλευρά), τρίβουμε όλο το πέλμα και επιμένουμε στα σημεία που υπάρχει πρόβλημα (κυρίως τη φτέρνα, το μετατάρσιο και το εξωτερικό τμήμα του μεγάλου δακτύλου). </a:t>
            </a:r>
            <a:endParaRPr lang="en-US" sz="1600" dirty="0" smtClean="0">
              <a:solidFill>
                <a:schemeClr val="accent3">
                  <a:lumMod val="75000"/>
                </a:schemeClr>
              </a:solidFill>
              <a:latin typeface="Calibri" pitchFamily="34" charset="0"/>
            </a:endParaRPr>
          </a:p>
          <a:p>
            <a:pPr>
              <a:buClr>
                <a:schemeClr val="accent3">
                  <a:lumMod val="75000"/>
                </a:schemeClr>
              </a:buClr>
            </a:pPr>
            <a:endParaRPr lang="el-GR" sz="1600" dirty="0">
              <a:solidFill>
                <a:schemeClr val="accent3">
                  <a:lumMod val="75000"/>
                </a:schemeClr>
              </a:solidFill>
              <a:latin typeface="Calibri" pitchFamily="34" charset="0"/>
            </a:endParaRPr>
          </a:p>
          <a:p>
            <a:pPr marL="342900" indent="-342900">
              <a:buClr>
                <a:schemeClr val="accent3">
                  <a:lumMod val="75000"/>
                </a:schemeClr>
              </a:buClr>
              <a:buAutoNum type="arabicPeriod" startAt="15"/>
            </a:pPr>
            <a:r>
              <a:rPr lang="el-GR" sz="1600" dirty="0" smtClean="0">
                <a:solidFill>
                  <a:schemeClr val="accent3">
                    <a:lumMod val="75000"/>
                  </a:schemeClr>
                </a:solidFill>
                <a:latin typeface="Calibri" pitchFamily="34" charset="0"/>
              </a:rPr>
              <a:t>Τοποθετούμε </a:t>
            </a:r>
            <a:r>
              <a:rPr lang="el-GR" sz="1600" dirty="0">
                <a:solidFill>
                  <a:schemeClr val="accent3">
                    <a:lumMod val="75000"/>
                  </a:schemeClr>
                </a:solidFill>
                <a:latin typeface="Calibri" pitchFamily="34" charset="0"/>
              </a:rPr>
              <a:t>μαλακτικό επωνυχίου (λαδάκι) στα επωνύχια</a:t>
            </a:r>
            <a:r>
              <a:rPr lang="el-GR" sz="1600" dirty="0" smtClean="0">
                <a:solidFill>
                  <a:schemeClr val="accent3">
                    <a:lumMod val="75000"/>
                  </a:schemeClr>
                </a:solidFill>
                <a:latin typeface="Calibri" pitchFamily="34" charset="0"/>
              </a:rPr>
              <a:t>.</a:t>
            </a:r>
            <a:endParaRPr lang="en-US" sz="1600" dirty="0" smtClean="0">
              <a:solidFill>
                <a:schemeClr val="accent3">
                  <a:lumMod val="75000"/>
                </a:schemeClr>
              </a:solidFill>
              <a:latin typeface="Calibri" pitchFamily="34" charset="0"/>
            </a:endParaRPr>
          </a:p>
          <a:p>
            <a:pPr>
              <a:buClr>
                <a:schemeClr val="accent3">
                  <a:lumMod val="75000"/>
                </a:schemeClr>
              </a:buClr>
            </a:pPr>
            <a:endParaRPr lang="el-GR" sz="1600" dirty="0">
              <a:solidFill>
                <a:schemeClr val="accent3">
                  <a:lumMod val="75000"/>
                </a:schemeClr>
              </a:solidFill>
              <a:latin typeface="Calibri" pitchFamily="34" charset="0"/>
            </a:endParaRPr>
          </a:p>
          <a:p>
            <a:pPr marL="342900" indent="-342900">
              <a:buClr>
                <a:schemeClr val="accent3">
                  <a:lumMod val="75000"/>
                </a:schemeClr>
              </a:buClr>
              <a:buAutoNum type="arabicPeriod" startAt="16"/>
            </a:pPr>
            <a:r>
              <a:rPr lang="el-GR" sz="1600" dirty="0" smtClean="0">
                <a:solidFill>
                  <a:schemeClr val="accent3">
                    <a:lumMod val="75000"/>
                  </a:schemeClr>
                </a:solidFill>
                <a:latin typeface="Calibri" pitchFamily="34" charset="0"/>
              </a:rPr>
              <a:t>Τοποθετούμε </a:t>
            </a:r>
            <a:r>
              <a:rPr lang="el-GR" sz="1600" dirty="0">
                <a:solidFill>
                  <a:schemeClr val="accent3">
                    <a:lumMod val="75000"/>
                  </a:schemeClr>
                </a:solidFill>
                <a:latin typeface="Calibri" pitchFamily="34" charset="0"/>
              </a:rPr>
              <a:t>το δεύτερο πόδι μέσα στο ποδόλουτρο για να μαλακώσει και ακολουθούμε τα βήματα 14-15 στο άλλο πόδι</a:t>
            </a:r>
            <a:r>
              <a:rPr lang="el-GR" sz="1600" dirty="0" smtClean="0">
                <a:solidFill>
                  <a:schemeClr val="accent3">
                    <a:lumMod val="75000"/>
                  </a:schemeClr>
                </a:solidFill>
                <a:latin typeface="Calibri" pitchFamily="34" charset="0"/>
              </a:rPr>
              <a:t>.</a:t>
            </a:r>
            <a:endParaRPr lang="en-US" sz="1600" dirty="0" smtClean="0">
              <a:solidFill>
                <a:schemeClr val="accent3">
                  <a:lumMod val="75000"/>
                </a:schemeClr>
              </a:solidFill>
              <a:latin typeface="Calibri" pitchFamily="34" charset="0"/>
            </a:endParaRPr>
          </a:p>
          <a:p>
            <a:pPr>
              <a:buClr>
                <a:schemeClr val="accent3">
                  <a:lumMod val="75000"/>
                </a:schemeClr>
              </a:buClr>
            </a:pPr>
            <a:endParaRPr lang="el-GR" sz="1600" dirty="0">
              <a:solidFill>
                <a:schemeClr val="accent3">
                  <a:lumMod val="75000"/>
                </a:schemeClr>
              </a:solidFill>
              <a:latin typeface="Calibri" pitchFamily="34" charset="0"/>
            </a:endParaRPr>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957</Words>
  <Application>Microsoft Office PowerPoint</Application>
  <PresentationFormat>Προβολή στην οθόνη (4:3)</PresentationFormat>
  <Paragraphs>123</Paragraphs>
  <Slides>21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21</vt:i4>
      </vt:variant>
    </vt:vector>
  </HeadingPairs>
  <TitlesOfParts>
    <vt:vector size="22"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        </vt:lpstr>
      <vt:lpstr>Διαφάνεια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user</dc:creator>
  <cp:lastModifiedBy>user</cp:lastModifiedBy>
  <cp:revision>16</cp:revision>
  <dcterms:created xsi:type="dcterms:W3CDTF">2021-02-13T14:53:49Z</dcterms:created>
  <dcterms:modified xsi:type="dcterms:W3CDTF">2021-03-09T10:54:08Z</dcterms:modified>
</cp:coreProperties>
</file>