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9" r:id="rId4"/>
    <p:sldId id="258" r:id="rId5"/>
    <p:sldId id="260" r:id="rId6"/>
    <p:sldId id="261" r:id="rId7"/>
    <p:sldId id="262" r:id="rId8"/>
    <p:sldId id="263" r:id="rId9"/>
    <p:sldId id="287"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57"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9F49C82D-CA91-4556-9A25-ACF1FD472E36}" type="datetimeFigureOut">
              <a:rPr lang="el-GR" smtClean="0"/>
              <a:pPr/>
              <a:t>6/4/2021</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B5073DF-5CD2-49F2-8A7E-50F1550D5C3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49C82D-CA91-4556-9A25-ACF1FD472E36}" type="datetimeFigureOut">
              <a:rPr lang="el-GR" smtClean="0"/>
              <a:pPr/>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49C82D-CA91-4556-9A25-ACF1FD472E36}" type="datetimeFigureOut">
              <a:rPr lang="el-GR" smtClean="0"/>
              <a:pPr/>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49C82D-CA91-4556-9A25-ACF1FD472E36}" type="datetimeFigureOut">
              <a:rPr lang="el-GR" smtClean="0"/>
              <a:pPr/>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F49C82D-CA91-4556-9A25-ACF1FD472E36}" type="datetimeFigureOut">
              <a:rPr lang="el-GR" smtClean="0"/>
              <a:pPr/>
              <a:t>6/4/2021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F49C82D-CA91-4556-9A25-ACF1FD472E36}" type="datetimeFigureOut">
              <a:rPr lang="el-GR" smtClean="0"/>
              <a:pPr/>
              <a:t>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9F49C82D-CA91-4556-9A25-ACF1FD472E36}" type="datetimeFigureOut">
              <a:rPr lang="el-GR" smtClean="0"/>
              <a:pPr/>
              <a:t>6/4/2021</a:t>
            </a:fld>
            <a:endParaRPr lang="el-GR"/>
          </a:p>
        </p:txBody>
      </p:sp>
      <p:sp>
        <p:nvSpPr>
          <p:cNvPr id="27" name="26 - Θέση αριθμού διαφάνειας"/>
          <p:cNvSpPr>
            <a:spLocks noGrp="1"/>
          </p:cNvSpPr>
          <p:nvPr>
            <p:ph type="sldNum" sz="quarter" idx="11"/>
          </p:nvPr>
        </p:nvSpPr>
        <p:spPr/>
        <p:txBody>
          <a:bodyPr rtlCol="0"/>
          <a:lstStyle/>
          <a:p>
            <a:fld id="{AB5073DF-5CD2-49F2-8A7E-50F1550D5C3F}"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9F49C82D-CA91-4556-9A25-ACF1FD472E36}" type="datetimeFigureOut">
              <a:rPr lang="el-GR" smtClean="0"/>
              <a:pPr/>
              <a:t>6/4/2021</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AB5073DF-5CD2-49F2-8A7E-50F1550D5C3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F49C82D-CA91-4556-9A25-ACF1FD472E36}" type="datetimeFigureOut">
              <a:rPr lang="el-GR" smtClean="0"/>
              <a:pPr/>
              <a:t>6/4/2021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F49C82D-CA91-4556-9A25-ACF1FD472E36}" type="datetimeFigureOut">
              <a:rPr lang="el-GR" smtClean="0"/>
              <a:pPr/>
              <a:t>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F49C82D-CA91-4556-9A25-ACF1FD472E36}" type="datetimeFigureOut">
              <a:rPr lang="el-GR" smtClean="0"/>
              <a:pPr/>
              <a:t>6/4/2021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49C82D-CA91-4556-9A25-ACF1FD472E36}" type="datetimeFigureOut">
              <a:rPr lang="el-GR" smtClean="0"/>
              <a:pPr/>
              <a:t>6/4/2021</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B5073DF-5CD2-49F2-8A7E-50F1550D5C3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1643050"/>
            <a:ext cx="8458200" cy="1470025"/>
          </a:xfrm>
        </p:spPr>
        <p:txBody>
          <a:bodyPr>
            <a:normAutofit fontScale="90000"/>
          </a:bodyPr>
          <a:lstStyle/>
          <a:p>
            <a:pPr algn="ctr"/>
            <a:r>
              <a:rPr lang="el-GR" sz="5400" b="1" dirty="0" smtClean="0">
                <a:solidFill>
                  <a:schemeClr val="accent2">
                    <a:lumMod val="75000"/>
                  </a:schemeClr>
                </a:solidFill>
                <a:latin typeface="Calibri" pitchFamily="34" charset="0"/>
              </a:rPr>
              <a:t>ΧΤΙΣΤΟ ΓΑΛΛΙΚΟ ΜΕ ΑΚΡΥΛΙΚΟ</a:t>
            </a:r>
            <a:br>
              <a:rPr lang="el-GR" sz="5400" b="1" dirty="0" smtClean="0">
                <a:solidFill>
                  <a:schemeClr val="accent2">
                    <a:lumMod val="75000"/>
                  </a:schemeClr>
                </a:solidFill>
                <a:latin typeface="Calibri" pitchFamily="34" charset="0"/>
              </a:rPr>
            </a:br>
            <a:r>
              <a:rPr lang="el-GR" sz="5400" b="1" dirty="0" smtClean="0">
                <a:solidFill>
                  <a:schemeClr val="accent2">
                    <a:lumMod val="75000"/>
                  </a:schemeClr>
                </a:solidFill>
                <a:latin typeface="Calibri" pitchFamily="34" charset="0"/>
              </a:rPr>
              <a:t>ΚΑΙ ΔΙΑΚΟΣΜΗΣΗ ΝΥΧΙΩΝ</a:t>
            </a:r>
            <a:br>
              <a:rPr lang="el-GR" sz="5400" b="1" dirty="0" smtClean="0">
                <a:solidFill>
                  <a:schemeClr val="accent2">
                    <a:lumMod val="75000"/>
                  </a:schemeClr>
                </a:solidFill>
                <a:latin typeface="Calibri" pitchFamily="34" charset="0"/>
              </a:rPr>
            </a:br>
            <a:r>
              <a:rPr lang="el-GR" sz="5400" b="1" dirty="0" smtClean="0">
                <a:solidFill>
                  <a:schemeClr val="accent2">
                    <a:lumMod val="75000"/>
                  </a:schemeClr>
                </a:solidFill>
                <a:latin typeface="Calibri" pitchFamily="34" charset="0"/>
              </a:rPr>
              <a:t>(</a:t>
            </a:r>
            <a:r>
              <a:rPr lang="en-US" sz="5400" b="1" dirty="0" smtClean="0">
                <a:solidFill>
                  <a:schemeClr val="accent2">
                    <a:lumMod val="75000"/>
                  </a:schemeClr>
                </a:solidFill>
                <a:latin typeface="Calibri" pitchFamily="34" charset="0"/>
              </a:rPr>
              <a:t>NAIL ART)</a:t>
            </a:r>
            <a:endParaRPr lang="el-GR" sz="5400" b="1" dirty="0">
              <a:solidFill>
                <a:schemeClr val="accent2">
                  <a:lumMod val="75000"/>
                </a:schemeClr>
              </a:solidFill>
              <a:latin typeface="Calibri" pitchFamily="34" charset="0"/>
            </a:endParaRPr>
          </a:p>
        </p:txBody>
      </p:sp>
      <p:sp>
        <p:nvSpPr>
          <p:cNvPr id="4" name="2 - Υπότιτλος"/>
          <p:cNvSpPr>
            <a:spLocks noGrp="1"/>
          </p:cNvSpPr>
          <p:nvPr>
            <p:ph type="subTitle" idx="1"/>
          </p:nvPr>
        </p:nvSpPr>
        <p:spPr>
          <a:xfrm>
            <a:off x="2814622" y="4786322"/>
            <a:ext cx="6329378" cy="1752600"/>
          </a:xfrm>
        </p:spPr>
        <p:txBody>
          <a:bodyPr>
            <a:noAutofit/>
          </a:bodyPr>
          <a:lstStyle/>
          <a:p>
            <a:pPr algn="r"/>
            <a:r>
              <a:rPr lang="el-GR" sz="2000" dirty="0" smtClean="0">
                <a:solidFill>
                  <a:schemeClr val="accent2">
                    <a:lumMod val="75000"/>
                  </a:schemeClr>
                </a:solidFill>
                <a:latin typeface="Calibri" pitchFamily="34" charset="0"/>
              </a:rPr>
              <a:t>Ειδικότητα</a:t>
            </a:r>
            <a:r>
              <a:rPr lang="en-US" sz="2000" dirty="0" smtClean="0">
                <a:solidFill>
                  <a:schemeClr val="accent2">
                    <a:lumMod val="75000"/>
                  </a:schemeClr>
                </a:solidFill>
                <a:latin typeface="Calibri" pitchFamily="34" charset="0"/>
              </a:rPr>
              <a:t>:T</a:t>
            </a:r>
            <a:r>
              <a:rPr lang="el-GR" sz="2000" dirty="0" smtClean="0">
                <a:solidFill>
                  <a:schemeClr val="accent2">
                    <a:lumMod val="75000"/>
                  </a:schemeClr>
                </a:solidFill>
                <a:latin typeface="Calibri" pitchFamily="34" charset="0"/>
              </a:rPr>
              <a:t>εχνικός Αισθητικός Ποδολογίας-Καλλωπισμού Νυχιών και Ονυχοπλαστικής</a:t>
            </a:r>
          </a:p>
          <a:p>
            <a:pPr algn="r"/>
            <a:r>
              <a:rPr lang="el-GR" sz="2000" dirty="0" smtClean="0">
                <a:solidFill>
                  <a:schemeClr val="accent2">
                    <a:lumMod val="75000"/>
                  </a:schemeClr>
                </a:solidFill>
                <a:latin typeface="Calibri" pitchFamily="34" charset="0"/>
              </a:rPr>
              <a:t>	</a:t>
            </a:r>
            <a:r>
              <a:rPr lang="en-US" sz="2000" dirty="0" smtClean="0">
                <a:solidFill>
                  <a:schemeClr val="accent2">
                    <a:lumMod val="75000"/>
                  </a:schemeClr>
                </a:solidFill>
                <a:latin typeface="Calibri" pitchFamily="34" charset="0"/>
              </a:rPr>
              <a:t>B</a:t>
            </a:r>
            <a:r>
              <a:rPr lang="el-GR" sz="2000" dirty="0" smtClean="0">
                <a:solidFill>
                  <a:schemeClr val="accent2">
                    <a:lumMod val="75000"/>
                  </a:schemeClr>
                </a:solidFill>
                <a:latin typeface="Calibri" pitchFamily="34" charset="0"/>
              </a:rPr>
              <a:t>’ Εξάμηνο</a:t>
            </a:r>
          </a:p>
          <a:p>
            <a:pPr algn="r"/>
            <a:r>
              <a:rPr lang="el-GR" sz="2000" dirty="0" smtClean="0">
                <a:solidFill>
                  <a:schemeClr val="accent2">
                    <a:lumMod val="75000"/>
                  </a:schemeClr>
                </a:solidFill>
                <a:latin typeface="Calibri" pitchFamily="34" charset="0"/>
              </a:rPr>
              <a:t>Μάθημα</a:t>
            </a:r>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Πρακτική Εφαρμογή Στην Ειδικότητα</a:t>
            </a:r>
          </a:p>
          <a:p>
            <a:pPr algn="r"/>
            <a:r>
              <a:rPr lang="el-GR" sz="2000" dirty="0" smtClean="0">
                <a:solidFill>
                  <a:schemeClr val="accent2">
                    <a:lumMod val="75000"/>
                  </a:schemeClr>
                </a:solidFill>
                <a:latin typeface="Calibri" pitchFamily="34" charset="0"/>
              </a:rPr>
              <a:t>Ματοπούλου Ελένη</a:t>
            </a:r>
            <a:endParaRPr lang="en-US" sz="2000" dirty="0" smtClean="0">
              <a:solidFill>
                <a:schemeClr val="accent2">
                  <a:lumMod val="75000"/>
                </a:schemeClr>
              </a:solidFill>
              <a:latin typeface="Calibri" pitchFamily="34" charset="0"/>
            </a:endParaRPr>
          </a:p>
          <a:p>
            <a:pPr algn="r"/>
            <a:r>
              <a:rPr lang="el-GR" sz="2000" dirty="0" smtClean="0">
                <a:solidFill>
                  <a:schemeClr val="accent2">
                    <a:lumMod val="75000"/>
                  </a:schemeClr>
                </a:solidFill>
                <a:latin typeface="Calibri" pitchFamily="34" charset="0"/>
              </a:rPr>
              <a:t>Θεσσαλονίκη 202</a:t>
            </a:r>
            <a:r>
              <a:rPr lang="en-US" sz="2000" dirty="0" smtClean="0">
                <a:solidFill>
                  <a:schemeClr val="accent2">
                    <a:lumMod val="75000"/>
                  </a:schemeClr>
                </a:solidFill>
                <a:latin typeface="Calibri" pitchFamily="34" charset="0"/>
              </a:rPr>
              <a:t>1</a:t>
            </a:r>
            <a:r>
              <a:rPr lang="el-GR" sz="2000" dirty="0" smtClean="0">
                <a:solidFill>
                  <a:schemeClr val="accent2">
                    <a:lumMod val="75000"/>
                  </a:schemeClr>
                </a:solidFill>
                <a:latin typeface="Calibri" pitchFamily="34" charset="0"/>
              </a:rPr>
              <a:t> </a:t>
            </a:r>
          </a:p>
          <a:p>
            <a:pPr algn="r"/>
            <a:r>
              <a:rPr lang="el-GR" sz="2000" dirty="0" smtClean="0">
                <a:solidFill>
                  <a:schemeClr val="accent2">
                    <a:lumMod val="75000"/>
                  </a:schemeClr>
                </a:solidFill>
                <a:latin typeface="Calibri" pitchFamily="34" charset="0"/>
              </a:rPr>
              <a:t>	</a:t>
            </a:r>
          </a:p>
          <a:p>
            <a:endParaRPr lang="el-GR" sz="2000" dirty="0" smtClean="0">
              <a:solidFill>
                <a:schemeClr val="accent2">
                  <a:lumMod val="75000"/>
                </a:schemeClr>
              </a:solidFill>
              <a:latin typeface="Calibri" pitchFamily="34" charset="0"/>
            </a:endParaRPr>
          </a:p>
          <a:p>
            <a:endParaRPr lang="el-GR" sz="1200" dirty="0">
              <a:solidFill>
                <a:schemeClr val="accent2">
                  <a:lumMod val="75000"/>
                </a:schemeClr>
              </a:solidFill>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2000240"/>
            <a:ext cx="7929618" cy="3170099"/>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l-GR" sz="2000" dirty="0" smtClean="0">
                <a:solidFill>
                  <a:schemeClr val="tx2">
                    <a:lumMod val="75000"/>
                  </a:schemeClr>
                </a:solidFill>
                <a:latin typeface="Calibri" pitchFamily="34" charset="0"/>
              </a:rPr>
              <a:t>Ο τεχνικός αισθητικός ποδολογίας- καλλωπισμού νυχιών και ονυχοπλαστικής  με </a:t>
            </a:r>
            <a:r>
              <a:rPr lang="el-GR" sz="2000" dirty="0">
                <a:solidFill>
                  <a:schemeClr val="tx2">
                    <a:lumMod val="75000"/>
                  </a:schemeClr>
                </a:solidFill>
                <a:latin typeface="Calibri" pitchFamily="34" charset="0"/>
              </a:rPr>
              <a:t>την ολοκλήρωση του μανικιούρ αφήνεται σ' ένα συναρπαστικό ταξίδι </a:t>
            </a:r>
            <a:r>
              <a:rPr lang="el-GR" sz="2000" dirty="0" smtClean="0">
                <a:solidFill>
                  <a:schemeClr val="tx2">
                    <a:lumMod val="75000"/>
                  </a:schemeClr>
                </a:solidFill>
                <a:latin typeface="Calibri" pitchFamily="34" charset="0"/>
              </a:rPr>
              <a:t>δημιουργίας</a:t>
            </a:r>
            <a:r>
              <a:rPr lang="el-GR" sz="2000" dirty="0">
                <a:solidFill>
                  <a:schemeClr val="tx2">
                    <a:lumMod val="75000"/>
                  </a:schemeClr>
                </a:solidFill>
                <a:latin typeface="Calibri" pitchFamily="34" charset="0"/>
              </a:rPr>
              <a:t>, όταν της ζητηθεί, που πολλές φορές ξεφεύγει εντελώς από τα όρια και τα πρέπει.</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Για να δημιουργήσει όμως ένα καλαίσθητο έργο τέχνης, θα πρέπει να γνωρίζει όλες τις τεχνικές</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αισθητικής άκρων και τη χρήση των προϊόντων τους αλλά και των εργαλείων τους.</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Με </a:t>
            </a:r>
            <a:r>
              <a:rPr lang="el-GR" sz="2000" dirty="0" smtClean="0">
                <a:solidFill>
                  <a:schemeClr val="tx2">
                    <a:lumMod val="75000"/>
                  </a:schemeClr>
                </a:solidFill>
                <a:latin typeface="Calibri" pitchFamily="34" charset="0"/>
              </a:rPr>
              <a:t>βάση </a:t>
            </a:r>
            <a:r>
              <a:rPr lang="el-GR" sz="2000" dirty="0">
                <a:solidFill>
                  <a:schemeClr val="tx2">
                    <a:lumMod val="75000"/>
                  </a:schemeClr>
                </a:solidFill>
                <a:latin typeface="Calibri" pitchFamily="34" charset="0"/>
              </a:rPr>
              <a:t>τις σύγχρονες </a:t>
            </a:r>
            <a:r>
              <a:rPr lang="el-GR" sz="2000" dirty="0" smtClean="0">
                <a:solidFill>
                  <a:schemeClr val="tx2">
                    <a:lumMod val="75000"/>
                  </a:schemeClr>
                </a:solidFill>
                <a:latin typeface="Calibri" pitchFamily="34" charset="0"/>
              </a:rPr>
              <a:t>τεχνικές, ακολουθήστε το </a:t>
            </a:r>
            <a:r>
              <a:rPr lang="el-GR" sz="2000" dirty="0">
                <a:solidFill>
                  <a:schemeClr val="tx2">
                    <a:lumMod val="75000"/>
                  </a:schemeClr>
                </a:solidFill>
                <a:latin typeface="Calibri" pitchFamily="34" charset="0"/>
              </a:rPr>
              <a:t>μαγικό ταξίδι της τέχνης των νυχιών.</a:t>
            </a:r>
          </a:p>
        </p:txBody>
      </p:sp>
      <p:sp>
        <p:nvSpPr>
          <p:cNvPr id="3" name="2 - Ορθογώνιο"/>
          <p:cNvSpPr/>
          <p:nvPr/>
        </p:nvSpPr>
        <p:spPr>
          <a:xfrm>
            <a:off x="2428860" y="928670"/>
            <a:ext cx="3929090" cy="954107"/>
          </a:xfrm>
          <a:prstGeom prst="rect">
            <a:avLst/>
          </a:prstGeom>
        </p:spPr>
        <p:txBody>
          <a:bodyPr wrap="square">
            <a:spAutoFit/>
          </a:bodyPr>
          <a:lstStyle/>
          <a:p>
            <a:pPr algn="ctr"/>
            <a:r>
              <a:rPr lang="el-GR" sz="2800" b="1" dirty="0" smtClean="0">
                <a:solidFill>
                  <a:schemeClr val="accent2">
                    <a:lumMod val="75000"/>
                  </a:schemeClr>
                </a:solidFill>
                <a:latin typeface="Calibri" pitchFamily="34" charset="0"/>
              </a:rPr>
              <a:t>ΔΙΑΚΟΣΜΗΣΗ ΝΥΧΙΩΝ</a:t>
            </a:r>
            <a:br>
              <a:rPr lang="el-GR" sz="2800" b="1" dirty="0" smtClean="0">
                <a:solidFill>
                  <a:schemeClr val="accent2">
                    <a:lumMod val="75000"/>
                  </a:schemeClr>
                </a:solidFill>
                <a:latin typeface="Calibri" pitchFamily="34" charset="0"/>
              </a:rPr>
            </a:br>
            <a:r>
              <a:rPr lang="el-GR" sz="2800" b="1" dirty="0" smtClean="0">
                <a:solidFill>
                  <a:schemeClr val="accent2">
                    <a:lumMod val="75000"/>
                  </a:schemeClr>
                </a:solidFill>
                <a:latin typeface="Calibri" pitchFamily="34" charset="0"/>
              </a:rPr>
              <a:t>(</a:t>
            </a:r>
            <a:r>
              <a:rPr lang="en-US" sz="2800" b="1" dirty="0" smtClean="0">
                <a:solidFill>
                  <a:schemeClr val="accent2">
                    <a:lumMod val="75000"/>
                  </a:schemeClr>
                </a:solidFill>
                <a:latin typeface="Calibri" pitchFamily="34" charset="0"/>
              </a:rPr>
              <a:t>NAIL ART)</a:t>
            </a:r>
            <a:endParaRPr lang="el-G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2285992"/>
            <a:ext cx="8286808" cy="2862322"/>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l-GR" sz="2000" u="sng" dirty="0">
                <a:solidFill>
                  <a:schemeClr val="tx2">
                    <a:lumMod val="75000"/>
                  </a:schemeClr>
                </a:solidFill>
                <a:latin typeface="Calibri" pitchFamily="34" charset="0"/>
              </a:rPr>
              <a:t>3D Καλλιτεχνικές δημιουργίες με </a:t>
            </a:r>
            <a:r>
              <a:rPr lang="el-GR" sz="2000" u="sng" dirty="0" smtClean="0">
                <a:solidFill>
                  <a:schemeClr val="tx2">
                    <a:lumMod val="75000"/>
                  </a:schemeClr>
                </a:solidFill>
                <a:latin typeface="Calibri" pitchFamily="34" charset="0"/>
              </a:rPr>
              <a:t>ακρυλικό</a:t>
            </a:r>
          </a:p>
          <a:p>
            <a:pPr algn="ctr"/>
            <a:endParaRPr lang="el-GR" sz="2000" u="sng" dirty="0">
              <a:solidFill>
                <a:schemeClr val="tx2">
                  <a:lumMod val="75000"/>
                </a:schemeClr>
              </a:solidFill>
              <a:latin typeface="Calibri" pitchFamily="34" charset="0"/>
            </a:endParaRPr>
          </a:p>
          <a:p>
            <a:pPr algn="ctr"/>
            <a:r>
              <a:rPr lang="el-GR" sz="2000" dirty="0">
                <a:solidFill>
                  <a:schemeClr val="tx2">
                    <a:lumMod val="75000"/>
                  </a:schemeClr>
                </a:solidFill>
                <a:latin typeface="Calibri" pitchFamily="34" charset="0"/>
              </a:rPr>
              <a:t>Τα καλλιτεχνικά νύχια με ακρυλικό υπερτερούν αυτών με τζελ, στην σταθερότητα και </a:t>
            </a:r>
            <a:r>
              <a:rPr lang="el-GR" sz="2000" dirty="0" smtClean="0">
                <a:solidFill>
                  <a:schemeClr val="tx2">
                    <a:lumMod val="75000"/>
                  </a:schemeClr>
                </a:solidFill>
                <a:latin typeface="Calibri" pitchFamily="34" charset="0"/>
              </a:rPr>
              <a:t>ανθεκτικότητα</a:t>
            </a:r>
            <a:r>
              <a:rPr lang="el-GR" sz="2000" dirty="0">
                <a:solidFill>
                  <a:schemeClr val="tx2">
                    <a:lumMod val="75000"/>
                  </a:schemeClr>
                </a:solidFill>
                <a:latin typeface="Calibri" pitchFamily="34" charset="0"/>
              </a:rPr>
              <a:t>, διότι το ακρυλικό είναι από τη φύση του πιο ανθεκτικό υλικό. Επίσης έχει το πλεονέκτημα</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να κάνουμε συμπλήρωση τμήματος ακρυλικού που τυχόν έχει αποκοπεί, εύκολα και καλαίσθητα.</a:t>
            </a:r>
            <a:endParaRPr lang="el-GR" sz="2000" u="sng" dirty="0" smtClean="0">
              <a:solidFill>
                <a:schemeClr val="tx2">
                  <a:lumMod val="75000"/>
                </a:schemeClr>
              </a:solidFill>
              <a:latin typeface="Calibri" pitchFamily="34" charset="0"/>
            </a:endParaRPr>
          </a:p>
          <a:p>
            <a:pPr algn="ctr"/>
            <a:endParaRPr lang="el-GR" sz="2000" u="sng" dirty="0">
              <a:solidFill>
                <a:schemeClr val="tx2">
                  <a:lumMod val="75000"/>
                </a:schemeClr>
              </a:solidFill>
              <a:latin typeface="Calibri" pitchFamily="34" charset="0"/>
            </a:endParaRPr>
          </a:p>
          <a:p>
            <a:pPr algn="ctr"/>
            <a:endParaRPr lang="el-GR" sz="2000" u="sng" dirty="0">
              <a:solidFill>
                <a:schemeClr val="tx2">
                  <a:lumMod val="75000"/>
                </a:schemeClr>
              </a:solidFill>
              <a:latin typeface="Calibri" pitchFamily="34" charset="0"/>
            </a:endParaRPr>
          </a:p>
        </p:txBody>
      </p:sp>
      <p:sp>
        <p:nvSpPr>
          <p:cNvPr id="3" name="2 - TextBox"/>
          <p:cNvSpPr txBox="1"/>
          <p:nvPr/>
        </p:nvSpPr>
        <p:spPr>
          <a:xfrm>
            <a:off x="2285984" y="857232"/>
            <a:ext cx="4286280" cy="400110"/>
          </a:xfrm>
          <a:prstGeom prst="rect">
            <a:avLst/>
          </a:prstGeom>
          <a:noFill/>
        </p:spPr>
        <p:txBody>
          <a:bodyPr wrap="square" rtlCol="0">
            <a:spAutoFit/>
          </a:bodyPr>
          <a:lstStyle/>
          <a:p>
            <a:pPr algn="ctr"/>
            <a:r>
              <a:rPr lang="el-GR" sz="2000" b="1" dirty="0" smtClean="0">
                <a:solidFill>
                  <a:schemeClr val="tx2">
                    <a:lumMod val="75000"/>
                  </a:schemeClr>
                </a:solidFill>
                <a:latin typeface="Calibri" pitchFamily="34" charset="0"/>
              </a:rPr>
              <a:t>ΥΛΙΚΑ ΔΙΑΚΟΣΜΗΣΗΣ</a:t>
            </a:r>
            <a:endParaRPr lang="el-GR" sz="2000" b="1" dirty="0">
              <a:solidFill>
                <a:schemeClr val="tx2">
                  <a:lumMod val="75000"/>
                </a:schemeClr>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1472" y="2500306"/>
            <a:ext cx="7786742" cy="1631216"/>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l-GR" sz="2000" dirty="0">
                <a:solidFill>
                  <a:schemeClr val="tx2">
                    <a:lumMod val="75000"/>
                  </a:schemeClr>
                </a:solidFill>
                <a:latin typeface="Calibri" pitchFamily="34" charset="0"/>
              </a:rPr>
              <a:t>Οι ρωγμές στα ακρυλικά νύχια σπανίζουν αλλά και σ' αυτή την περίπτωση η αποκατάσταση είναι</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άψογη. Τέλος θα πρέπει να σταθούμε στο εύκολο σμίλευμα της πολυμερισμένης μάζας του </a:t>
            </a:r>
            <a:r>
              <a:rPr lang="el-GR" sz="2000" dirty="0" smtClean="0">
                <a:solidFill>
                  <a:schemeClr val="tx2">
                    <a:lumMod val="75000"/>
                  </a:schemeClr>
                </a:solidFill>
                <a:latin typeface="Calibri" pitchFamily="34" charset="0"/>
              </a:rPr>
              <a:t>ακρυλικού</a:t>
            </a:r>
            <a:r>
              <a:rPr lang="el-GR" sz="2000" dirty="0">
                <a:solidFill>
                  <a:schemeClr val="tx2">
                    <a:lumMod val="75000"/>
                  </a:schemeClr>
                </a:solidFill>
                <a:latin typeface="Calibri" pitchFamily="34" charset="0"/>
              </a:rPr>
              <a:t>, που μας επιτρέπει την δημιουργία γλυπτών νυχιών!</a:t>
            </a:r>
          </a:p>
        </p:txBody>
      </p:sp>
      <p:sp>
        <p:nvSpPr>
          <p:cNvPr id="3" name="2 - TextBox"/>
          <p:cNvSpPr txBox="1"/>
          <p:nvPr/>
        </p:nvSpPr>
        <p:spPr>
          <a:xfrm>
            <a:off x="2285984" y="857232"/>
            <a:ext cx="4286280" cy="400110"/>
          </a:xfrm>
          <a:prstGeom prst="rect">
            <a:avLst/>
          </a:prstGeom>
          <a:noFill/>
        </p:spPr>
        <p:txBody>
          <a:bodyPr wrap="square" rtlCol="0">
            <a:spAutoFit/>
          </a:bodyPr>
          <a:lstStyle/>
          <a:p>
            <a:pPr algn="ctr"/>
            <a:r>
              <a:rPr lang="el-GR" sz="2000" b="1" dirty="0" smtClean="0">
                <a:solidFill>
                  <a:schemeClr val="tx2">
                    <a:lumMod val="75000"/>
                  </a:schemeClr>
                </a:solidFill>
                <a:latin typeface="Calibri" pitchFamily="34" charset="0"/>
              </a:rPr>
              <a:t>ΥΛΙΚΑ ΔΙΑΚΟΣΜΗΣΗΣ</a:t>
            </a:r>
            <a:endParaRPr lang="el-GR" sz="2000" b="1" dirty="0">
              <a:solidFill>
                <a:schemeClr val="tx2">
                  <a:lumMod val="75000"/>
                </a:schemeClr>
              </a:solidFill>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1857364"/>
            <a:ext cx="7858180" cy="2862322"/>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l-GR" sz="2000" u="sng" dirty="0">
                <a:solidFill>
                  <a:schemeClr val="tx2">
                    <a:lumMod val="75000"/>
                  </a:schemeClr>
                </a:solidFill>
                <a:latin typeface="Calibri" pitchFamily="34" charset="0"/>
              </a:rPr>
              <a:t>3 D Καλλιτεχνικές δημιουργίες με τζελ</a:t>
            </a:r>
            <a:r>
              <a:rPr lang="el-GR" sz="2000" u="sng" dirty="0" smtClean="0">
                <a:solidFill>
                  <a:schemeClr val="tx2">
                    <a:lumMod val="75000"/>
                  </a:schemeClr>
                </a:solidFill>
                <a:latin typeface="Calibri" pitchFamily="34" charset="0"/>
              </a:rPr>
              <a:t>.</a:t>
            </a:r>
          </a:p>
          <a:p>
            <a:pPr algn="ct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Τα υλικά και τα εργαλεία που χρησιμοποιούμε γι' αυτές τις δημιουργίες είναι ίδια με τα αντίστοιχα</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της τεχνικής νυχιών με </a:t>
            </a:r>
            <a:r>
              <a:rPr lang="el-GR" sz="2000" dirty="0" smtClean="0">
                <a:solidFill>
                  <a:schemeClr val="tx2">
                    <a:lumMod val="75000"/>
                  </a:schemeClr>
                </a:solidFill>
                <a:latin typeface="Calibri" pitchFamily="34" charset="0"/>
              </a:rPr>
              <a:t>τζελ.</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Πρέπει να τονίσουμε πως στα 3D σχέδια και στις υπερβολικές επιμηκύνσεις των νυχιών χωρίς</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τιπς, δεν χρησιμοποιούμε το μονοφασικό τζελ, διότι είναι πιο μαλακό υλικό από το τριφασικό.</a:t>
            </a:r>
          </a:p>
        </p:txBody>
      </p:sp>
      <p:sp>
        <p:nvSpPr>
          <p:cNvPr id="3" name="2 - TextBox"/>
          <p:cNvSpPr txBox="1"/>
          <p:nvPr/>
        </p:nvSpPr>
        <p:spPr>
          <a:xfrm>
            <a:off x="2285984" y="857232"/>
            <a:ext cx="4286280" cy="400110"/>
          </a:xfrm>
          <a:prstGeom prst="rect">
            <a:avLst/>
          </a:prstGeom>
          <a:noFill/>
        </p:spPr>
        <p:txBody>
          <a:bodyPr wrap="square" rtlCol="0">
            <a:spAutoFit/>
          </a:bodyPr>
          <a:lstStyle/>
          <a:p>
            <a:pPr algn="ctr"/>
            <a:r>
              <a:rPr lang="el-GR" sz="2000" b="1" dirty="0" smtClean="0">
                <a:solidFill>
                  <a:schemeClr val="tx2">
                    <a:lumMod val="75000"/>
                  </a:schemeClr>
                </a:solidFill>
                <a:latin typeface="Calibri" pitchFamily="34" charset="0"/>
              </a:rPr>
              <a:t>ΥΛΙΚΑ ΔΙΑΚΟΣΜΗΣΗΣ</a:t>
            </a:r>
            <a:endParaRPr lang="el-GR" sz="2000" b="1" dirty="0">
              <a:solidFill>
                <a:schemeClr val="tx2">
                  <a:lumMod val="75000"/>
                </a:schemeClr>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1472" y="2428868"/>
            <a:ext cx="7643866" cy="1938992"/>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l-GR" sz="2000" dirty="0">
                <a:solidFill>
                  <a:schemeClr val="tx2">
                    <a:lumMod val="75000"/>
                  </a:schemeClr>
                </a:solidFill>
                <a:latin typeface="Calibri" pitchFamily="34" charset="0"/>
              </a:rPr>
              <a:t>Επίσης οι δημιουργίες με τζελ είναι συμβατές με τα απλά βερνίκια και τα υβριδικά, για τη βαφή</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τους. Τα σχέδια που μπορούμε να δημιουργήσουμε γίνονται με ακρυλικά χρώματα, με color gel</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και γενικά με art colors που συστήνουν οι κατασκευάστριες εταιρείες τζελ. </a:t>
            </a:r>
          </a:p>
        </p:txBody>
      </p:sp>
      <p:sp>
        <p:nvSpPr>
          <p:cNvPr id="3" name="2 - TextBox"/>
          <p:cNvSpPr txBox="1"/>
          <p:nvPr/>
        </p:nvSpPr>
        <p:spPr>
          <a:xfrm>
            <a:off x="2285984" y="857232"/>
            <a:ext cx="4286280" cy="400110"/>
          </a:xfrm>
          <a:prstGeom prst="rect">
            <a:avLst/>
          </a:prstGeom>
          <a:noFill/>
        </p:spPr>
        <p:txBody>
          <a:bodyPr wrap="square" rtlCol="0">
            <a:spAutoFit/>
          </a:bodyPr>
          <a:lstStyle/>
          <a:p>
            <a:pPr algn="ctr"/>
            <a:r>
              <a:rPr lang="el-GR" sz="2000" b="1" dirty="0" smtClean="0">
                <a:solidFill>
                  <a:schemeClr val="tx2">
                    <a:lumMod val="75000"/>
                  </a:schemeClr>
                </a:solidFill>
                <a:latin typeface="Calibri" pitchFamily="34" charset="0"/>
              </a:rPr>
              <a:t>ΥΛΙΚΑ ΔΙΑΚΟΣΜΗΣΗΣ</a:t>
            </a:r>
            <a:endParaRPr lang="el-GR" sz="2000" b="1" dirty="0">
              <a:solidFill>
                <a:schemeClr val="tx2">
                  <a:lumMod val="75000"/>
                </a:schemeClr>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2428868"/>
            <a:ext cx="7929618" cy="1631216"/>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l-GR" sz="2000" dirty="0">
                <a:solidFill>
                  <a:schemeClr val="tx2">
                    <a:lumMod val="75000"/>
                  </a:schemeClr>
                </a:solidFill>
                <a:latin typeface="Calibri" pitchFamily="34" charset="0"/>
              </a:rPr>
              <a:t>Ο στολισμός τους με στρας, πέτρες, κοσμήματα, ύφασμα, αποξηραμένα λουλούδια, φτερά, σκόνες</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τύπου χρυσόσκονης σε διάφορα χρώματα </a:t>
            </a:r>
            <a:r>
              <a:rPr lang="el-GR" sz="2000" dirty="0" smtClean="0">
                <a:solidFill>
                  <a:schemeClr val="tx2">
                    <a:lumMod val="75000"/>
                  </a:schemeClr>
                </a:solidFill>
                <a:latin typeface="Calibri" pitchFamily="34" charset="0"/>
              </a:rPr>
              <a:t>κ.ά., </a:t>
            </a:r>
            <a:r>
              <a:rPr lang="el-GR" sz="2000" dirty="0">
                <a:solidFill>
                  <a:schemeClr val="tx2">
                    <a:lumMod val="75000"/>
                  </a:schemeClr>
                </a:solidFill>
                <a:latin typeface="Calibri" pitchFamily="34" charset="0"/>
              </a:rPr>
              <a:t>γίνονται όπως και στις απλές προσθετικές εργασίες</a:t>
            </a:r>
            <a:r>
              <a:rPr lang="el-GR" sz="2000" dirty="0" smtClean="0">
                <a:solidFill>
                  <a:schemeClr val="tx2">
                    <a:lumMod val="75000"/>
                  </a:schemeClr>
                </a:solidFill>
                <a:latin typeface="Calibri" pitchFamily="34" charset="0"/>
              </a:rPr>
              <a:t/>
            </a:r>
            <a:br>
              <a:rPr lang="el-GR" sz="2000" dirty="0" smtClean="0">
                <a:solidFill>
                  <a:schemeClr val="tx2">
                    <a:lumMod val="75000"/>
                  </a:schemeClr>
                </a:solidFill>
                <a:latin typeface="Calibri" pitchFamily="34" charset="0"/>
              </a:rPr>
            </a:br>
            <a:r>
              <a:rPr lang="el-GR" sz="2000" dirty="0">
                <a:solidFill>
                  <a:schemeClr val="tx2">
                    <a:lumMod val="75000"/>
                  </a:schemeClr>
                </a:solidFill>
                <a:latin typeface="Calibri" pitchFamily="34" charset="0"/>
              </a:rPr>
              <a:t>με τζελ.</a:t>
            </a:r>
          </a:p>
        </p:txBody>
      </p:sp>
      <p:sp>
        <p:nvSpPr>
          <p:cNvPr id="3" name="2 - TextBox"/>
          <p:cNvSpPr txBox="1"/>
          <p:nvPr/>
        </p:nvSpPr>
        <p:spPr>
          <a:xfrm>
            <a:off x="2285984" y="857232"/>
            <a:ext cx="4286280" cy="400110"/>
          </a:xfrm>
          <a:prstGeom prst="rect">
            <a:avLst/>
          </a:prstGeom>
          <a:noFill/>
        </p:spPr>
        <p:txBody>
          <a:bodyPr wrap="square" rtlCol="0">
            <a:spAutoFit/>
          </a:bodyPr>
          <a:lstStyle/>
          <a:p>
            <a:pPr algn="ctr"/>
            <a:r>
              <a:rPr lang="el-GR" sz="2000" b="1" dirty="0" smtClean="0">
                <a:solidFill>
                  <a:schemeClr val="tx2">
                    <a:lumMod val="75000"/>
                  </a:schemeClr>
                </a:solidFill>
                <a:latin typeface="Calibri" pitchFamily="34" charset="0"/>
              </a:rPr>
              <a:t>ΥΛΙΚΑ ΔΙΑΚΟΣΜΗΣΗΣ</a:t>
            </a:r>
            <a:endParaRPr lang="el-GR" sz="2000" b="1" dirty="0">
              <a:solidFill>
                <a:schemeClr val="tx2">
                  <a:lumMod val="75000"/>
                </a:schemeClr>
              </a:solidFil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1714488"/>
            <a:ext cx="7358146" cy="3477875"/>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l-GR" sz="2000" u="sng" dirty="0" smtClean="0">
                <a:solidFill>
                  <a:schemeClr val="tx2">
                    <a:lumMod val="75000"/>
                  </a:schemeClr>
                </a:solidFill>
                <a:latin typeface="Calibri" pitchFamily="34" charset="0"/>
              </a:rPr>
              <a:t>Επιλογή κατάλληλου Nail Art </a:t>
            </a:r>
          </a:p>
          <a:p>
            <a:pPr algn="ctr"/>
            <a:endParaRPr lang="el-GR" sz="2000" u="sng" dirty="0" smtClean="0">
              <a:solidFill>
                <a:schemeClr val="tx2">
                  <a:lumMod val="75000"/>
                </a:schemeClr>
              </a:solidFill>
              <a:latin typeface="Calibri" pitchFamily="34" charset="0"/>
            </a:endParaRPr>
          </a:p>
          <a:p>
            <a:pPr algn="ctr"/>
            <a:endParaRPr lang="el-GR" sz="2000" u="sng"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Το nail art έχει γίνει μόδα τα τελευταία χρόνια και όλο και περισσότερες γυναίκες επισκέπτονται έναν αισθητικό άκρων για να δοκιμάσουν αυτές τις τεχνικές. Το nail art αποτελεί ολόκληρη επιστήμη και μπορεί να μετατρέψει τα νύχια μιας γυναίκας σε έργα τέχνης. Η αλήθεια είναι ότι όταν αναφερόμαστε στην ομορφιά, η λεπτομέρεια κάνει τη διαφορά. Τα περιποιημένα νύχια και το nail art μπορούν να δώσουν το κάτι παραπάνω και να μετατρέψουν τα γυναικεία χέρια σε στολίδια. </a:t>
            </a:r>
            <a:endParaRPr lang="el-GR" sz="2000" dirty="0">
              <a:solidFill>
                <a:schemeClr val="tx2">
                  <a:lumMod val="75000"/>
                </a:schemeClr>
              </a:solidFill>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1643050"/>
            <a:ext cx="7143800" cy="3785652"/>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r>
              <a:rPr lang="el-GR" sz="2000" dirty="0" smtClean="0">
                <a:solidFill>
                  <a:schemeClr val="tx2">
                    <a:lumMod val="75000"/>
                  </a:schemeClr>
                </a:solidFill>
                <a:latin typeface="Calibri" pitchFamily="34" charset="0"/>
              </a:rPr>
              <a:t>Η επιλογή του κατάλληλου nail art για κάθε πελάτισσα, εξαρτάται από διάφορους παράγοντες, οι κυριότεροι από τους οποίους είναι:</a:t>
            </a:r>
          </a:p>
          <a:p>
            <a:pPr algn="ctr"/>
            <a:endParaRPr lang="el-GR" sz="2000" dirty="0" smtClean="0">
              <a:solidFill>
                <a:schemeClr val="tx2">
                  <a:lumMod val="75000"/>
                </a:schemeClr>
              </a:solidFill>
              <a:latin typeface="Calibri" pitchFamily="34" charset="0"/>
            </a:endParaRPr>
          </a:p>
          <a:p>
            <a:endParaRPr lang="el-GR" sz="2000" dirty="0" smtClean="0">
              <a:solidFill>
                <a:schemeClr val="tx2">
                  <a:lumMod val="75000"/>
                </a:schemeClr>
              </a:solidFill>
              <a:latin typeface="Calibri" pitchFamily="34" charset="0"/>
            </a:endParaRPr>
          </a:p>
          <a:p>
            <a:r>
              <a:rPr lang="el-GR" sz="2000" dirty="0" smtClean="0">
                <a:solidFill>
                  <a:schemeClr val="tx2">
                    <a:lumMod val="75000"/>
                  </a:schemeClr>
                </a:solidFill>
                <a:latin typeface="Calibri" pitchFamily="34" charset="0"/>
              </a:rPr>
              <a:t>- Η ηλικία της πελάτισσας </a:t>
            </a:r>
          </a:p>
          <a:p>
            <a:pPr>
              <a:buFontTx/>
              <a:buChar char="-"/>
            </a:pPr>
            <a:r>
              <a:rPr lang="el-GR" sz="2000" dirty="0" smtClean="0">
                <a:solidFill>
                  <a:schemeClr val="tx2">
                    <a:lumMod val="75000"/>
                  </a:schemeClr>
                </a:solidFill>
                <a:latin typeface="Calibri" pitchFamily="34" charset="0"/>
              </a:rPr>
              <a:t>Ο χαρακτήρας της πελάτισσας</a:t>
            </a:r>
          </a:p>
          <a:p>
            <a:pPr>
              <a:buFontTx/>
              <a:buChar char="-"/>
            </a:pPr>
            <a:r>
              <a:rPr lang="el-GR" sz="2000" dirty="0" smtClean="0">
                <a:solidFill>
                  <a:schemeClr val="tx2">
                    <a:lumMod val="75000"/>
                  </a:schemeClr>
                </a:solidFill>
                <a:latin typeface="Calibri" pitchFamily="34" charset="0"/>
              </a:rPr>
              <a:t>  Το στυλ της πελάτισσας</a:t>
            </a:r>
          </a:p>
          <a:p>
            <a:pPr>
              <a:buFontTx/>
              <a:buChar char="-"/>
            </a:pPr>
            <a:r>
              <a:rPr lang="el-GR" sz="2000" dirty="0" smtClean="0">
                <a:solidFill>
                  <a:schemeClr val="tx2">
                    <a:lumMod val="75000"/>
                  </a:schemeClr>
                </a:solidFill>
                <a:latin typeface="Calibri" pitchFamily="34" charset="0"/>
              </a:rPr>
              <a:t>  Η μόδα</a:t>
            </a:r>
          </a:p>
          <a:p>
            <a:r>
              <a:rPr lang="el-GR" sz="2000" dirty="0" smtClean="0">
                <a:solidFill>
                  <a:schemeClr val="tx2">
                    <a:lumMod val="75000"/>
                  </a:schemeClr>
                </a:solidFill>
                <a:latin typeface="Calibri" pitchFamily="34" charset="0"/>
              </a:rPr>
              <a:t>- Η ειδική περίσταση</a:t>
            </a:r>
          </a:p>
          <a:p>
            <a:r>
              <a:rPr lang="el-GR" sz="2000" dirty="0" smtClean="0">
                <a:solidFill>
                  <a:schemeClr val="tx2">
                    <a:lumMod val="75000"/>
                  </a:schemeClr>
                </a:solidFill>
                <a:latin typeface="Calibri" pitchFamily="34" charset="0"/>
              </a:rPr>
              <a:t>- Το ντύσιμο</a:t>
            </a:r>
          </a:p>
          <a:p>
            <a:r>
              <a:rPr lang="el-GR" sz="2000" dirty="0" smtClean="0">
                <a:solidFill>
                  <a:schemeClr val="tx2">
                    <a:lumMod val="75000"/>
                  </a:schemeClr>
                </a:solidFill>
                <a:latin typeface="Calibri" pitchFamily="34" charset="0"/>
              </a:rPr>
              <a:t>- Η εποχή</a:t>
            </a:r>
            <a:endParaRPr lang="el-GR" sz="2000" u="sng" dirty="0">
              <a:solidFill>
                <a:schemeClr val="tx2">
                  <a:lumMod val="75000"/>
                </a:schemeClr>
              </a:solidFill>
              <a:latin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2857496"/>
            <a:ext cx="7786742" cy="1015663"/>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l-GR" sz="2000" dirty="0" smtClean="0">
                <a:solidFill>
                  <a:schemeClr val="tx2">
                    <a:lumMod val="75000"/>
                  </a:schemeClr>
                </a:solidFill>
                <a:latin typeface="Calibri" pitchFamily="34" charset="0"/>
              </a:rPr>
              <a:t>Εποχιακό Nail Art Ανάλογα με την εποχή ή την εορταστική περίοδο του χρόνου, ποικίλουν οι επιλογές της πελάτισσας για τα χρώματα και τα σχέδια που θα της προτείνει η ενημερωμένη τεχνίτρια άκρων.</a:t>
            </a:r>
            <a:endParaRPr lang="el-GR" sz="2000" dirty="0">
              <a:solidFill>
                <a:schemeClr val="tx2">
                  <a:lumMod val="75000"/>
                </a:schemeClr>
              </a:solidFill>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2071678"/>
            <a:ext cx="6500858" cy="2862322"/>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buFont typeface="Wingdings" pitchFamily="2" charset="2"/>
              <a:buChar char="v"/>
            </a:pPr>
            <a:r>
              <a:rPr lang="el-GR" sz="2000" dirty="0" smtClean="0">
                <a:solidFill>
                  <a:schemeClr val="tx2">
                    <a:lumMod val="75000"/>
                  </a:schemeClr>
                </a:solidFill>
                <a:latin typeface="Calibri" pitchFamily="34" charset="0"/>
              </a:rPr>
              <a:t>Χειμωνιάτικα nail art (σκούρα χρώματα, πλεκτό, κτλ)</a:t>
            </a:r>
          </a:p>
          <a:p>
            <a:endParaRPr lang="el-GR" sz="2000" dirty="0" smtClean="0">
              <a:solidFill>
                <a:schemeClr val="tx2">
                  <a:lumMod val="75000"/>
                </a:schemeClr>
              </a:solidFill>
              <a:latin typeface="Calibri" pitchFamily="34" charset="0"/>
            </a:endParaRPr>
          </a:p>
          <a:p>
            <a:pPr>
              <a:buFont typeface="Wingdings" pitchFamily="2" charset="2"/>
              <a:buChar char="v"/>
            </a:pPr>
            <a:r>
              <a:rPr lang="el-GR" sz="2000" dirty="0" smtClean="0">
                <a:solidFill>
                  <a:schemeClr val="tx2">
                    <a:lumMod val="75000"/>
                  </a:schemeClr>
                </a:solidFill>
                <a:latin typeface="Calibri" pitchFamily="34" charset="0"/>
              </a:rPr>
              <a:t>Χριστουγεννιάτικα nail art (κυριαρχούν το κόκκινο, το μπορντώ και οι λάμψεις χρυσό, ασημί κτλ, συνηθισμένα σχέδια η χιονονιφάδα, χριστουγεννιάτικο δέντρο, τάρανδος, Αι-Βασίλης, μπάλες, χιονάνθρωπος) </a:t>
            </a:r>
          </a:p>
          <a:p>
            <a:endParaRPr lang="el-GR" sz="2000" dirty="0" smtClean="0">
              <a:solidFill>
                <a:schemeClr val="tx2">
                  <a:lumMod val="75000"/>
                </a:schemeClr>
              </a:solidFill>
              <a:latin typeface="Calibri" pitchFamily="34" charset="0"/>
            </a:endParaRPr>
          </a:p>
          <a:p>
            <a:pPr>
              <a:buFont typeface="Wingdings" pitchFamily="2" charset="2"/>
              <a:buChar char="v"/>
            </a:pPr>
            <a:r>
              <a:rPr lang="el-GR" sz="2000" dirty="0" smtClean="0">
                <a:solidFill>
                  <a:schemeClr val="tx2">
                    <a:lumMod val="75000"/>
                  </a:schemeClr>
                </a:solidFill>
                <a:latin typeface="Calibri" pitchFamily="34" charset="0"/>
              </a:rPr>
              <a:t>Νail art του Αγίου Βαλεντίνου (κυριαρχεί το κόκκινο και οι αποχρώσεις του ροζ, καρδιές, κτλ)</a:t>
            </a:r>
            <a:endParaRPr lang="el-GR" sz="2000" u="sng" dirty="0" smtClean="0">
              <a:solidFill>
                <a:schemeClr val="tx2">
                  <a:lumMod val="75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71472" y="1357298"/>
            <a:ext cx="7786742" cy="1015663"/>
          </a:xfrm>
          <a:prstGeom prst="rect">
            <a:avLst/>
          </a:prstGeom>
          <a:noFill/>
        </p:spPr>
        <p:txBody>
          <a:bodyPr wrap="square" rtlCol="0">
            <a:spAutoFit/>
          </a:bodyPr>
          <a:lstStyle/>
          <a:p>
            <a:pPr algn="ctr"/>
            <a:r>
              <a:rPr lang="el-GR" sz="2000" dirty="0" smtClean="0">
                <a:solidFill>
                  <a:schemeClr val="tx2">
                    <a:lumMod val="75000"/>
                  </a:schemeClr>
                </a:solidFill>
                <a:latin typeface="Calibri" pitchFamily="34" charset="0"/>
              </a:rPr>
              <a:t>Στα τεχνητά νύχια μπορούμε να κάνουμε με ακρυλικό χτιστό γαλλικό ή αλλιώς αντίστροφη τεχνική γαλλικού. Σε αυτή τη περίπτωση θα χτίσουμε το νύχι  κάνοντας γαλλικό. </a:t>
            </a:r>
            <a:endParaRPr lang="el-GR" sz="2000" dirty="0">
              <a:solidFill>
                <a:schemeClr val="tx2">
                  <a:lumMod val="75000"/>
                </a:schemeClr>
              </a:solidFill>
              <a:latin typeface="Calibri" pitchFamily="34" charset="0"/>
            </a:endParaRPr>
          </a:p>
        </p:txBody>
      </p:sp>
      <p:pic>
        <p:nvPicPr>
          <p:cNvPr id="1026" name="Picture 2" descr="Nails Nails Nails - Nail Design Ideas! | French acrylic nails, Square  acrylic nails, White tip acrylic nails"/>
          <p:cNvPicPr>
            <a:picLocks noChangeAspect="1" noChangeArrowheads="1"/>
          </p:cNvPicPr>
          <p:nvPr/>
        </p:nvPicPr>
        <p:blipFill>
          <a:blip r:embed="rId2"/>
          <a:srcRect t="-1818" r="6658"/>
          <a:stretch>
            <a:fillRect/>
          </a:stretch>
        </p:blipFill>
        <p:spPr bwMode="auto">
          <a:xfrm>
            <a:off x="2500298" y="2428868"/>
            <a:ext cx="3929090" cy="4000528"/>
          </a:xfrm>
          <a:prstGeom prst="rect">
            <a:avLst/>
          </a:prstGeom>
          <a:noFill/>
        </p:spPr>
      </p:pic>
      <p:sp>
        <p:nvSpPr>
          <p:cNvPr id="4" name="3 - Ορθογώνιο"/>
          <p:cNvSpPr/>
          <p:nvPr/>
        </p:nvSpPr>
        <p:spPr>
          <a:xfrm>
            <a:off x="3000364" y="928670"/>
            <a:ext cx="3137590" cy="369332"/>
          </a:xfrm>
          <a:prstGeom prst="rect">
            <a:avLst/>
          </a:prstGeom>
        </p:spPr>
        <p:txBody>
          <a:bodyPr wrap="none">
            <a:spAutoFit/>
          </a:bodyPr>
          <a:lstStyle/>
          <a:p>
            <a:r>
              <a:rPr lang="el-GR" b="1" dirty="0" smtClean="0">
                <a:solidFill>
                  <a:schemeClr val="accent2">
                    <a:lumMod val="75000"/>
                  </a:schemeClr>
                </a:solidFill>
                <a:latin typeface="Calibri" pitchFamily="34" charset="0"/>
              </a:rPr>
              <a:t>ΧΤΙΣΤΟ ΓΑΛΛΙΚΟ ΜΕ ΑΚΡΥΛΙΚΟ</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1857364"/>
            <a:ext cx="7643866" cy="3170099"/>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buFont typeface="Wingdings" pitchFamily="2" charset="2"/>
              <a:buChar char="v"/>
            </a:pPr>
            <a:r>
              <a:rPr lang="el-GR" sz="2000" dirty="0" smtClean="0">
                <a:solidFill>
                  <a:schemeClr val="tx2">
                    <a:lumMod val="75000"/>
                  </a:schemeClr>
                </a:solidFill>
                <a:latin typeface="Calibri" pitchFamily="34" charset="0"/>
              </a:rPr>
              <a:t>Ανοιξιάτικα </a:t>
            </a:r>
            <a:r>
              <a:rPr lang="en-US" sz="2000" dirty="0" smtClean="0">
                <a:solidFill>
                  <a:schemeClr val="tx2">
                    <a:lumMod val="75000"/>
                  </a:schemeClr>
                </a:solidFill>
                <a:latin typeface="Calibri" pitchFamily="34" charset="0"/>
              </a:rPr>
              <a:t>nail art (</a:t>
            </a:r>
            <a:r>
              <a:rPr lang="el-GR" sz="2000" dirty="0" smtClean="0">
                <a:solidFill>
                  <a:schemeClr val="tx2">
                    <a:lumMod val="75000"/>
                  </a:schemeClr>
                </a:solidFill>
                <a:latin typeface="Calibri" pitchFamily="34" charset="0"/>
              </a:rPr>
              <a:t>κυριαρχούν τα παστέλ χρώματα και διάφορα λουλούδια) </a:t>
            </a:r>
          </a:p>
          <a:p>
            <a:pPr>
              <a:buFont typeface="Wingdings" pitchFamily="2" charset="2"/>
              <a:buChar char="v"/>
            </a:pPr>
            <a:endParaRPr lang="el-GR" sz="2000" dirty="0" smtClean="0">
              <a:solidFill>
                <a:schemeClr val="tx2">
                  <a:lumMod val="75000"/>
                </a:schemeClr>
              </a:solidFill>
              <a:latin typeface="Calibri" pitchFamily="34" charset="0"/>
            </a:endParaRPr>
          </a:p>
          <a:p>
            <a:pPr>
              <a:buFont typeface="Wingdings" pitchFamily="2" charset="2"/>
              <a:buChar char="v"/>
            </a:pPr>
            <a:r>
              <a:rPr lang="el-GR" sz="2000" dirty="0" smtClean="0">
                <a:solidFill>
                  <a:schemeClr val="tx2">
                    <a:lumMod val="75000"/>
                  </a:schemeClr>
                </a:solidFill>
                <a:latin typeface="Calibri" pitchFamily="34" charset="0"/>
              </a:rPr>
              <a:t>Πασχαλιάτικα </a:t>
            </a:r>
            <a:r>
              <a:rPr lang="en-US" sz="2000" dirty="0" smtClean="0">
                <a:solidFill>
                  <a:schemeClr val="tx2">
                    <a:lumMod val="75000"/>
                  </a:schemeClr>
                </a:solidFill>
                <a:latin typeface="Calibri" pitchFamily="34" charset="0"/>
              </a:rPr>
              <a:t>nail art (</a:t>
            </a:r>
            <a:r>
              <a:rPr lang="el-GR" sz="2000" dirty="0" smtClean="0">
                <a:solidFill>
                  <a:schemeClr val="tx2">
                    <a:lumMod val="75000"/>
                  </a:schemeClr>
                </a:solidFill>
                <a:latin typeface="Calibri" pitchFamily="34" charset="0"/>
              </a:rPr>
              <a:t>πουά, ριγέ, κουνελάκια, αβγά, πασχαλίτσες, κτλ)</a:t>
            </a:r>
          </a:p>
          <a:p>
            <a:r>
              <a:rPr lang="el-GR" sz="2000" dirty="0" smtClean="0">
                <a:solidFill>
                  <a:schemeClr val="tx2">
                    <a:lumMod val="75000"/>
                  </a:schemeClr>
                </a:solidFill>
                <a:latin typeface="Calibri" pitchFamily="34" charset="0"/>
              </a:rPr>
              <a:t> </a:t>
            </a:r>
          </a:p>
          <a:p>
            <a:pPr>
              <a:buFont typeface="Wingdings" pitchFamily="2" charset="2"/>
              <a:buChar char="v"/>
            </a:pPr>
            <a:r>
              <a:rPr lang="el-GR" sz="2000" dirty="0" smtClean="0">
                <a:solidFill>
                  <a:schemeClr val="tx2">
                    <a:lumMod val="75000"/>
                  </a:schemeClr>
                </a:solidFill>
                <a:latin typeface="Calibri" pitchFamily="34" charset="0"/>
              </a:rPr>
              <a:t>Καλοκαιρινά </a:t>
            </a:r>
            <a:r>
              <a:rPr lang="en-US" sz="2000" dirty="0" smtClean="0">
                <a:solidFill>
                  <a:schemeClr val="tx2">
                    <a:lumMod val="75000"/>
                  </a:schemeClr>
                </a:solidFill>
                <a:latin typeface="Calibri" pitchFamily="34" charset="0"/>
              </a:rPr>
              <a:t>nail art (</a:t>
            </a:r>
            <a:r>
              <a:rPr lang="el-GR" sz="2000" dirty="0" smtClean="0">
                <a:solidFill>
                  <a:schemeClr val="tx2">
                    <a:lumMod val="75000"/>
                  </a:schemeClr>
                </a:solidFill>
                <a:latin typeface="Calibri" pitchFamily="34" charset="0"/>
              </a:rPr>
              <a:t>θαλασσινά θέματα, πλαζ, άγκυρα, φοίνικες, κτλ)</a:t>
            </a:r>
          </a:p>
          <a:p>
            <a:endParaRPr lang="el-GR" sz="2000" dirty="0" smtClean="0">
              <a:solidFill>
                <a:schemeClr val="tx2">
                  <a:lumMod val="75000"/>
                </a:schemeClr>
              </a:solidFill>
              <a:latin typeface="Calibri" pitchFamily="34" charset="0"/>
            </a:endParaRPr>
          </a:p>
          <a:p>
            <a:pPr>
              <a:buFont typeface="Wingdings" pitchFamily="2" charset="2"/>
              <a:buChar char="v"/>
            </a:pPr>
            <a:r>
              <a:rPr lang="el-GR" sz="2000" dirty="0" smtClean="0">
                <a:solidFill>
                  <a:schemeClr val="tx2">
                    <a:lumMod val="75000"/>
                  </a:schemeClr>
                </a:solidFill>
                <a:latin typeface="Calibri" pitchFamily="34" charset="0"/>
              </a:rPr>
              <a:t>Φθινοπωρινά </a:t>
            </a:r>
            <a:r>
              <a:rPr lang="en-US" sz="2000" dirty="0" smtClean="0">
                <a:solidFill>
                  <a:schemeClr val="tx2">
                    <a:lumMod val="75000"/>
                  </a:schemeClr>
                </a:solidFill>
                <a:latin typeface="Calibri" pitchFamily="34" charset="0"/>
              </a:rPr>
              <a:t>nail art (</a:t>
            </a:r>
            <a:r>
              <a:rPr lang="el-GR" sz="2000" dirty="0" smtClean="0">
                <a:solidFill>
                  <a:schemeClr val="tx2">
                    <a:lumMod val="75000"/>
                  </a:schemeClr>
                </a:solidFill>
                <a:latin typeface="Calibri" pitchFamily="34" charset="0"/>
              </a:rPr>
              <a:t>θερμά – γήινα χρώματα, φύλλα δέντρων, αλεπού κτλ)</a:t>
            </a:r>
            <a:endParaRPr lang="el-GR" sz="2000" dirty="0">
              <a:solidFill>
                <a:schemeClr val="tx2">
                  <a:lumMod val="75000"/>
                </a:schemeClr>
              </a:solidFill>
              <a:latin typeface="Calibri"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Υλικά που θα χρειαστείτε για 3D nail art - creativegroup.gr"/>
          <p:cNvPicPr>
            <a:picLocks noChangeAspect="1" noChangeArrowheads="1"/>
          </p:cNvPicPr>
          <p:nvPr/>
        </p:nvPicPr>
        <p:blipFill>
          <a:blip r:embed="rId2"/>
          <a:srcRect/>
          <a:stretch>
            <a:fillRect/>
          </a:stretch>
        </p:blipFill>
        <p:spPr bwMode="auto">
          <a:xfrm flipH="1">
            <a:off x="1571604" y="1357298"/>
            <a:ext cx="6000760" cy="49260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1785926"/>
            <a:ext cx="7643866" cy="3139321"/>
          </a:xfrm>
          <a:prstGeom prst="rect">
            <a:avLst/>
          </a:prstGeom>
          <a:noFill/>
        </p:spPr>
        <p:txBody>
          <a:bodyPr wrap="square" rtlCol="0">
            <a:spAutoFit/>
          </a:bodyPr>
          <a:lstStyle/>
          <a:p>
            <a:pPr algn="ctr"/>
            <a:r>
              <a:rPr lang="el-GR" u="sng" dirty="0" smtClean="0">
                <a:solidFill>
                  <a:schemeClr val="tx2">
                    <a:lumMod val="75000"/>
                  </a:schemeClr>
                </a:solidFill>
                <a:latin typeface="Calibri" pitchFamily="34" charset="0"/>
              </a:rPr>
              <a:t>ΑΝΑΦΕΡΕΤΕ ΤΑ ΥΛΙΚΑ ΠΟΥ ΧΡΗΣΙΜΟΠΟΙΟΥΜΕ ΓΙΑ ΝΑ ΖΩΓΡΑΦΙΣΟΥΜΕ ΤΑ ΝΥΧΙΑ</a:t>
            </a:r>
          </a:p>
          <a:p>
            <a:endParaRPr lang="el-GR" dirty="0" smtClean="0">
              <a:solidFill>
                <a:schemeClr val="tx2">
                  <a:lumMod val="75000"/>
                </a:schemeClr>
              </a:solidFill>
              <a:latin typeface="Calibri" pitchFamily="34" charset="0"/>
            </a:endParaRPr>
          </a:p>
          <a:p>
            <a:pPr algn="ctr"/>
            <a:endParaRPr lang="el-GR" dirty="0" smtClean="0">
              <a:solidFill>
                <a:schemeClr val="tx2">
                  <a:lumMod val="75000"/>
                </a:schemeClr>
              </a:solidFill>
              <a:latin typeface="Calibri" pitchFamily="34" charset="0"/>
            </a:endParaRPr>
          </a:p>
          <a:p>
            <a:pPr algn="ctr"/>
            <a:r>
              <a:rPr lang="el-GR" dirty="0" smtClean="0">
                <a:solidFill>
                  <a:schemeClr val="tx2">
                    <a:lumMod val="75000"/>
                  </a:schemeClr>
                </a:solidFill>
                <a:latin typeface="Calibri" pitchFamily="34" charset="0"/>
              </a:rPr>
              <a:t>Για να ζωγραφίσουμε τα νύχια χρειαζόμαστε χρώματα και πινέλα. Τα χρώματα μπορεί να είναι βερνίκια νυχιών, ημιμόνιμα βερνίκια, ακρυλικά χρώματα ζωγραφικής , </a:t>
            </a:r>
            <a:r>
              <a:rPr lang="en-US" dirty="0" smtClean="0">
                <a:solidFill>
                  <a:schemeClr val="tx2">
                    <a:lumMod val="75000"/>
                  </a:schemeClr>
                </a:solidFill>
                <a:latin typeface="Calibri" pitchFamily="34" charset="0"/>
              </a:rPr>
              <a:t>art </a:t>
            </a:r>
            <a:r>
              <a:rPr lang="el-GR" dirty="0" smtClean="0">
                <a:solidFill>
                  <a:schemeClr val="tx2">
                    <a:lumMod val="75000"/>
                  </a:schemeClr>
                </a:solidFill>
                <a:latin typeface="Calibri" pitchFamily="34" charset="0"/>
              </a:rPr>
              <a:t>και ραπιδογράφοι. Πινέλα χρειαζόμαστε σε διάφορα μεγέθη και διάφορες μορφές, ανάλογα με το σχέδιο – διακόσμηση που θέλουμε να δημιουργήσουμε. Όπως για βεντάλια, γαλλικού, για όμπρε, για </a:t>
            </a:r>
            <a:r>
              <a:rPr lang="en-US" dirty="0" smtClean="0">
                <a:solidFill>
                  <a:schemeClr val="tx2">
                    <a:lumMod val="75000"/>
                  </a:schemeClr>
                </a:solidFill>
                <a:latin typeface="Calibri" pitchFamily="34" charset="0"/>
              </a:rPr>
              <a:t>one stroke, </a:t>
            </a:r>
            <a:r>
              <a:rPr lang="el-GR" dirty="0" smtClean="0">
                <a:solidFill>
                  <a:schemeClr val="tx2">
                    <a:lumMod val="75000"/>
                  </a:schemeClr>
                </a:solidFill>
                <a:latin typeface="Calibri" pitchFamily="34" charset="0"/>
              </a:rPr>
              <a:t>κ.α. , εργαλεία νερών, σφουγγαράκια.</a:t>
            </a:r>
          </a:p>
          <a:p>
            <a:pPr algn="ctr"/>
            <a:endParaRPr lang="el-GR" dirty="0" smtClean="0">
              <a:solidFill>
                <a:schemeClr val="tx2">
                  <a:lumMod val="75000"/>
                </a:schemeClr>
              </a:solidFill>
              <a:latin typeface="Calibri" pitchFamily="34" charset="0"/>
            </a:endParaRPr>
          </a:p>
          <a:p>
            <a:pPr algn="ctr"/>
            <a:r>
              <a:rPr lang="el-GR" dirty="0" smtClean="0">
                <a:solidFill>
                  <a:schemeClr val="tx2">
                    <a:lumMod val="75000"/>
                  </a:schemeClr>
                </a:solidFill>
                <a:latin typeface="Calibri" pitchFamily="34" charset="0"/>
              </a:rPr>
              <a:t>(ΕΡΩΤΗΣΗ ΠΙΣΤΟΠΟΙΗΣΗΣ – ΟΜΑΔΑ Β ΕΙΔΙΚΕΣ ΕΡΩΤΗΣΙΣ)</a:t>
            </a:r>
            <a:endParaRPr lang="el-GR" dirty="0">
              <a:solidFill>
                <a:schemeClr val="tx2">
                  <a:lumMod val="75000"/>
                </a:schemeClr>
              </a:solidFill>
              <a:latin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1928794" y="1714488"/>
            <a:ext cx="5500694" cy="4742226"/>
          </a:xfrm>
          <a:prstGeom prst="rect">
            <a:avLst/>
          </a:prstGeom>
          <a:noFill/>
        </p:spPr>
      </p:pic>
      <p:sp>
        <p:nvSpPr>
          <p:cNvPr id="3" name="2 - TextBox"/>
          <p:cNvSpPr txBox="1"/>
          <p:nvPr/>
        </p:nvSpPr>
        <p:spPr>
          <a:xfrm>
            <a:off x="785786" y="857232"/>
            <a:ext cx="7643866" cy="707886"/>
          </a:xfrm>
          <a:prstGeom prst="rect">
            <a:avLst/>
          </a:prstGeom>
          <a:noFill/>
        </p:spPr>
        <p:txBody>
          <a:bodyPr wrap="square" rtlCol="0">
            <a:spAutoFit/>
          </a:bodyPr>
          <a:lstStyle/>
          <a:p>
            <a:pPr algn="ctr"/>
            <a:r>
              <a:rPr lang="el-GR" sz="4000" b="1" u="sng" dirty="0" smtClean="0">
                <a:solidFill>
                  <a:schemeClr val="accent2">
                    <a:lumMod val="75000"/>
                  </a:schemeClr>
                </a:solidFill>
                <a:latin typeface="Calibri" pitchFamily="34" charset="0"/>
              </a:rPr>
              <a:t>Ευχαριστώ για την προσοχή σας !</a:t>
            </a:r>
            <a:endParaRPr lang="el-GR" sz="4000" b="1" u="sng" dirty="0">
              <a:solidFill>
                <a:schemeClr val="accent2">
                  <a:lumMod val="75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14414" y="1643050"/>
            <a:ext cx="6786610" cy="3785652"/>
          </a:xfrm>
          <a:prstGeom prst="rect">
            <a:avLst/>
          </a:prstGeom>
        </p:spPr>
        <p:txBody>
          <a:bodyPr wrap="square">
            <a:spAutoFit/>
          </a:bodyPr>
          <a:lstStyle/>
          <a:p>
            <a:pPr algn="ctr"/>
            <a:r>
              <a:rPr lang="el-GR" sz="2000" u="sng" dirty="0" smtClean="0">
                <a:solidFill>
                  <a:schemeClr val="tx2">
                    <a:lumMod val="75000"/>
                  </a:schemeClr>
                </a:solidFill>
                <a:latin typeface="Calibri" pitchFamily="34" charset="0"/>
              </a:rPr>
              <a:t>Χτιστό γαλλικό με ακρυλικό</a:t>
            </a:r>
          </a:p>
          <a:p>
            <a:pPr algn="ctr"/>
            <a:r>
              <a:rPr lang="el-GR" sz="2000" u="sng" dirty="0" smtClean="0">
                <a:solidFill>
                  <a:schemeClr val="tx2">
                    <a:lumMod val="75000"/>
                  </a:schemeClr>
                </a:solidFill>
                <a:latin typeface="Calibri" pitchFamily="34" charset="0"/>
              </a:rPr>
              <a:t>Υλικά και εργαλεία</a:t>
            </a:r>
          </a:p>
          <a:p>
            <a:pPr algn="ctr"/>
            <a:endParaRPr lang="el-GR" sz="2000" u="sng" dirty="0" smtClean="0">
              <a:solidFill>
                <a:schemeClr val="tx2">
                  <a:lumMod val="75000"/>
                </a:schemeClr>
              </a:solidFill>
              <a:latin typeface="Calibri" pitchFamily="34" charset="0"/>
            </a:endParaRPr>
          </a:p>
          <a:p>
            <a:pPr algn="ctr"/>
            <a:endParaRPr lang="el-GR" sz="2000"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Όλα τα υλικά και εργαλεία του ακρυλικού </a:t>
            </a:r>
          </a:p>
          <a:p>
            <a:pPr algn="ctr"/>
            <a:r>
              <a:rPr lang="el-GR" sz="2000" dirty="0" smtClean="0">
                <a:solidFill>
                  <a:schemeClr val="tx2">
                    <a:lumMod val="75000"/>
                  </a:schemeClr>
                </a:solidFill>
                <a:latin typeface="Calibri" pitchFamily="34" charset="0"/>
              </a:rPr>
              <a:t>Όλα τα υλικά και εργαλεία του ξηρού μανικιούρ</a:t>
            </a:r>
          </a:p>
          <a:p>
            <a:pPr algn="ctr"/>
            <a:endParaRPr lang="el-GR" sz="2000"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ΚΑΙ ΕΠΙΠΛΕΟΝ </a:t>
            </a:r>
          </a:p>
          <a:p>
            <a:pPr algn="ctr"/>
            <a:endParaRPr lang="en-US" sz="2000"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Ροζ ή ακρυλικό</a:t>
            </a:r>
          </a:p>
          <a:p>
            <a:pPr algn="ctr"/>
            <a:r>
              <a:rPr lang="el-GR" sz="2000" dirty="0" smtClean="0">
                <a:solidFill>
                  <a:schemeClr val="tx2">
                    <a:lumMod val="75000"/>
                  </a:schemeClr>
                </a:solidFill>
                <a:latin typeface="Calibri" pitchFamily="34" charset="0"/>
              </a:rPr>
              <a:t>Άσπρο ακρυλικό  </a:t>
            </a:r>
          </a:p>
          <a:p>
            <a:pPr algn="ctr"/>
            <a:r>
              <a:rPr lang="el-GR" sz="2000" dirty="0" smtClean="0">
                <a:solidFill>
                  <a:schemeClr val="tx2">
                    <a:lumMod val="75000"/>
                  </a:schemeClr>
                </a:solidFill>
                <a:latin typeface="Calibri" pitchFamily="34" charset="0"/>
              </a:rPr>
              <a:t>Διάφανο  ακρυλικό</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428596" y="1571612"/>
            <a:ext cx="8358246" cy="4401205"/>
          </a:xfrm>
          <a:prstGeom prst="rect">
            <a:avLst/>
          </a:prstGeom>
          <a:noFill/>
        </p:spPr>
        <p:txBody>
          <a:bodyPr wrap="square" rtlCol="0">
            <a:spAutoFit/>
          </a:bodyPr>
          <a:lstStyle/>
          <a:p>
            <a:pPr algn="ctr"/>
            <a:r>
              <a:rPr lang="el-GR" sz="2800" u="sng" dirty="0" smtClean="0">
                <a:solidFill>
                  <a:schemeClr val="tx2">
                    <a:lumMod val="75000"/>
                  </a:schemeClr>
                </a:solidFill>
                <a:latin typeface="Calibri" pitchFamily="34" charset="0"/>
              </a:rPr>
              <a:t>ΧΤΙΣΤΟ ΓΑΛΛΙΚΟ ΜΕ ΑΚΡΥΛΙΚΟ</a:t>
            </a:r>
          </a:p>
          <a:p>
            <a:endParaRPr lang="el-GR" dirty="0" smtClean="0">
              <a:solidFill>
                <a:schemeClr val="tx2">
                  <a:lumMod val="75000"/>
                </a:schemeClr>
              </a:solidFill>
              <a:latin typeface="Calibri" pitchFamily="34" charset="0"/>
            </a:endParaRPr>
          </a:p>
          <a:p>
            <a:pPr algn="ctr"/>
            <a:r>
              <a:rPr lang="el-GR" dirty="0" smtClean="0">
                <a:solidFill>
                  <a:schemeClr val="tx2">
                    <a:lumMod val="75000"/>
                  </a:schemeClr>
                </a:solidFill>
                <a:latin typeface="Calibri" pitchFamily="34" charset="0"/>
              </a:rPr>
              <a:t>Αρχικά προετοιμάζω το νύχι κάνοντας ένα ξηρό μανικιούρ, μετά το μπαφάρισμα της επιφάνειας του νυχιού περνάω στη τοποθέτηση φόρμας η τιπ, περνάω </a:t>
            </a:r>
            <a:r>
              <a:rPr lang="en-US" dirty="0" smtClean="0">
                <a:solidFill>
                  <a:schemeClr val="tx2">
                    <a:lumMod val="75000"/>
                  </a:schemeClr>
                </a:solidFill>
                <a:latin typeface="Calibri" pitchFamily="34" charset="0"/>
              </a:rPr>
              <a:t>primer </a:t>
            </a:r>
            <a:r>
              <a:rPr lang="el-GR" dirty="0" smtClean="0">
                <a:solidFill>
                  <a:schemeClr val="tx2">
                    <a:lumMod val="75000"/>
                  </a:schemeClr>
                </a:solidFill>
                <a:latin typeface="Calibri" pitchFamily="34" charset="0"/>
              </a:rPr>
              <a:t>και ξεκινάω τη διαδικασία χτισίματος.</a:t>
            </a:r>
          </a:p>
          <a:p>
            <a:endParaRPr lang="el-GR" dirty="0" smtClean="0">
              <a:solidFill>
                <a:schemeClr val="tx2">
                  <a:lumMod val="75000"/>
                </a:schemeClr>
              </a:solidFill>
              <a:latin typeface="Calibri" pitchFamily="34" charset="0"/>
            </a:endParaRPr>
          </a:p>
          <a:p>
            <a:pPr>
              <a:buFont typeface="Wingdings" pitchFamily="2" charset="2"/>
              <a:buChar char="§"/>
            </a:pPr>
            <a:r>
              <a:rPr lang="el-GR" dirty="0" smtClean="0">
                <a:solidFill>
                  <a:schemeClr val="tx2">
                    <a:lumMod val="75000"/>
                  </a:schemeClr>
                </a:solidFill>
                <a:latin typeface="Calibri" pitchFamily="34" charset="0"/>
              </a:rPr>
              <a:t>Ρίχνω μια μικρή ποσότητα από το υγρό ακρυλικού σε ένα ποτηράκι ακρυλικού και προετοιμάζω το πινέλο μου. Το πινέλο που θα χρησιμοποιήσω είναι πινέλο ακρυλικού</a:t>
            </a:r>
          </a:p>
          <a:p>
            <a:pPr>
              <a:buFont typeface="Wingdings" pitchFamily="2" charset="2"/>
              <a:buChar char="§"/>
            </a:pPr>
            <a:endParaRPr lang="el-GR" dirty="0" smtClean="0">
              <a:solidFill>
                <a:schemeClr val="tx2">
                  <a:lumMod val="75000"/>
                </a:schemeClr>
              </a:solidFill>
              <a:latin typeface="Calibri" pitchFamily="34" charset="0"/>
            </a:endParaRPr>
          </a:p>
          <a:p>
            <a:pPr>
              <a:buFont typeface="Wingdings" pitchFamily="2" charset="2"/>
              <a:buChar char="§"/>
            </a:pPr>
            <a:r>
              <a:rPr lang="el-GR" dirty="0" smtClean="0">
                <a:solidFill>
                  <a:schemeClr val="tx2">
                    <a:lumMod val="75000"/>
                  </a:schemeClr>
                </a:solidFill>
                <a:latin typeface="Calibri" pitchFamily="34" charset="0"/>
              </a:rPr>
              <a:t>Παίρνω ποσότητα του ακρυλικού υγρού με το πινέλο μου και στην συνέχεια το πιέζω ελαφρά μέσα στην ροζ ακρυλική πούδρα  για να φτιάξω την σωστή μπίλια για χτίσιμο. Πρέπει να έχω σωστή αναλογία ανάμειξης υγρού και πούδρας ώστε η μπίλια μας να είναι λεία</a:t>
            </a:r>
          </a:p>
          <a:p>
            <a:pPr>
              <a:buFont typeface="Wingdings" pitchFamily="2" charset="2"/>
              <a:buChar char="§"/>
            </a:pPr>
            <a:endParaRPr lang="el-GR" dirty="0" smtClean="0">
              <a:solidFill>
                <a:schemeClr val="tx2">
                  <a:lumMod val="75000"/>
                </a:schemeClr>
              </a:solidFill>
              <a:latin typeface="Calibri" pitchFamily="34" charset="0"/>
            </a:endParaRPr>
          </a:p>
          <a:p>
            <a:endParaRPr lang="el-GR" dirty="0" smtClean="0">
              <a:solidFill>
                <a:schemeClr val="tx2">
                  <a:lumMod val="75000"/>
                </a:schemeClr>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85786" y="1214422"/>
            <a:ext cx="7286676" cy="369332"/>
          </a:xfrm>
          <a:prstGeom prst="rect">
            <a:avLst/>
          </a:prstGeom>
          <a:noFill/>
        </p:spPr>
        <p:txBody>
          <a:bodyPr wrap="square" rtlCol="0">
            <a:spAutoFit/>
          </a:bodyPr>
          <a:lstStyle/>
          <a:p>
            <a:endParaRPr lang="el-GR" dirty="0">
              <a:solidFill>
                <a:schemeClr val="tx2">
                  <a:lumMod val="75000"/>
                </a:schemeClr>
              </a:solidFill>
              <a:latin typeface="Calibri" pitchFamily="34" charset="0"/>
            </a:endParaRPr>
          </a:p>
        </p:txBody>
      </p:sp>
      <p:sp>
        <p:nvSpPr>
          <p:cNvPr id="3" name="2 - TextBox"/>
          <p:cNvSpPr txBox="1"/>
          <p:nvPr/>
        </p:nvSpPr>
        <p:spPr>
          <a:xfrm>
            <a:off x="428596" y="917912"/>
            <a:ext cx="8429684" cy="5940088"/>
          </a:xfrm>
          <a:prstGeom prst="rect">
            <a:avLst/>
          </a:prstGeom>
          <a:noFill/>
        </p:spPr>
        <p:txBody>
          <a:bodyPr wrap="square" rtlCol="0">
            <a:spAutoFit/>
          </a:bodyPr>
          <a:lstStyle/>
          <a:p>
            <a:pPr>
              <a:buFont typeface="Wingdings" pitchFamily="2" charset="2"/>
              <a:buChar char="§"/>
            </a:pPr>
            <a:r>
              <a:rPr lang="el-GR" sz="2000" dirty="0" smtClean="0">
                <a:solidFill>
                  <a:schemeClr val="tx2">
                    <a:lumMod val="75000"/>
                  </a:schemeClr>
                </a:solidFill>
                <a:latin typeface="Calibri" pitchFamily="34" charset="0"/>
              </a:rPr>
              <a:t>Παίρνω μια μεγάλη μπάλα ροζ ακρυλικού και τη τοποθετώ αρκετά μπροστά και απλώνω προς τα πίσω μέχρι τη μέση περίπου</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Με το πινέλο μου ανασηκώνω τα τοιχώματα του ακρυλικού από μπροστά και περιμετρικά και σχηματίζω το χαμόγελο του γαλλικού αντίστροφα. Φροντίζουμε να είναι ομοιόμορφο</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Με μια έξτρα ποσότητα ροζ ακρυλικού γεμίζω και την περιοχή κοντά στα επωνύχια , χωρίς να τα ακουμπάω</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Περιμένω να στεγνώσει το ακρυλικό</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Με τη βοήθεια μιας λίμας, με τη τραχεία πλευρά , λιμάρω περιμετρικά το νοητό χαμόγελο που έχει σχηματιστεί</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Αφού δώσω ωραίο σχήμα, απομακρύνω τη σκόνη με ένα βουρτσάκι και περνάω στην επιφάνεια του λευκού ακρυλικού</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928670"/>
            <a:ext cx="8286808" cy="369332"/>
          </a:xfrm>
          <a:prstGeom prst="rect">
            <a:avLst/>
          </a:prstGeom>
          <a:noFill/>
        </p:spPr>
        <p:txBody>
          <a:bodyPr wrap="square" rtlCol="0">
            <a:spAutoFit/>
          </a:bodyPr>
          <a:lstStyle/>
          <a:p>
            <a:pPr>
              <a:buFont typeface="Wingdings" pitchFamily="2" charset="2"/>
              <a:buChar char="§"/>
            </a:pPr>
            <a:endParaRPr lang="el-GR" dirty="0"/>
          </a:p>
        </p:txBody>
      </p:sp>
      <p:sp>
        <p:nvSpPr>
          <p:cNvPr id="3" name="2 - Ορθογώνιο"/>
          <p:cNvSpPr/>
          <p:nvPr/>
        </p:nvSpPr>
        <p:spPr>
          <a:xfrm>
            <a:off x="214282" y="1071546"/>
            <a:ext cx="8572560" cy="4708981"/>
          </a:xfrm>
          <a:prstGeom prst="rect">
            <a:avLst/>
          </a:prstGeom>
        </p:spPr>
        <p:txBody>
          <a:bodyPr wrap="square">
            <a:spAutoFit/>
          </a:bodyPr>
          <a:lstStyle/>
          <a:p>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Παίρνω ποσότητα του ακρυλικού υγρού με το πινέλο μου και στην συνέχεια το πιέζω ελαφρά μέσα στην λευκή ακρυλική πούδρα  για να φτιάξω την σωστή μπίλια για χτίσιμο. Πρέπει να έχω σωστή αναλογία ανάμειξης υγρού και πούδρας ώστε η μπίλια μας να είναι λεία</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Τοποθετώ τη μπάλα από το λευκό ακρυλικό στη μέση του ελευθέρου άκρου που θα χτίσουμε και με απαλές κινήσεις σπρώχνω προς τα δεξιά και τα αριστερά ώστε να αγκαλιάσει το χαμόγελο που δημιουργήσαμε με το ροζ ακρυλικό. Μέχρι να στεγνώσει μπορούμε να επέμβουμε για να κάνουμε διορθώσεις</a:t>
            </a:r>
          </a:p>
          <a:p>
            <a:r>
              <a:rPr lang="el-GR" sz="2000" dirty="0" smtClean="0">
                <a:solidFill>
                  <a:schemeClr val="tx2">
                    <a:lumMod val="75000"/>
                  </a:schemeClr>
                </a:solidFill>
                <a:latin typeface="Calibri" pitchFamily="34" charset="0"/>
              </a:rPr>
              <a:t>*η λευκή στρώση πρέπει να είναι λεπτή και να μη φτάσει στο ίδιο ύψος με το ροζ γατί από πάνω θα τοποθετηθεί το διάφανο ακρυλικό</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44" y="1071546"/>
            <a:ext cx="8572560" cy="5601533"/>
          </a:xfrm>
          <a:prstGeom prst="rect">
            <a:avLst/>
          </a:prstGeom>
          <a:noFill/>
        </p:spPr>
        <p:txBody>
          <a:bodyPr wrap="square" rtlCol="0">
            <a:spAutoFit/>
          </a:bodyPr>
          <a:lstStyle/>
          <a:p>
            <a:pPr>
              <a:buFont typeface="Wingdings" pitchFamily="2" charset="2"/>
              <a:buChar char="§"/>
            </a:pPr>
            <a:r>
              <a:rPr lang="el-GR" sz="2000" dirty="0" smtClean="0">
                <a:solidFill>
                  <a:schemeClr val="tx2">
                    <a:lumMod val="75000"/>
                  </a:schemeClr>
                </a:solidFill>
                <a:latin typeface="Calibri" pitchFamily="34" charset="0"/>
              </a:rPr>
              <a:t>Περιμένω να στεγνώσει το ακρυλικό</a:t>
            </a:r>
          </a:p>
          <a:p>
            <a:pPr>
              <a:buFont typeface="Wingdings" pitchFamily="2" charset="2"/>
              <a:buChar char="§"/>
            </a:pPr>
            <a:endParaRPr lang="el-GR" sz="2000" dirty="0" smtClean="0">
              <a:solidFill>
                <a:schemeClr val="tx2">
                  <a:lumMod val="75000"/>
                </a:schemeClr>
              </a:solidFill>
              <a:latin typeface="Calibri" pitchFamily="34" charset="0"/>
            </a:endParaRPr>
          </a:p>
          <a:p>
            <a:r>
              <a:rPr lang="el-GR" sz="2000" dirty="0" smtClean="0">
                <a:solidFill>
                  <a:schemeClr val="tx2">
                    <a:lumMod val="75000"/>
                  </a:schemeClr>
                </a:solidFill>
                <a:latin typeface="Calibri" pitchFamily="34" charset="0"/>
              </a:rPr>
              <a:t> </a:t>
            </a:r>
          </a:p>
          <a:p>
            <a:pPr>
              <a:buFont typeface="Wingdings" pitchFamily="2" charset="2"/>
              <a:buChar char="§"/>
            </a:pPr>
            <a:r>
              <a:rPr lang="el-GR" sz="2000" dirty="0" smtClean="0">
                <a:solidFill>
                  <a:schemeClr val="tx2">
                    <a:lumMod val="75000"/>
                  </a:schemeClr>
                </a:solidFill>
                <a:latin typeface="Calibri" pitchFamily="34" charset="0"/>
              </a:rPr>
              <a:t>Παίρνω ποσότητα του ακρυλικού υγρού με το πινέλο μου και στην συνέχεια το πιέζω ελαφρά μέσα στην διάφανη ακρυλική πούδρα  για να φτιάξω την σωστή μπίλια για χτίσιμο. Πρέπει να έχω σωστή αναλογία ανάμειξης υγρού και πούδρας ώστε η μπίλια μας να είναι λεία</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Τη τοποθετώ τη μπάλα με το διάφανο ακρυλικό πάνω από το άσπρο και προσπαθώ να πηγαίνω προς τα πάνω ώστε να καλυφθεί και διαφορά ύψους μεταξύ λευκού και ροζ ακρυλικού</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Ελέγχουμε από το πλάι αν υπάρχουν λακκούβες και όπου χρειάζεται συμπληρώνω με τη διάφανη πούδρα. Η διάφανη πούδρα ουσιαστικά θα κλειδώσει όλο το νύχι</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a:solidFill>
                <a:schemeClr val="tx2">
                  <a:lumMod val="75000"/>
                </a:schemeClr>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142984"/>
            <a:ext cx="8572560" cy="4401205"/>
          </a:xfrm>
          <a:prstGeom prst="rect">
            <a:avLst/>
          </a:prstGeom>
          <a:noFill/>
        </p:spPr>
        <p:txBody>
          <a:bodyPr wrap="square" rtlCol="0">
            <a:spAutoFit/>
          </a:bodyPr>
          <a:lstStyle/>
          <a:p>
            <a:pPr>
              <a:buFont typeface="Wingdings" pitchFamily="2" charset="2"/>
              <a:buChar char="§"/>
            </a:pPr>
            <a:r>
              <a:rPr lang="el-GR" sz="2000" dirty="0" smtClean="0">
                <a:solidFill>
                  <a:schemeClr val="tx2">
                    <a:lumMod val="75000"/>
                  </a:schemeClr>
                </a:solidFill>
                <a:latin typeface="Calibri" pitchFamily="34" charset="0"/>
              </a:rPr>
              <a:t>Περιμένω να στεγνώσει το ακρυλικό και αφαιρώ τη φόρμα</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Με μια λίμα, λιμάρω τα πλαϊνά, από μπροστά το νύχι δίνοντας του ωραίο σχήμα. Λιμάρω επίσης και από πάνω όλη την επιφάνεια του νυχιού, προκειμένου να διορθώσω ατέλειες και να του δώσω σωστό σχήμα και καμπύλη</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Απομακρύνω τη σκόνη με ένα βουρτσάκι και επαναλαμβάνω σε όλα τα νύχια την ίδια διαδικασία </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Περνάω το </a:t>
            </a:r>
            <a:r>
              <a:rPr lang="en-US" sz="2000" dirty="0" smtClean="0">
                <a:solidFill>
                  <a:schemeClr val="tx2">
                    <a:lumMod val="75000"/>
                  </a:schemeClr>
                </a:solidFill>
                <a:latin typeface="Calibri" pitchFamily="34" charset="0"/>
              </a:rPr>
              <a:t>top coat </a:t>
            </a:r>
            <a:r>
              <a:rPr lang="el-GR" sz="2000" dirty="0" smtClean="0">
                <a:solidFill>
                  <a:schemeClr val="tx2">
                    <a:lumMod val="75000"/>
                  </a:schemeClr>
                </a:solidFill>
                <a:latin typeface="Calibri" pitchFamily="34" charset="0"/>
              </a:rPr>
              <a:t>και πολυμερίζω στη λάμπα πολυμερισμού(</a:t>
            </a:r>
            <a:r>
              <a:rPr lang="en-US" sz="2000" dirty="0" smtClean="0">
                <a:solidFill>
                  <a:schemeClr val="tx2">
                    <a:lumMod val="75000"/>
                  </a:schemeClr>
                </a:solidFill>
                <a:latin typeface="Calibri" pitchFamily="34" charset="0"/>
              </a:rPr>
              <a:t>uv 1-2’, led 30-60’’)</a:t>
            </a:r>
          </a:p>
          <a:p>
            <a:pPr>
              <a:buFont typeface="Wingdings" pitchFamily="2" charset="2"/>
              <a:buChar char="§"/>
            </a:pPr>
            <a:endParaRPr lang="en-US" sz="2000" dirty="0" smtClean="0">
              <a:solidFill>
                <a:schemeClr val="tx2">
                  <a:lumMod val="75000"/>
                </a:schemeClr>
              </a:solidFill>
              <a:latin typeface="Calibri" pitchFamily="34" charset="0"/>
            </a:endParaRPr>
          </a:p>
          <a:p>
            <a:pPr>
              <a:buFont typeface="Wingdings" pitchFamily="2" charset="2"/>
              <a:buChar char="§"/>
            </a:pPr>
            <a:r>
              <a:rPr lang="en-US" sz="2000" dirty="0" smtClean="0">
                <a:solidFill>
                  <a:schemeClr val="tx2">
                    <a:lumMod val="75000"/>
                  </a:schemeClr>
                </a:solidFill>
                <a:latin typeface="Calibri" pitchFamily="34" charset="0"/>
              </a:rPr>
              <a:t> </a:t>
            </a:r>
            <a:r>
              <a:rPr lang="el-GR" sz="2000" dirty="0" smtClean="0">
                <a:solidFill>
                  <a:schemeClr val="tx2">
                    <a:lumMod val="75000"/>
                  </a:schemeClr>
                </a:solidFill>
                <a:latin typeface="Calibri" pitchFamily="34" charset="0"/>
              </a:rPr>
              <a:t>περνάω στα επωνύχια ένα λάδι επωνυχίων κάνοντας μασάζ</a:t>
            </a:r>
            <a:endParaRPr lang="en-US" sz="2000" dirty="0" smtClean="0">
              <a:solidFill>
                <a:schemeClr val="tx2">
                  <a:lumMod val="75000"/>
                </a:schemeClr>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maxresdefault.jpg"/>
          <p:cNvPicPr>
            <a:picLocks noChangeAspect="1"/>
          </p:cNvPicPr>
          <p:nvPr/>
        </p:nvPicPr>
        <p:blipFill>
          <a:blip r:embed="rId2"/>
          <a:stretch>
            <a:fillRect/>
          </a:stretch>
        </p:blipFill>
        <p:spPr>
          <a:xfrm>
            <a:off x="785786" y="1571612"/>
            <a:ext cx="7620021" cy="428626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Προσαρμοσμένος 7">
      <a:dk1>
        <a:sysClr val="windowText" lastClr="000000"/>
      </a:dk1>
      <a:lt1>
        <a:sysClr val="window" lastClr="FFFFFF"/>
      </a:lt1>
      <a:dk2>
        <a:srgbClr val="A3C696"/>
      </a:dk2>
      <a:lt2>
        <a:srgbClr val="DEDEDE"/>
      </a:lt2>
      <a:accent1>
        <a:srgbClr val="53548A"/>
      </a:accent1>
      <a:accent2>
        <a:srgbClr val="71A75D"/>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100</TotalTime>
  <Words>1127</Words>
  <Application>Microsoft Office PowerPoint</Application>
  <PresentationFormat>Προβολή στην οθόνη (4:3)</PresentationFormat>
  <Paragraphs>113</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Αστικό</vt:lpstr>
      <vt:lpstr>ΧΤΙΣΤΟ ΓΑΛΛΙΚΟ ΜΕ ΑΚΡΥΛΙΚΟ ΚΑΙ ΔΙΑΚΟΣΜΗΣΗ ΝΥΧΙΩΝ (NAIL ART)</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ΣΥΝΤΗΡΗΣΗ ΑΚΡΥΛΙΚΟΥ</dc:title>
  <dc:creator>user</dc:creator>
  <cp:lastModifiedBy>user</cp:lastModifiedBy>
  <cp:revision>18</cp:revision>
  <dcterms:created xsi:type="dcterms:W3CDTF">2021-04-06T10:16:01Z</dcterms:created>
  <dcterms:modified xsi:type="dcterms:W3CDTF">2021-04-06T14:04:09Z</dcterms:modified>
</cp:coreProperties>
</file>