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sldIdLst>
    <p:sldId id="256" r:id="rId2"/>
    <p:sldId id="300" r:id="rId3"/>
    <p:sldId id="301" r:id="rId4"/>
    <p:sldId id="302" r:id="rId5"/>
    <p:sldId id="303" r:id="rId6"/>
    <p:sldId id="304" r:id="rId7"/>
    <p:sldId id="305" r:id="rId8"/>
    <p:sldId id="306" r:id="rId9"/>
    <p:sldId id="307" r:id="rId10"/>
    <p:sldId id="308" r:id="rId11"/>
    <p:sldId id="272" r:id="rId12"/>
    <p:sldId id="273" r:id="rId13"/>
    <p:sldId id="274" r:id="rId14"/>
    <p:sldId id="299" r:id="rId15"/>
    <p:sldId id="275" r:id="rId16"/>
    <p:sldId id="276" r:id="rId17"/>
    <p:sldId id="277" r:id="rId18"/>
    <p:sldId id="278" r:id="rId19"/>
    <p:sldId id="279" r:id="rId20"/>
    <p:sldId id="309" r:id="rId21"/>
    <p:sldId id="280" r:id="rId22"/>
    <p:sldId id="266"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01C7F1-0085-479E-A8EC-5403911BFA7F}" type="datetimeFigureOut">
              <a:rPr lang="el-GR" smtClean="0"/>
              <a:pPr/>
              <a:t>1/4/2021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12EB79-D227-490B-9C2F-60182398CD8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1/4/2021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1/4/2021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1/4/2021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1/4/2021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24D0173-3D3B-4FC3-9572-8C55C37DCBA5}" type="datetimeFigureOut">
              <a:rPr lang="el-GR" smtClean="0"/>
              <a:pPr/>
              <a:t>1/4/2021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24D0173-3D3B-4FC3-9572-8C55C37DCBA5}" type="datetimeFigureOut">
              <a:rPr lang="el-GR" smtClean="0"/>
              <a:pPr/>
              <a:t>1/4/2021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24D0173-3D3B-4FC3-9572-8C55C37DCBA5}" type="datetimeFigureOut">
              <a:rPr lang="el-GR" smtClean="0"/>
              <a:pPr/>
              <a:t>1/4/2021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24D0173-3D3B-4FC3-9572-8C55C37DCBA5}" type="datetimeFigureOut">
              <a:rPr lang="el-GR" smtClean="0"/>
              <a:pPr/>
              <a:t>1/4/2021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24D0173-3D3B-4FC3-9572-8C55C37DCBA5}" type="datetimeFigureOut">
              <a:rPr lang="el-GR" smtClean="0"/>
              <a:pPr/>
              <a:t>1/4/2021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24D0173-3D3B-4FC3-9572-8C55C37DCBA5}" type="datetimeFigureOut">
              <a:rPr lang="el-GR" smtClean="0"/>
              <a:pPr/>
              <a:t>1/4/2021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24D0173-3D3B-4FC3-9572-8C55C37DCBA5}" type="datetimeFigureOut">
              <a:rPr lang="el-GR" smtClean="0"/>
              <a:pPr/>
              <a:t>1/4/2021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F257CB-7455-4AAC-A746-4E65C2281A9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4D0173-3D3B-4FC3-9572-8C55C37DCBA5}" type="datetimeFigureOut">
              <a:rPr lang="el-GR" smtClean="0"/>
              <a:pPr/>
              <a:t>1/4/2021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F257CB-7455-4AAC-A746-4E65C2281A9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Acrylic Nails. What Acrylic Nails Is ? | by Monstera Nail &amp; Spa | Medium"/>
          <p:cNvPicPr>
            <a:picLocks noChangeAspect="1" noChangeArrowheads="1"/>
          </p:cNvPicPr>
          <p:nvPr/>
        </p:nvPicPr>
        <p:blipFill>
          <a:blip r:embed="rId2">
            <a:lum bright="30000" contrast="-30000"/>
          </a:blip>
          <a:srcRect/>
          <a:stretch>
            <a:fillRect/>
          </a:stretch>
        </p:blipFill>
        <p:spPr bwMode="auto">
          <a:xfrm>
            <a:off x="0" y="0"/>
            <a:ext cx="9144000" cy="6858000"/>
          </a:xfrm>
          <a:prstGeom prst="rect">
            <a:avLst/>
          </a:prstGeom>
          <a:noFill/>
        </p:spPr>
      </p:pic>
      <p:sp>
        <p:nvSpPr>
          <p:cNvPr id="2" name="1 - Τίτλος"/>
          <p:cNvSpPr>
            <a:spLocks noGrp="1"/>
          </p:cNvSpPr>
          <p:nvPr>
            <p:ph type="ctrTitle"/>
          </p:nvPr>
        </p:nvSpPr>
        <p:spPr>
          <a:xfrm>
            <a:off x="642910" y="1285860"/>
            <a:ext cx="7772400" cy="1470025"/>
          </a:xfrm>
        </p:spPr>
        <p:txBody>
          <a:bodyPr>
            <a:normAutofit/>
          </a:bodyPr>
          <a:lstStyle/>
          <a:p>
            <a:r>
              <a:rPr lang="el-GR" sz="4000" b="1" dirty="0" smtClean="0">
                <a:solidFill>
                  <a:srgbClr val="00B050"/>
                </a:solidFill>
              </a:rPr>
              <a:t>ΑΚΡΥΛΙΚΟ</a:t>
            </a:r>
            <a:endParaRPr lang="el-GR" sz="4000" b="1" dirty="0">
              <a:solidFill>
                <a:srgbClr val="00B050"/>
              </a:solidFill>
            </a:endParaRPr>
          </a:p>
        </p:txBody>
      </p:sp>
      <p:sp>
        <p:nvSpPr>
          <p:cNvPr id="3" name="2 - Υπότιτλος"/>
          <p:cNvSpPr>
            <a:spLocks noGrp="1"/>
          </p:cNvSpPr>
          <p:nvPr>
            <p:ph type="subTitle" idx="1"/>
          </p:nvPr>
        </p:nvSpPr>
        <p:spPr>
          <a:xfrm>
            <a:off x="3857620" y="4643446"/>
            <a:ext cx="5186354" cy="1752600"/>
          </a:xfrm>
        </p:spPr>
        <p:txBody>
          <a:bodyPr>
            <a:noAutofit/>
          </a:bodyPr>
          <a:lstStyle/>
          <a:p>
            <a:pPr algn="r"/>
            <a:r>
              <a:rPr lang="el-GR" sz="2000" b="1" dirty="0" smtClean="0">
                <a:solidFill>
                  <a:schemeClr val="accent3">
                    <a:lumMod val="75000"/>
                  </a:schemeClr>
                </a:solidFill>
              </a:rPr>
              <a:t>Ειδικότητα</a:t>
            </a:r>
            <a:r>
              <a:rPr lang="en-US" sz="2000" b="1" dirty="0" smtClean="0">
                <a:solidFill>
                  <a:schemeClr val="accent3">
                    <a:lumMod val="75000"/>
                  </a:schemeClr>
                </a:solidFill>
              </a:rPr>
              <a:t>:T</a:t>
            </a:r>
            <a:r>
              <a:rPr lang="el-GR" sz="2000" b="1" dirty="0" smtClean="0">
                <a:solidFill>
                  <a:schemeClr val="accent3">
                    <a:lumMod val="75000"/>
                  </a:schemeClr>
                </a:solidFill>
              </a:rPr>
              <a:t>εχνικός Αισθητικός Ποδολογίας-Καλλωπισμού Νυχιών και Ονυχοπλαστικής</a:t>
            </a:r>
          </a:p>
          <a:p>
            <a:pPr algn="r"/>
            <a:r>
              <a:rPr lang="el-GR" sz="2000" b="1" dirty="0" smtClean="0">
                <a:solidFill>
                  <a:schemeClr val="accent3">
                    <a:lumMod val="75000"/>
                  </a:schemeClr>
                </a:solidFill>
              </a:rPr>
              <a:t>	</a:t>
            </a:r>
            <a:r>
              <a:rPr lang="en-US" sz="2000" b="1" dirty="0" smtClean="0">
                <a:solidFill>
                  <a:schemeClr val="accent3">
                    <a:lumMod val="75000"/>
                  </a:schemeClr>
                </a:solidFill>
              </a:rPr>
              <a:t>B</a:t>
            </a:r>
            <a:r>
              <a:rPr lang="el-GR" sz="2000" b="1" dirty="0" smtClean="0">
                <a:solidFill>
                  <a:schemeClr val="accent3">
                    <a:lumMod val="75000"/>
                  </a:schemeClr>
                </a:solidFill>
              </a:rPr>
              <a:t>’ </a:t>
            </a:r>
            <a:r>
              <a:rPr lang="el-GR" sz="2000" b="1" dirty="0" smtClean="0">
                <a:solidFill>
                  <a:schemeClr val="accent3">
                    <a:lumMod val="75000"/>
                  </a:schemeClr>
                </a:solidFill>
              </a:rPr>
              <a:t>Εξάμηνο</a:t>
            </a:r>
          </a:p>
          <a:p>
            <a:pPr algn="r"/>
            <a:r>
              <a:rPr lang="el-GR" sz="2000" b="1" dirty="0" smtClean="0">
                <a:solidFill>
                  <a:schemeClr val="accent3">
                    <a:lumMod val="75000"/>
                  </a:schemeClr>
                </a:solidFill>
              </a:rPr>
              <a:t>Μάθημα</a:t>
            </a:r>
            <a:r>
              <a:rPr lang="en-US" sz="2000" b="1" dirty="0" smtClean="0">
                <a:solidFill>
                  <a:schemeClr val="accent3">
                    <a:lumMod val="75000"/>
                  </a:schemeClr>
                </a:solidFill>
              </a:rPr>
              <a:t>:</a:t>
            </a:r>
            <a:r>
              <a:rPr lang="el-GR" sz="2000" b="1" dirty="0" smtClean="0">
                <a:solidFill>
                  <a:schemeClr val="accent3">
                    <a:lumMod val="75000"/>
                  </a:schemeClr>
                </a:solidFill>
              </a:rPr>
              <a:t>Πρακτική Εφαρμογή στην Ειδικότητα</a:t>
            </a:r>
            <a:endParaRPr lang="el-GR" sz="2000" b="1" dirty="0" smtClean="0">
              <a:solidFill>
                <a:schemeClr val="accent3">
                  <a:lumMod val="75000"/>
                </a:schemeClr>
              </a:solidFill>
            </a:endParaRPr>
          </a:p>
          <a:p>
            <a:pPr algn="r"/>
            <a:r>
              <a:rPr lang="el-GR" sz="2000" b="1" dirty="0" smtClean="0">
                <a:solidFill>
                  <a:schemeClr val="accent3">
                    <a:lumMod val="75000"/>
                  </a:schemeClr>
                </a:solidFill>
              </a:rPr>
              <a:t>Ματοπούλου Ελένη</a:t>
            </a:r>
            <a:endParaRPr lang="en-US" sz="2000" b="1" dirty="0" smtClean="0">
              <a:solidFill>
                <a:schemeClr val="accent3">
                  <a:lumMod val="75000"/>
                </a:schemeClr>
              </a:solidFill>
            </a:endParaRPr>
          </a:p>
          <a:p>
            <a:pPr algn="r"/>
            <a:r>
              <a:rPr lang="el-GR" sz="2000" b="1" dirty="0" smtClean="0">
                <a:solidFill>
                  <a:schemeClr val="accent3">
                    <a:lumMod val="75000"/>
                  </a:schemeClr>
                </a:solidFill>
              </a:rPr>
              <a:t>Θεσσαλονίκη </a:t>
            </a:r>
            <a:r>
              <a:rPr lang="el-GR" sz="2000" b="1" dirty="0" smtClean="0">
                <a:solidFill>
                  <a:schemeClr val="accent3">
                    <a:lumMod val="75000"/>
                  </a:schemeClr>
                </a:solidFill>
              </a:rPr>
              <a:t>202</a:t>
            </a:r>
            <a:r>
              <a:rPr lang="en-US" sz="2000" b="1" dirty="0" smtClean="0">
                <a:solidFill>
                  <a:schemeClr val="accent3">
                    <a:lumMod val="75000"/>
                  </a:schemeClr>
                </a:solidFill>
              </a:rPr>
              <a:t>1</a:t>
            </a:r>
            <a:r>
              <a:rPr lang="el-GR" sz="2000" b="1" dirty="0" smtClean="0">
                <a:solidFill>
                  <a:schemeClr val="accent3">
                    <a:lumMod val="75000"/>
                  </a:schemeClr>
                </a:solidFill>
              </a:rPr>
              <a:t> </a:t>
            </a:r>
            <a:endParaRPr lang="el-GR" sz="2000" b="1" dirty="0" smtClean="0">
              <a:solidFill>
                <a:schemeClr val="accent3">
                  <a:lumMod val="75000"/>
                </a:schemeClr>
              </a:solidFill>
            </a:endParaRPr>
          </a:p>
          <a:p>
            <a:pPr algn="r"/>
            <a:r>
              <a:rPr lang="el-GR" sz="2000" b="1" dirty="0" smtClean="0">
                <a:solidFill>
                  <a:srgbClr val="92D050"/>
                </a:solidFill>
              </a:rPr>
              <a:t>	</a:t>
            </a:r>
          </a:p>
          <a:p>
            <a:endParaRPr lang="el-GR" sz="2000" b="1" dirty="0" smtClean="0"/>
          </a:p>
          <a:p>
            <a:endParaRPr lang="el-GR"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Ορθογώνιο"/>
          <p:cNvSpPr/>
          <p:nvPr/>
        </p:nvSpPr>
        <p:spPr>
          <a:xfrm>
            <a:off x="500034" y="1214422"/>
            <a:ext cx="3500446" cy="4401205"/>
          </a:xfrm>
          <a:prstGeom prst="rect">
            <a:avLst/>
          </a:prstGeom>
        </p:spPr>
        <p:txBody>
          <a:bodyPr wrap="square">
            <a:spAutoFit/>
          </a:bodyPr>
          <a:lstStyle/>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Περνάω στη βαφή. Αν χρησιμοποιήσω ακρυλική πούδρα σε απόχρωση </a:t>
            </a:r>
            <a:r>
              <a:rPr lang="en-US" sz="2000" dirty="0" smtClean="0">
                <a:solidFill>
                  <a:schemeClr val="accent3">
                    <a:lumMod val="75000"/>
                  </a:schemeClr>
                </a:solidFill>
              </a:rPr>
              <a:t>nude </a:t>
            </a:r>
            <a:r>
              <a:rPr lang="el-GR" sz="2000" dirty="0" smtClean="0">
                <a:solidFill>
                  <a:schemeClr val="accent3">
                    <a:lumMod val="75000"/>
                  </a:schemeClr>
                </a:solidFill>
              </a:rPr>
              <a:t>τότε μπορώ απλά να περάσω τοπ και να πολυμερίσω. Αν πάλι θέλω να βάψω με ημιμόνιμα ακολουθώ την ίδια διαδικασία με το ημιμόνιμο μανικιούρ</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Τελειώνω εφαρμόζοντας με λάδι επωνυχίων κάνοντας μασάζ</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4" name="3 - TextBox"/>
          <p:cNvSpPr txBox="1"/>
          <p:nvPr/>
        </p:nvSpPr>
        <p:spPr>
          <a:xfrm>
            <a:off x="285720" y="1285860"/>
            <a:ext cx="3429024" cy="4401205"/>
          </a:xfrm>
          <a:prstGeom prst="rect">
            <a:avLst/>
          </a:prstGeom>
          <a:noFill/>
        </p:spPr>
        <p:txBody>
          <a:bodyPr wrap="square" rtlCol="0">
            <a:spAutoFit/>
          </a:bodyPr>
          <a:lstStyle/>
          <a:p>
            <a:pPr algn="ctr"/>
            <a:r>
              <a:rPr lang="el-GR" sz="2000" b="1" u="sng" dirty="0" smtClean="0">
                <a:solidFill>
                  <a:schemeClr val="accent3">
                    <a:lumMod val="75000"/>
                  </a:schemeClr>
                </a:solidFill>
              </a:rPr>
              <a:t>ΥΛΙΚΑ</a:t>
            </a:r>
          </a:p>
          <a:p>
            <a:endParaRPr lang="el-GR" sz="2000" dirty="0" smtClean="0">
              <a:solidFill>
                <a:schemeClr val="accent3">
                  <a:lumMod val="75000"/>
                </a:schemeClr>
              </a:solidFill>
            </a:endParaRPr>
          </a:p>
          <a:p>
            <a:r>
              <a:rPr lang="el-GR" sz="2000" dirty="0" smtClean="0">
                <a:solidFill>
                  <a:schemeClr val="accent3">
                    <a:lumMod val="75000"/>
                  </a:schemeClr>
                </a:solidFill>
              </a:rPr>
              <a:t>Τα υλικά που χρησιμοποιούμε για το ακρυλικό είναι ίδια με αυτά του ξηρού μανικιούρ και επιπλέον</a:t>
            </a:r>
            <a:r>
              <a:rPr lang="en-US" sz="2000" dirty="0" smtClean="0">
                <a:solidFill>
                  <a:schemeClr val="accent3">
                    <a:lumMod val="75000"/>
                  </a:schemeClr>
                </a:solidFill>
              </a:rPr>
              <a:t>:</a:t>
            </a:r>
            <a:endParaRPr lang="el-GR" sz="2000" dirty="0" smtClean="0">
              <a:solidFill>
                <a:schemeClr val="accent3">
                  <a:lumMod val="75000"/>
                </a:schemeClr>
              </a:solidFill>
            </a:endParaRPr>
          </a:p>
          <a:p>
            <a:endParaRPr lang="el-GR" sz="2000" dirty="0" smtClean="0">
              <a:solidFill>
                <a:schemeClr val="accent3">
                  <a:lumMod val="75000"/>
                </a:schemeClr>
              </a:solidFill>
            </a:endParaRPr>
          </a:p>
          <a:p>
            <a:pPr>
              <a:buFont typeface="Wingdings" pitchFamily="2" charset="2"/>
              <a:buChar char="v"/>
            </a:pPr>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Ακρυλική πούδρα</a:t>
            </a:r>
          </a:p>
          <a:p>
            <a:endParaRPr lang="el-GR" sz="2000" dirty="0" smtClean="0">
              <a:solidFill>
                <a:schemeClr val="accent3">
                  <a:lumMod val="75000"/>
                </a:schemeClr>
              </a:solidFill>
            </a:endParaRPr>
          </a:p>
          <a:p>
            <a:endParaRPr lang="el-GR"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Ακρυλικό υγρό </a:t>
            </a:r>
          </a:p>
          <a:p>
            <a:endParaRPr lang="en-US" sz="2000" dirty="0" smtClean="0">
              <a:solidFill>
                <a:schemeClr val="accent3">
                  <a:lumMod val="75000"/>
                </a:schemeClr>
              </a:solidFill>
            </a:endParaRPr>
          </a:p>
          <a:p>
            <a:endParaRPr lang="el-GR" sz="2000" dirty="0">
              <a:solidFill>
                <a:schemeClr val="accent3">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85720" y="2071678"/>
            <a:ext cx="3357586" cy="2862322"/>
          </a:xfrm>
          <a:prstGeom prst="rect">
            <a:avLst/>
          </a:prstGeom>
          <a:noFill/>
        </p:spPr>
        <p:txBody>
          <a:bodyPr wrap="square" rtlCol="0">
            <a:spAutoFit/>
          </a:bodyPr>
          <a:lstStyle/>
          <a:p>
            <a:pPr algn="ctr"/>
            <a:r>
              <a:rPr lang="el-GR" sz="2000" b="1" u="sng" dirty="0" smtClean="0">
                <a:solidFill>
                  <a:schemeClr val="accent3">
                    <a:lumMod val="75000"/>
                  </a:schemeClr>
                </a:solidFill>
              </a:rPr>
              <a:t>ΕΡΓΑΛΕΙΑ </a:t>
            </a:r>
          </a:p>
          <a:p>
            <a:endParaRPr lang="el-GR" sz="2000" dirty="0" smtClean="0">
              <a:solidFill>
                <a:schemeClr val="accent3">
                  <a:lumMod val="75000"/>
                </a:schemeClr>
              </a:solidFill>
            </a:endParaRPr>
          </a:p>
          <a:p>
            <a:r>
              <a:rPr lang="el-GR" sz="2000" dirty="0" smtClean="0">
                <a:solidFill>
                  <a:schemeClr val="accent3">
                    <a:lumMod val="75000"/>
                  </a:schemeClr>
                </a:solidFill>
              </a:rPr>
              <a:t>Τα εργαλεία που χρησιμοποιούμε για το ακρυλικό είναι ίδια με αυτά του ξηρού και επιπλέον</a:t>
            </a:r>
            <a:r>
              <a:rPr lang="en-US" sz="2000" dirty="0" smtClean="0">
                <a:solidFill>
                  <a:schemeClr val="accent3">
                    <a:lumMod val="75000"/>
                  </a:schemeClr>
                </a:solidFill>
              </a:rPr>
              <a:t>:</a:t>
            </a:r>
            <a:endParaRPr lang="el-GR" sz="2000" dirty="0" smtClean="0">
              <a:solidFill>
                <a:schemeClr val="accent3">
                  <a:lumMod val="75000"/>
                </a:schemeClr>
              </a:solidFill>
            </a:endParaRPr>
          </a:p>
          <a:p>
            <a:endParaRPr lang="en-US" sz="2000" dirty="0" smtClean="0">
              <a:solidFill>
                <a:schemeClr val="accent3">
                  <a:lumMod val="75000"/>
                </a:schemeClr>
              </a:solidFill>
            </a:endParaRPr>
          </a:p>
          <a:p>
            <a:pPr>
              <a:buFont typeface="Wingdings" pitchFamily="2" charset="2"/>
              <a:buChar char="v"/>
            </a:pPr>
            <a:r>
              <a:rPr lang="el-GR" sz="2000" dirty="0" smtClean="0">
                <a:solidFill>
                  <a:schemeClr val="accent3">
                    <a:lumMod val="75000"/>
                  </a:schemeClr>
                </a:solidFill>
              </a:rPr>
              <a:t>Πινέλο ακρυλικού</a:t>
            </a:r>
            <a:endParaRPr lang="en-US" sz="2000" dirty="0" smtClean="0">
              <a:solidFill>
                <a:schemeClr val="accent3">
                  <a:lumMod val="75000"/>
                </a:schemeClr>
              </a:solidFill>
            </a:endParaRPr>
          </a:p>
          <a:p>
            <a:endParaRPr lang="en-US" sz="2000" dirty="0" smtClean="0">
              <a:solidFill>
                <a:schemeClr val="accent3">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642910" y="1428736"/>
            <a:ext cx="3071834" cy="4154984"/>
          </a:xfrm>
          <a:prstGeom prst="rect">
            <a:avLst/>
          </a:prstGeom>
          <a:noFill/>
        </p:spPr>
        <p:txBody>
          <a:bodyPr wrap="square" rtlCol="0">
            <a:spAutoFit/>
          </a:bodyPr>
          <a:lstStyle/>
          <a:p>
            <a:pPr algn="ctr"/>
            <a:r>
              <a:rPr lang="el-GR" sz="2400" dirty="0" smtClean="0">
                <a:solidFill>
                  <a:schemeClr val="accent3">
                    <a:lumMod val="75000"/>
                  </a:schemeClr>
                </a:solidFill>
              </a:rPr>
              <a:t>Το ακρυλικό μπορεί να εφαρμοστεί να περιπτώσεις ονυχοφαγίας, βοηθώντας έτσι το νύχι να μεγαλώσει. Στην ονυχοφαγία προτιμάμε το ακρυλικό σε σχέση με το τζελ γιατί είναι πιο ανθεκτικό υλικό.</a:t>
            </a:r>
            <a:endParaRPr lang="el-GR" sz="2400" dirty="0">
              <a:solidFill>
                <a:schemeClr val="accent3">
                  <a:lumMod val="75000"/>
                </a:schemeClr>
              </a:solidFill>
            </a:endParaRPr>
          </a:p>
        </p:txBody>
      </p:sp>
      <p:sp>
        <p:nvSpPr>
          <p:cNvPr id="4" name="3 - TextBox"/>
          <p:cNvSpPr txBox="1"/>
          <p:nvPr/>
        </p:nvSpPr>
        <p:spPr>
          <a:xfrm>
            <a:off x="142844" y="928670"/>
            <a:ext cx="4071966" cy="400110"/>
          </a:xfrm>
          <a:prstGeom prst="rect">
            <a:avLst/>
          </a:prstGeom>
          <a:noFill/>
        </p:spPr>
        <p:txBody>
          <a:bodyPr wrap="square" rtlCol="0">
            <a:spAutoFit/>
          </a:bodyPr>
          <a:lstStyle/>
          <a:p>
            <a:pPr algn="ctr"/>
            <a:r>
              <a:rPr lang="el-GR" sz="2000" b="1" u="sng" dirty="0" smtClean="0">
                <a:solidFill>
                  <a:schemeClr val="accent3">
                    <a:lumMod val="75000"/>
                  </a:schemeClr>
                </a:solidFill>
              </a:rPr>
              <a:t>ΠΟΥ ΕΝΔΕΙΚΝΥΤΑΙ ΤΟ ΑΚΡΥΛΙΚΟ </a:t>
            </a:r>
            <a:endParaRPr lang="el-GR" sz="2000" b="1" u="sng" dirty="0">
              <a:solidFill>
                <a:schemeClr val="accent3">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642910" y="2357430"/>
            <a:ext cx="3071834" cy="3046988"/>
          </a:xfrm>
          <a:prstGeom prst="rect">
            <a:avLst/>
          </a:prstGeom>
          <a:noFill/>
        </p:spPr>
        <p:txBody>
          <a:bodyPr wrap="square" rtlCol="0">
            <a:spAutoFit/>
          </a:bodyPr>
          <a:lstStyle/>
          <a:p>
            <a:pPr algn="ctr"/>
            <a:r>
              <a:rPr lang="el-GR" sz="2400" dirty="0" smtClean="0">
                <a:solidFill>
                  <a:schemeClr val="accent3">
                    <a:lumMod val="75000"/>
                  </a:schemeClr>
                </a:solidFill>
              </a:rPr>
              <a:t>Το ακρυλικό λόγω </a:t>
            </a:r>
            <a:r>
              <a:rPr lang="el-GR" sz="2400" dirty="0" smtClean="0">
                <a:solidFill>
                  <a:schemeClr val="accent3">
                    <a:lumMod val="75000"/>
                  </a:schemeClr>
                </a:solidFill>
              </a:rPr>
              <a:t>των </a:t>
            </a:r>
            <a:r>
              <a:rPr lang="el-GR" sz="2400" dirty="0" smtClean="0">
                <a:solidFill>
                  <a:schemeClr val="accent3">
                    <a:lumMod val="75000"/>
                  </a:schemeClr>
                </a:solidFill>
              </a:rPr>
              <a:t>αναθυμιάσεων κατά την εφαρμογή του, θα πρέπει να αποφεύγεται σε εγκύους και σε άτομα με αναπνευστικά προβλήματα. </a:t>
            </a:r>
            <a:endParaRPr lang="el-GR" sz="2400" dirty="0">
              <a:solidFill>
                <a:schemeClr val="accent3">
                  <a:lumMod val="75000"/>
                </a:schemeClr>
              </a:solidFill>
            </a:endParaRPr>
          </a:p>
        </p:txBody>
      </p:sp>
      <p:sp>
        <p:nvSpPr>
          <p:cNvPr id="4" name="3 - TextBox"/>
          <p:cNvSpPr txBox="1"/>
          <p:nvPr/>
        </p:nvSpPr>
        <p:spPr>
          <a:xfrm>
            <a:off x="285720" y="1571612"/>
            <a:ext cx="4071966" cy="400110"/>
          </a:xfrm>
          <a:prstGeom prst="rect">
            <a:avLst/>
          </a:prstGeom>
          <a:noFill/>
        </p:spPr>
        <p:txBody>
          <a:bodyPr wrap="square" rtlCol="0">
            <a:spAutoFit/>
          </a:bodyPr>
          <a:lstStyle/>
          <a:p>
            <a:pPr algn="ctr"/>
            <a:r>
              <a:rPr lang="el-GR" sz="2000" b="1" u="sng" dirty="0" smtClean="0">
                <a:solidFill>
                  <a:schemeClr val="accent3">
                    <a:lumMod val="75000"/>
                  </a:schemeClr>
                </a:solidFill>
              </a:rPr>
              <a:t>ΠΟΥ ΑΝΤΕΝΔΕΙΚΝΥΤΑΙ ΤΟ ΑΚΡΥΛΙΚΟ </a:t>
            </a:r>
            <a:endParaRPr lang="el-GR" sz="2000" b="1" u="sng" dirty="0">
              <a:solidFill>
                <a:schemeClr val="accent3">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142844" y="2071678"/>
            <a:ext cx="3500462" cy="3785652"/>
          </a:xfrm>
          <a:prstGeom prst="rect">
            <a:avLst/>
          </a:prstGeom>
          <a:noFill/>
        </p:spPr>
        <p:txBody>
          <a:bodyPr wrap="square" rtlCol="0">
            <a:spAutoFit/>
          </a:bodyPr>
          <a:lstStyle/>
          <a:p>
            <a:pPr algn="ctr"/>
            <a:r>
              <a:rPr lang="el-GR" sz="2000" b="1" u="sng" dirty="0" smtClean="0">
                <a:solidFill>
                  <a:schemeClr val="accent3">
                    <a:lumMod val="75000"/>
                  </a:schemeClr>
                </a:solidFill>
              </a:rPr>
              <a:t>ΤΙ ΠΡΟΣΕΧΟΥΜΕ ΣΤΟ ΑΚΡΥΛΙΚΟ</a:t>
            </a:r>
          </a:p>
          <a:p>
            <a:pPr algn="ctr"/>
            <a:endParaRPr lang="el-GR" sz="2000" b="1" u="sng" dirty="0" smtClean="0">
              <a:solidFill>
                <a:schemeClr val="accent3">
                  <a:lumMod val="75000"/>
                </a:schemeClr>
              </a:solidFill>
            </a:endParaRPr>
          </a:p>
          <a:p>
            <a:pPr algn="ctr"/>
            <a:endParaRPr lang="el-GR" sz="2000" b="1" u="sng" dirty="0" smtClean="0">
              <a:solidFill>
                <a:schemeClr val="accent3">
                  <a:lumMod val="75000"/>
                </a:schemeClr>
              </a:solidFill>
            </a:endParaRPr>
          </a:p>
          <a:p>
            <a:r>
              <a:rPr lang="el-GR" sz="2000" dirty="0" smtClean="0">
                <a:solidFill>
                  <a:schemeClr val="accent3">
                    <a:lumMod val="75000"/>
                  </a:schemeClr>
                </a:solidFill>
              </a:rPr>
              <a:t>-δεν ακουμπάμε τα επωνύχια</a:t>
            </a:r>
          </a:p>
          <a:p>
            <a:endParaRPr lang="el-GR" sz="2000" dirty="0" smtClean="0">
              <a:solidFill>
                <a:schemeClr val="accent3">
                  <a:lumMod val="75000"/>
                </a:schemeClr>
              </a:solidFill>
            </a:endParaRPr>
          </a:p>
          <a:p>
            <a:endParaRPr lang="el-GR" sz="2000" dirty="0" smtClean="0">
              <a:solidFill>
                <a:schemeClr val="accent3">
                  <a:lumMod val="75000"/>
                </a:schemeClr>
              </a:solidFill>
            </a:endParaRPr>
          </a:p>
          <a:p>
            <a:r>
              <a:rPr lang="el-GR" sz="2000" dirty="0" smtClean="0">
                <a:solidFill>
                  <a:schemeClr val="accent3">
                    <a:lumMod val="75000"/>
                  </a:schemeClr>
                </a:solidFill>
              </a:rPr>
              <a:t>-φροντίζουμε να έχουμε σωστή αναλογία ανάμειξης του υγρού με τη πούδρα, ώστε να δουλευτεί σωστά</a:t>
            </a:r>
          </a:p>
          <a:p>
            <a:endParaRPr lang="el-GR" sz="2000" dirty="0" smtClean="0">
              <a:solidFill>
                <a:schemeClr val="accent3">
                  <a:lumMod val="75000"/>
                </a:schemeClr>
              </a:solidFill>
            </a:endParaRPr>
          </a:p>
          <a:p>
            <a:endParaRPr lang="el-GR" sz="2000" dirty="0" smtClean="0">
              <a:solidFill>
                <a:schemeClr val="accent3">
                  <a:lumMod val="7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14282" y="1785926"/>
            <a:ext cx="3643338" cy="3170099"/>
          </a:xfrm>
          <a:prstGeom prst="rect">
            <a:avLst/>
          </a:prstGeom>
          <a:noFill/>
        </p:spPr>
        <p:txBody>
          <a:bodyPr wrap="square" rtlCol="0">
            <a:spAutoFit/>
          </a:bodyPr>
          <a:lstStyle/>
          <a:p>
            <a:pPr algn="ctr"/>
            <a:r>
              <a:rPr lang="el-GR" sz="2000" b="1" u="sng" dirty="0" smtClean="0">
                <a:solidFill>
                  <a:schemeClr val="accent3">
                    <a:lumMod val="75000"/>
                  </a:schemeClr>
                </a:solidFill>
              </a:rPr>
              <a:t>ΠΛΕΟΝΕΚΤΗΜΑΤΑ ΑΚΡΥΛΙΚΟΥ</a:t>
            </a:r>
          </a:p>
          <a:p>
            <a:endParaRPr lang="el-GR" sz="2000" b="1" u="sng"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Σε σχέση με το τζελ έχει πιο μεγάλη διάρκεια</a:t>
            </a:r>
          </a:p>
          <a:p>
            <a:pPr>
              <a:buFont typeface="Wingdings" pitchFamily="2" charset="2"/>
              <a:buChar char="Ø"/>
            </a:pPr>
            <a:endParaRPr lang="el-GR" sz="2000"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Είναι πολύ ανθεκτικό υλικό</a:t>
            </a:r>
          </a:p>
          <a:p>
            <a:pPr>
              <a:buFont typeface="Wingdings" pitchFamily="2" charset="2"/>
              <a:buChar char="Ø"/>
            </a:pPr>
            <a:endParaRPr lang="el-GR" sz="2000"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Δε χρειάζεται πολυμερισμό αφού στεγνώνει από μόνο του </a:t>
            </a:r>
          </a:p>
          <a:p>
            <a:pPr>
              <a:buFont typeface="Wingdings" pitchFamily="2" charset="2"/>
              <a:buChar char="Ø"/>
            </a:pPr>
            <a:endParaRPr lang="el-GR" sz="2000" dirty="0" smtClean="0">
              <a:solidFill>
                <a:schemeClr val="accent3">
                  <a:lumMod val="7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14282" y="1928802"/>
            <a:ext cx="3643338" cy="3170099"/>
          </a:xfrm>
          <a:prstGeom prst="rect">
            <a:avLst/>
          </a:prstGeom>
          <a:noFill/>
        </p:spPr>
        <p:txBody>
          <a:bodyPr wrap="square" rtlCol="0">
            <a:spAutoFit/>
          </a:bodyPr>
          <a:lstStyle/>
          <a:p>
            <a:pPr algn="ctr"/>
            <a:r>
              <a:rPr lang="el-GR" sz="2000" b="1" u="sng" dirty="0" smtClean="0">
                <a:solidFill>
                  <a:schemeClr val="accent3">
                    <a:lumMod val="75000"/>
                  </a:schemeClr>
                </a:solidFill>
              </a:rPr>
              <a:t>ΠΛΕΟΝΕΚΤΗΜΑΤΑ ΑΚΡΥΛΙΚΟΥ</a:t>
            </a:r>
          </a:p>
          <a:p>
            <a:endParaRPr lang="el-GR" sz="2000" b="1" u="sng" dirty="0" smtClean="0">
              <a:solidFill>
                <a:schemeClr val="accent3">
                  <a:lumMod val="75000"/>
                </a:schemeClr>
              </a:solidFill>
            </a:endParaRPr>
          </a:p>
          <a:p>
            <a:pPr>
              <a:buFont typeface="Wingdings" pitchFamily="2" charset="2"/>
              <a:buChar char="Ø"/>
            </a:pPr>
            <a:endParaRPr lang="el-GR" sz="2000"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Αφαιρείται με καθαρό ασετόν, χωρίς τη χρήση τροχού, άρα δε φθείρει το νύχι</a:t>
            </a:r>
          </a:p>
          <a:p>
            <a:pPr>
              <a:buFont typeface="Wingdings" pitchFamily="2" charset="2"/>
              <a:buChar char="Ø"/>
            </a:pPr>
            <a:endParaRPr lang="el-GR" sz="2000"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Το ακρυλικό είναι ιδανικό </a:t>
            </a:r>
            <a:r>
              <a:rPr lang="el-GR" sz="2000" dirty="0" smtClean="0">
                <a:solidFill>
                  <a:schemeClr val="accent3">
                    <a:lumMod val="75000"/>
                  </a:schemeClr>
                </a:solidFill>
              </a:rPr>
              <a:t>για </a:t>
            </a:r>
            <a:r>
              <a:rPr lang="el-GR" sz="2000" dirty="0" smtClean="0">
                <a:solidFill>
                  <a:schemeClr val="accent3">
                    <a:lumMod val="75000"/>
                  </a:schemeClr>
                </a:solidFill>
              </a:rPr>
              <a:t>να βοηθήσουμε τα κοντά νύχια να μακρύνουν</a:t>
            </a:r>
            <a:endParaRPr lang="el-GR" sz="2000" dirty="0">
              <a:solidFill>
                <a:schemeClr val="accent3">
                  <a:lumMod val="7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357158" y="610136"/>
            <a:ext cx="3571900" cy="6247864"/>
          </a:xfrm>
          <a:prstGeom prst="rect">
            <a:avLst/>
          </a:prstGeom>
          <a:noFill/>
        </p:spPr>
        <p:txBody>
          <a:bodyPr wrap="square" rtlCol="0">
            <a:spAutoFit/>
          </a:bodyPr>
          <a:lstStyle/>
          <a:p>
            <a:pPr algn="ctr"/>
            <a:r>
              <a:rPr lang="el-GR" sz="2000" b="1" u="sng" dirty="0" smtClean="0">
                <a:solidFill>
                  <a:schemeClr val="accent3">
                    <a:lumMod val="75000"/>
                  </a:schemeClr>
                </a:solidFill>
              </a:rPr>
              <a:t>ΜΕΙΟΝΕΚΤΗΜΑΤΑ ΑΚΡΥΛΙΚΟΥ</a:t>
            </a:r>
          </a:p>
          <a:p>
            <a:pPr algn="ctr"/>
            <a:endParaRPr lang="el-GR" sz="2000" b="1" u="sng"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Είναι περισσότερο χρονοβόρο γιατί χρειάζεται αναμονή μέχρι να στεγνώσει</a:t>
            </a:r>
          </a:p>
          <a:p>
            <a:pPr>
              <a:buFont typeface="Wingdings" pitchFamily="2" charset="2"/>
              <a:buChar char="Ø"/>
            </a:pPr>
            <a:endParaRPr lang="el-GR" sz="2000"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Τα χημικά του ακρυλικού, </a:t>
            </a:r>
            <a:r>
              <a:rPr lang="el-GR" sz="2000" dirty="0" smtClean="0">
                <a:solidFill>
                  <a:schemeClr val="accent3">
                    <a:lumMod val="75000"/>
                  </a:schemeClr>
                </a:solidFill>
              </a:rPr>
              <a:t>μυρίζουν πολύ </a:t>
            </a:r>
            <a:r>
              <a:rPr lang="el-GR" sz="2000" dirty="0" smtClean="0">
                <a:solidFill>
                  <a:schemeClr val="accent3">
                    <a:lumMod val="75000"/>
                  </a:schemeClr>
                </a:solidFill>
              </a:rPr>
              <a:t>έντονα όταν τα εφαρμόζουμε</a:t>
            </a:r>
          </a:p>
          <a:p>
            <a:pPr>
              <a:buFont typeface="Wingdings" pitchFamily="2" charset="2"/>
              <a:buChar char="Ø"/>
            </a:pPr>
            <a:endParaRPr lang="el-GR" sz="2000" dirty="0" smtClean="0">
              <a:solidFill>
                <a:schemeClr val="accent3">
                  <a:lumMod val="75000"/>
                </a:schemeClr>
              </a:solidFill>
            </a:endParaRPr>
          </a:p>
          <a:p>
            <a:pPr>
              <a:buFont typeface="Wingdings" pitchFamily="2" charset="2"/>
              <a:buChar char="Ø"/>
            </a:pPr>
            <a:r>
              <a:rPr lang="el-GR" sz="2000" dirty="0" smtClean="0">
                <a:solidFill>
                  <a:schemeClr val="accent3">
                    <a:lumMod val="75000"/>
                  </a:schemeClr>
                </a:solidFill>
              </a:rPr>
              <a:t>Θέλει μεγάλη προσοχή </a:t>
            </a:r>
            <a:r>
              <a:rPr lang="el-GR" sz="2000" dirty="0" smtClean="0">
                <a:solidFill>
                  <a:schemeClr val="accent3">
                    <a:lumMod val="75000"/>
                  </a:schemeClr>
                </a:solidFill>
              </a:rPr>
              <a:t>στην αναλογία ακρυλικού υγρού με ακρυλικής πούδρας και στο άπλωμα του στα νύχια, </a:t>
            </a:r>
            <a:r>
              <a:rPr lang="el-GR" sz="2000" dirty="0" smtClean="0">
                <a:solidFill>
                  <a:schemeClr val="accent3">
                    <a:lumMod val="75000"/>
                  </a:schemeClr>
                </a:solidFill>
              </a:rPr>
              <a:t>έτσι ώστε να </a:t>
            </a:r>
            <a:r>
              <a:rPr lang="el-GR" sz="2000" dirty="0" smtClean="0">
                <a:solidFill>
                  <a:schemeClr val="accent3">
                    <a:lumMod val="75000"/>
                  </a:schemeClr>
                </a:solidFill>
              </a:rPr>
              <a:t>εφαρμοστεί ομοιόμορφα πριν προλάβει να στεγνώσει</a:t>
            </a:r>
          </a:p>
          <a:p>
            <a:pPr algn="ctr"/>
            <a:endParaRPr lang="el-GR" sz="2000" b="1" u="sng" dirty="0" smtClean="0">
              <a:solidFill>
                <a:schemeClr val="accent3">
                  <a:lumMod val="75000"/>
                </a:schemeClr>
              </a:solidFill>
            </a:endParaRPr>
          </a:p>
          <a:p>
            <a:r>
              <a:rPr lang="el-GR" sz="2000" b="1" u="sng" dirty="0" smtClean="0">
                <a:solidFill>
                  <a:schemeClr val="accent3">
                    <a:lumMod val="75000"/>
                  </a:schemeClr>
                </a:solidFill>
              </a:rPr>
              <a:t> </a:t>
            </a:r>
          </a:p>
          <a:p>
            <a:endParaRPr lang="el-GR" sz="2000" dirty="0">
              <a:solidFill>
                <a:schemeClr val="accent3">
                  <a:lumMod val="75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142844" y="500042"/>
            <a:ext cx="4071966" cy="6247864"/>
          </a:xfrm>
          <a:prstGeom prst="rect">
            <a:avLst/>
          </a:prstGeom>
          <a:noFill/>
        </p:spPr>
        <p:txBody>
          <a:bodyPr wrap="square" rtlCol="0">
            <a:spAutoFit/>
          </a:bodyPr>
          <a:lstStyle/>
          <a:p>
            <a:pPr algn="ctr"/>
            <a:r>
              <a:rPr lang="el-GR" sz="2000" u="sng" dirty="0" smtClean="0">
                <a:solidFill>
                  <a:schemeClr val="accent3">
                    <a:lumMod val="75000"/>
                  </a:schemeClr>
                </a:solidFill>
              </a:rPr>
              <a:t>Μορφές ακρυλικών προϊόντων </a:t>
            </a:r>
            <a:r>
              <a:rPr lang="el-GR" sz="2000" u="sng" dirty="0" smtClean="0">
                <a:solidFill>
                  <a:schemeClr val="accent3">
                    <a:lumMod val="75000"/>
                  </a:schemeClr>
                </a:solidFill>
              </a:rPr>
              <a:t>:</a:t>
            </a:r>
          </a:p>
          <a:p>
            <a:endParaRPr lang="el-GR" sz="2000" dirty="0" smtClean="0">
              <a:solidFill>
                <a:schemeClr val="accent3">
                  <a:lumMod val="75000"/>
                </a:schemeClr>
              </a:solidFill>
            </a:endParaRPr>
          </a:p>
          <a:p>
            <a:r>
              <a:rPr lang="el-GR" sz="2000" dirty="0" smtClean="0">
                <a:solidFill>
                  <a:schemeClr val="accent3">
                    <a:lumMod val="75000"/>
                  </a:schemeClr>
                </a:solidFill>
              </a:rPr>
              <a:t>Τα ακρυλικά προϊόντα κυκλοφορούν στις έξης μορφές : </a:t>
            </a:r>
            <a:endParaRPr lang="el-GR" sz="2000" dirty="0" smtClean="0">
              <a:solidFill>
                <a:schemeClr val="accent3">
                  <a:lumMod val="75000"/>
                </a:schemeClr>
              </a:solidFill>
            </a:endParaRPr>
          </a:p>
          <a:p>
            <a:endParaRPr lang="el-GR" sz="2000" dirty="0" smtClean="0">
              <a:solidFill>
                <a:schemeClr val="accent3">
                  <a:lumMod val="75000"/>
                </a:schemeClr>
              </a:solidFill>
            </a:endParaRPr>
          </a:p>
          <a:p>
            <a:pPr lvl="0">
              <a:buFont typeface="Arial" pitchFamily="34" charset="0"/>
              <a:buChar char="•"/>
            </a:pPr>
            <a:r>
              <a:rPr lang="el-GR" sz="2000" dirty="0" smtClean="0">
                <a:solidFill>
                  <a:schemeClr val="accent3">
                    <a:lumMod val="75000"/>
                  </a:schemeClr>
                </a:solidFill>
              </a:rPr>
              <a:t>Ακρυλικό υγρό (ή υγρό διαμόρφωσης).</a:t>
            </a:r>
          </a:p>
          <a:p>
            <a:r>
              <a:rPr lang="el-GR" sz="2000" dirty="0" smtClean="0">
                <a:solidFill>
                  <a:schemeClr val="accent3">
                    <a:lumMod val="75000"/>
                  </a:schemeClr>
                </a:solidFill>
              </a:rPr>
              <a:t>Συνδυάζεται με ακρυλική πούδρα για να σχηματίσει το νύχι</a:t>
            </a:r>
            <a:r>
              <a:rPr lang="el-GR" sz="2000" dirty="0" smtClean="0">
                <a:solidFill>
                  <a:schemeClr val="accent3">
                    <a:lumMod val="75000"/>
                  </a:schemeClr>
                </a:solidFill>
              </a:rPr>
              <a:t>.</a:t>
            </a:r>
          </a:p>
          <a:p>
            <a:pPr>
              <a:buFont typeface="Arial" pitchFamily="34" charset="0"/>
              <a:buChar char="•"/>
            </a:pPr>
            <a:endParaRPr lang="el-GR" sz="2000" dirty="0" smtClean="0">
              <a:solidFill>
                <a:schemeClr val="accent3">
                  <a:lumMod val="75000"/>
                </a:schemeClr>
              </a:solidFill>
            </a:endParaRPr>
          </a:p>
          <a:p>
            <a:pPr lvl="0">
              <a:buFont typeface="Arial" pitchFamily="34" charset="0"/>
              <a:buChar char="•"/>
            </a:pPr>
            <a:r>
              <a:rPr lang="el-GR" sz="2000" dirty="0" smtClean="0">
                <a:solidFill>
                  <a:schemeClr val="accent3">
                    <a:lumMod val="75000"/>
                  </a:schemeClr>
                </a:solidFill>
              </a:rPr>
              <a:t>Ακρυλική πούδρα (ή σκόνη διαμόρφωσης). </a:t>
            </a:r>
          </a:p>
          <a:p>
            <a:r>
              <a:rPr lang="el-GR" sz="2000" dirty="0" smtClean="0">
                <a:solidFill>
                  <a:schemeClr val="accent3">
                    <a:lumMod val="75000"/>
                  </a:schemeClr>
                </a:solidFill>
              </a:rPr>
              <a:t>Υπάρχει σε λευκό φυσικό, διάφανο, ροζ και ελαφρά μπεζ χρώματα για κάλυψη. Επίσης, υπάρχει σε διάφορα χρώματα για διακόσμηση. </a:t>
            </a:r>
            <a:endParaRPr lang="el-GR" sz="2000" dirty="0" smtClean="0">
              <a:solidFill>
                <a:schemeClr val="accent3">
                  <a:lumMod val="75000"/>
                </a:schemeClr>
              </a:solidFill>
            </a:endParaRPr>
          </a:p>
          <a:p>
            <a:endParaRPr lang="el-GR" sz="2000" dirty="0" smtClean="0">
              <a:solidFill>
                <a:schemeClr val="accent3">
                  <a:lumMod val="75000"/>
                </a:schemeClr>
              </a:solidFill>
            </a:endParaRPr>
          </a:p>
          <a:p>
            <a:r>
              <a:rPr lang="el-GR" sz="2000" dirty="0" smtClean="0">
                <a:solidFill>
                  <a:schemeClr val="accent3">
                    <a:lumMod val="75000"/>
                  </a:schemeClr>
                </a:solidFill>
              </a:rPr>
              <a:t>(Ερώτηση Πιστοποίησης- Β’ Ομάδα- ειδικές ερωτήσεις)</a:t>
            </a:r>
          </a:p>
          <a:p>
            <a:endParaRPr lang="el-GR" sz="2000" dirty="0" smtClean="0">
              <a:solidFill>
                <a:schemeClr val="accent3">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6" name="5 - TextBox"/>
          <p:cNvSpPr txBox="1"/>
          <p:nvPr/>
        </p:nvSpPr>
        <p:spPr>
          <a:xfrm>
            <a:off x="500034" y="1428736"/>
            <a:ext cx="2928958" cy="4154984"/>
          </a:xfrm>
          <a:prstGeom prst="rect">
            <a:avLst/>
          </a:prstGeom>
          <a:noFill/>
        </p:spPr>
        <p:txBody>
          <a:bodyPr wrap="square" rtlCol="0">
            <a:spAutoFit/>
          </a:bodyPr>
          <a:lstStyle/>
          <a:p>
            <a:pPr algn="ctr"/>
            <a:r>
              <a:rPr lang="el-GR" sz="2400" dirty="0" smtClean="0">
                <a:solidFill>
                  <a:schemeClr val="accent3">
                    <a:lumMod val="75000"/>
                  </a:schemeClr>
                </a:solidFill>
              </a:rPr>
              <a:t>Το ακρυλικό χρησιμοποιείται είτε για την ενίσχυση φυσικού νυχιού, είτε για την προέκταση του. Είναι ένα υλικό που έχει μεγάλη διάρκεια, περίπου 1 μήνα και βοηθάει τα νύχια μας να μεγαλώσουν.</a:t>
            </a:r>
            <a:endParaRPr lang="el-GR" sz="2400" dirty="0">
              <a:solidFill>
                <a:schemeClr val="accent3">
                  <a:lumMod val="7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4" name="3 - TextBox"/>
          <p:cNvSpPr txBox="1"/>
          <p:nvPr/>
        </p:nvSpPr>
        <p:spPr>
          <a:xfrm>
            <a:off x="357158" y="500042"/>
            <a:ext cx="4214842" cy="5940088"/>
          </a:xfrm>
          <a:prstGeom prst="rect">
            <a:avLst/>
          </a:prstGeom>
          <a:noFill/>
        </p:spPr>
        <p:txBody>
          <a:bodyPr wrap="square" rtlCol="0">
            <a:spAutoFit/>
          </a:bodyPr>
          <a:lstStyle/>
          <a:p>
            <a:pPr algn="ctr"/>
            <a:r>
              <a:rPr lang="el-GR" sz="2000" u="sng" dirty="0" smtClean="0">
                <a:solidFill>
                  <a:schemeClr val="accent3">
                    <a:lumMod val="75000"/>
                  </a:schemeClr>
                </a:solidFill>
              </a:rPr>
              <a:t>Αναφέρετε τα υλικά που εφαρμόζονται πάνω στα φυσικά και ψεύτικα νυχιά</a:t>
            </a:r>
          </a:p>
          <a:p>
            <a:pPr algn="ctr"/>
            <a:endParaRPr lang="el-GR" sz="2000" u="sng" dirty="0" smtClean="0">
              <a:solidFill>
                <a:schemeClr val="accent3">
                  <a:lumMod val="75000"/>
                </a:schemeClr>
              </a:solidFill>
            </a:endParaRPr>
          </a:p>
          <a:p>
            <a:r>
              <a:rPr lang="el-GR" sz="2000" dirty="0" smtClean="0">
                <a:solidFill>
                  <a:schemeClr val="accent3">
                    <a:lumMod val="75000"/>
                  </a:schemeClr>
                </a:solidFill>
              </a:rPr>
              <a:t>Πάνω στα φυσικά νύχια τα υλικά που εφαρμόζονται είναι </a:t>
            </a:r>
            <a:r>
              <a:rPr lang="en-US" sz="2000" dirty="0" smtClean="0">
                <a:solidFill>
                  <a:schemeClr val="accent3">
                    <a:lumMod val="75000"/>
                  </a:schemeClr>
                </a:solidFill>
              </a:rPr>
              <a:t>:</a:t>
            </a:r>
          </a:p>
          <a:p>
            <a:r>
              <a:rPr lang="el-GR" sz="2000" dirty="0" smtClean="0">
                <a:solidFill>
                  <a:schemeClr val="accent3">
                    <a:lumMod val="75000"/>
                  </a:schemeClr>
                </a:solidFill>
              </a:rPr>
              <a:t>Ακρυλικό ,</a:t>
            </a:r>
            <a:endParaRPr lang="en-US" sz="2000" dirty="0" smtClean="0">
              <a:solidFill>
                <a:schemeClr val="accent3">
                  <a:lumMod val="75000"/>
                </a:schemeClr>
              </a:solidFill>
            </a:endParaRPr>
          </a:p>
          <a:p>
            <a:r>
              <a:rPr lang="el-GR" sz="2000" dirty="0" smtClean="0">
                <a:solidFill>
                  <a:schemeClr val="accent3">
                    <a:lumMod val="75000"/>
                  </a:schemeClr>
                </a:solidFill>
              </a:rPr>
              <a:t>τζελ, </a:t>
            </a:r>
            <a:endParaRPr lang="en-US" sz="2000" dirty="0" smtClean="0">
              <a:solidFill>
                <a:schemeClr val="accent3">
                  <a:lumMod val="75000"/>
                </a:schemeClr>
              </a:solidFill>
            </a:endParaRPr>
          </a:p>
          <a:p>
            <a:r>
              <a:rPr lang="el-GR" sz="2000" dirty="0" smtClean="0">
                <a:solidFill>
                  <a:schemeClr val="accent3">
                    <a:lumMod val="75000"/>
                  </a:schemeClr>
                </a:solidFill>
              </a:rPr>
              <a:t>ημιμόνιμο, </a:t>
            </a:r>
            <a:endParaRPr lang="en-US" sz="2000" dirty="0" smtClean="0">
              <a:solidFill>
                <a:schemeClr val="accent3">
                  <a:lumMod val="75000"/>
                </a:schemeClr>
              </a:solidFill>
            </a:endParaRPr>
          </a:p>
          <a:p>
            <a:r>
              <a:rPr lang="el-GR" sz="2000" dirty="0" smtClean="0">
                <a:solidFill>
                  <a:schemeClr val="accent3">
                    <a:lumMod val="75000"/>
                  </a:schemeClr>
                </a:solidFill>
              </a:rPr>
              <a:t>μετάξι και </a:t>
            </a:r>
            <a:endParaRPr lang="en-US" sz="2000" dirty="0" smtClean="0">
              <a:solidFill>
                <a:schemeClr val="accent3">
                  <a:lumMod val="75000"/>
                </a:schemeClr>
              </a:solidFill>
            </a:endParaRPr>
          </a:p>
          <a:p>
            <a:r>
              <a:rPr lang="el-GR" sz="2000" dirty="0" smtClean="0">
                <a:solidFill>
                  <a:schemeClr val="accent3">
                    <a:lumMod val="75000"/>
                  </a:schemeClr>
                </a:solidFill>
              </a:rPr>
              <a:t>απλά βερνίκια.</a:t>
            </a:r>
            <a:endParaRPr lang="en-US" sz="2000" dirty="0" smtClean="0">
              <a:solidFill>
                <a:schemeClr val="accent3">
                  <a:lumMod val="75000"/>
                </a:schemeClr>
              </a:solidFill>
            </a:endParaRPr>
          </a:p>
          <a:p>
            <a:r>
              <a:rPr lang="el-GR" sz="2000" dirty="0" smtClean="0">
                <a:solidFill>
                  <a:schemeClr val="accent3">
                    <a:lumMod val="75000"/>
                  </a:schemeClr>
                </a:solidFill>
              </a:rPr>
              <a:t> Στα ψεύτικα νύχια εφαρμόζονται</a:t>
            </a:r>
            <a:r>
              <a:rPr lang="en-US" sz="2000" dirty="0" smtClean="0">
                <a:solidFill>
                  <a:schemeClr val="accent3">
                    <a:lumMod val="75000"/>
                  </a:schemeClr>
                </a:solidFill>
              </a:rPr>
              <a:t>:</a:t>
            </a:r>
          </a:p>
          <a:p>
            <a:r>
              <a:rPr lang="el-GR" sz="2000" dirty="0" smtClean="0">
                <a:solidFill>
                  <a:schemeClr val="accent3">
                    <a:lumMod val="75000"/>
                  </a:schemeClr>
                </a:solidFill>
              </a:rPr>
              <a:t>Ακρυλικό , </a:t>
            </a:r>
            <a:endParaRPr lang="en-US" sz="2000" dirty="0" smtClean="0">
              <a:solidFill>
                <a:schemeClr val="accent3">
                  <a:lumMod val="75000"/>
                </a:schemeClr>
              </a:solidFill>
            </a:endParaRPr>
          </a:p>
          <a:p>
            <a:r>
              <a:rPr lang="el-GR" sz="2000" dirty="0" smtClean="0">
                <a:solidFill>
                  <a:schemeClr val="accent3">
                    <a:lumMod val="75000"/>
                  </a:schemeClr>
                </a:solidFill>
              </a:rPr>
              <a:t>τζελ, </a:t>
            </a:r>
            <a:endParaRPr lang="en-US" sz="2000" dirty="0" smtClean="0">
              <a:solidFill>
                <a:schemeClr val="accent3">
                  <a:lumMod val="75000"/>
                </a:schemeClr>
              </a:solidFill>
            </a:endParaRPr>
          </a:p>
          <a:p>
            <a:r>
              <a:rPr lang="el-GR" sz="2000" dirty="0" smtClean="0">
                <a:solidFill>
                  <a:schemeClr val="accent3">
                    <a:lumMod val="75000"/>
                  </a:schemeClr>
                </a:solidFill>
              </a:rPr>
              <a:t>ημιμόνιμο, </a:t>
            </a:r>
            <a:endParaRPr lang="en-US" sz="2000" dirty="0" smtClean="0">
              <a:solidFill>
                <a:schemeClr val="accent3">
                  <a:lumMod val="75000"/>
                </a:schemeClr>
              </a:solidFill>
            </a:endParaRPr>
          </a:p>
          <a:p>
            <a:r>
              <a:rPr lang="el-GR" sz="2000" dirty="0" smtClean="0">
                <a:solidFill>
                  <a:schemeClr val="accent3">
                    <a:lumMod val="75000"/>
                  </a:schemeClr>
                </a:solidFill>
              </a:rPr>
              <a:t>μετάξι </a:t>
            </a:r>
            <a:endParaRPr lang="en-US" sz="2000" dirty="0" smtClean="0">
              <a:solidFill>
                <a:schemeClr val="accent3">
                  <a:lumMod val="75000"/>
                </a:schemeClr>
              </a:solidFill>
            </a:endParaRPr>
          </a:p>
          <a:p>
            <a:r>
              <a:rPr lang="el-GR" sz="2000" dirty="0" smtClean="0">
                <a:solidFill>
                  <a:schemeClr val="accent3">
                    <a:lumMod val="75000"/>
                  </a:schemeClr>
                </a:solidFill>
              </a:rPr>
              <a:t>και απλά βερνίκια.</a:t>
            </a:r>
            <a:r>
              <a:rPr lang="en-US" sz="2000" dirty="0" smtClean="0">
                <a:solidFill>
                  <a:schemeClr val="accent3">
                    <a:lumMod val="75000"/>
                  </a:schemeClr>
                </a:solidFill>
              </a:rPr>
              <a:t> </a:t>
            </a:r>
          </a:p>
          <a:p>
            <a:r>
              <a:rPr lang="en-US" sz="2000" dirty="0" smtClean="0">
                <a:solidFill>
                  <a:schemeClr val="accent3">
                    <a:lumMod val="75000"/>
                  </a:schemeClr>
                </a:solidFill>
              </a:rPr>
              <a:t>(</a:t>
            </a:r>
            <a:r>
              <a:rPr lang="el-GR" sz="2000" dirty="0" smtClean="0">
                <a:solidFill>
                  <a:schemeClr val="accent3">
                    <a:lumMod val="75000"/>
                  </a:schemeClr>
                </a:solidFill>
              </a:rPr>
              <a:t>ΕΡΩΤΗΣΗ ΠΙΣΤΟΠΟΙΗΣΗΣ – ΟΜΑΔΑ Β’ ΕΙΔΙΚΕΣ ΕΡΩΤΗΣΕΙΣ)</a:t>
            </a:r>
            <a:endParaRPr lang="el-GR" sz="2000" dirty="0">
              <a:solidFill>
                <a:schemeClr val="accent3">
                  <a:lumMod val="7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4" name="2 - Υπότιτλος"/>
          <p:cNvSpPr txBox="1">
            <a:spLocks/>
          </p:cNvSpPr>
          <p:nvPr/>
        </p:nvSpPr>
        <p:spPr>
          <a:xfrm>
            <a:off x="285720" y="642918"/>
            <a:ext cx="3714776" cy="2643206"/>
          </a:xfrm>
          <a:prstGeom prst="rect">
            <a:avLst/>
          </a:prstGeom>
        </p:spPr>
        <p:txBody>
          <a:bodyPr>
            <a:no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l-GR" sz="1800" b="1" i="0" u="none" strike="noStrike" kern="1200" cap="none" spc="0" normalizeH="0" baseline="0" noProof="0" dirty="0" smtClean="0">
                <a:ln>
                  <a:noFill/>
                </a:ln>
                <a:solidFill>
                  <a:schemeClr val="accent3">
                    <a:lumMod val="75000"/>
                  </a:schemeClr>
                </a:solidFill>
                <a:effectLst/>
                <a:uLnTx/>
                <a:uFillTx/>
                <a:latin typeface="+mn-lt"/>
                <a:ea typeface="+mn-ea"/>
                <a:cs typeface="+mn-cs"/>
              </a:rPr>
              <a:t>ΑΣΚΗΣΗ</a:t>
            </a:r>
            <a:r>
              <a:rPr kumimoji="0" lang="el-GR" sz="1800" b="1" i="0" u="none" strike="noStrike" kern="1200" cap="none" spc="0" normalizeH="0" noProof="0" dirty="0" smtClean="0">
                <a:ln>
                  <a:noFill/>
                </a:ln>
                <a:solidFill>
                  <a:schemeClr val="accent3">
                    <a:lumMod val="75000"/>
                  </a:schemeClr>
                </a:solidFill>
                <a:effectLst/>
                <a:uLnTx/>
                <a:uFillTx/>
                <a:latin typeface="+mn-lt"/>
                <a:ea typeface="+mn-ea"/>
                <a:cs typeface="+mn-cs"/>
              </a:rPr>
              <a:t> ΠΡΟΗΓΟΥΜΕΝΗΣ ΕΒΔΟΜΑΔΑΣ</a:t>
            </a: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1800" b="1"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tabLst/>
              <a:defRPr/>
            </a:pPr>
            <a:r>
              <a:rPr kumimoji="0" lang="el-GR" sz="1800" b="0" i="0" u="sng" strike="noStrike" kern="1200" cap="none" spc="0" normalizeH="0" baseline="0" noProof="0" dirty="0" smtClean="0">
                <a:ln>
                  <a:noFill/>
                </a:ln>
                <a:solidFill>
                  <a:schemeClr val="accent3">
                    <a:lumMod val="75000"/>
                  </a:schemeClr>
                </a:solidFill>
                <a:effectLst/>
                <a:uLnTx/>
                <a:uFillTx/>
                <a:latin typeface="+mn-lt"/>
                <a:ea typeface="+mn-ea"/>
                <a:cs typeface="+mn-cs"/>
              </a:rPr>
              <a:t> </a:t>
            </a:r>
            <a:r>
              <a:rPr kumimoji="0" lang="el-GR" sz="1800" b="0" i="0" u="sng"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Αναφέρετε ονομαστικά τα υλικά και τα εργαλεία που θα χρησιμοποιούσατε για την αφαίρεση του τζελ από τα νύχια </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18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l-GR" sz="1800" b="0" i="0" u="sng" strike="noStrike" kern="1200" cap="none" spc="0" normalizeH="0" baseline="0" noProof="0" dirty="0" smtClean="0">
                <a:ln>
                  <a:noFill/>
                </a:ln>
                <a:solidFill>
                  <a:schemeClr val="accent3">
                    <a:lumMod val="75000"/>
                  </a:schemeClr>
                </a:solidFill>
                <a:effectLst/>
                <a:uLnTx/>
                <a:uFillTx/>
                <a:latin typeface="+mn-lt"/>
                <a:ea typeface="+mn-ea"/>
                <a:cs typeface="+mn-cs"/>
              </a:rPr>
              <a:t>Απάντηση </a:t>
            </a:r>
            <a:r>
              <a:rPr kumimoji="0" lang="en-US" sz="1800" b="0" i="0" u="sng" strike="noStrike" kern="1200" cap="none" spc="0" normalizeH="0" baseline="0" noProof="0" dirty="0" smtClean="0">
                <a:ln>
                  <a:noFill/>
                </a:ln>
                <a:solidFill>
                  <a:schemeClr val="accent3">
                    <a:lumMod val="75000"/>
                  </a:schemeClr>
                </a:solidFill>
                <a:effectLst/>
                <a:uLnTx/>
                <a:uFillTx/>
                <a:latin typeface="+mn-lt"/>
                <a:ea typeface="+mn-ea"/>
                <a:cs typeface="+mn-cs"/>
              </a:rPr>
              <a:t>:</a:t>
            </a:r>
            <a:endParaRPr kumimoji="0" lang="el-GR" sz="1800" b="0" i="0" u="sng"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tabLst/>
              <a:defRPr/>
            </a:pPr>
            <a:r>
              <a:rPr kumimoji="0" lang="el-GR" sz="18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Για την αφαίρεση του τζελ από τα νύχια χρησιμοποιούμε </a:t>
            </a:r>
            <a:r>
              <a:rPr kumimoji="0" lang="en-US" sz="18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l-GR" sz="18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-λίμες</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l-GR" sz="18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-μπάφερ</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l-GR" sz="18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-τροχό και φρεζάκια</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18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l-GR" sz="1800" b="0" i="0" u="none" strike="noStrike" kern="1200" cap="none" spc="0" normalizeH="0" baseline="0" noProof="0" dirty="0" smtClean="0">
                <a:ln>
                  <a:noFill/>
                </a:ln>
                <a:solidFill>
                  <a:schemeClr val="accent3">
                    <a:lumMod val="75000"/>
                  </a:schemeClr>
                </a:solidFill>
                <a:effectLst/>
                <a:uLnTx/>
                <a:uFillTx/>
                <a:latin typeface="Calibri" pitchFamily="34" charset="0"/>
                <a:ea typeface="+mn-ea"/>
                <a:cs typeface="+mn-cs"/>
              </a:rPr>
              <a:t>(ΕΡΩΤΗΣΗ ΠΙΣΤΟΠΟΙΗΣΗΣ – ΟΜΑΔΑ Β’ ΕΙΔΙΚΕΣ ΕΡΩΤΗΣΕΙΣ)</a:t>
            </a:r>
            <a:endParaRPr kumimoji="0" lang="el-GR" sz="18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1800" b="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214282" y="785794"/>
            <a:ext cx="4214842" cy="1323439"/>
          </a:xfrm>
          <a:prstGeom prst="rect">
            <a:avLst/>
          </a:prstGeom>
          <a:noFill/>
        </p:spPr>
        <p:txBody>
          <a:bodyPr wrap="square" rtlCol="0">
            <a:spAutoFit/>
          </a:bodyPr>
          <a:lstStyle/>
          <a:p>
            <a:pPr algn="ctr"/>
            <a:r>
              <a:rPr lang="el-GR" sz="4000" b="1" u="sng" dirty="0" smtClean="0">
                <a:solidFill>
                  <a:srgbClr val="00B050"/>
                </a:solidFill>
              </a:rPr>
              <a:t>Ευχαριστώ για την προσοχή σας !</a:t>
            </a:r>
            <a:endParaRPr lang="el-GR" sz="4000" b="1" u="sng" dirty="0">
              <a:solidFill>
                <a:srgbClr val="00B050"/>
              </a:solidFill>
            </a:endParaRPr>
          </a:p>
        </p:txBody>
      </p:sp>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4" name="3 - Ορθογώνιο"/>
          <p:cNvSpPr/>
          <p:nvPr/>
        </p:nvSpPr>
        <p:spPr>
          <a:xfrm>
            <a:off x="357158" y="1357298"/>
            <a:ext cx="3357586" cy="1077218"/>
          </a:xfrm>
          <a:prstGeom prst="rect">
            <a:avLst/>
          </a:prstGeom>
        </p:spPr>
        <p:txBody>
          <a:bodyPr wrap="square">
            <a:spAutoFit/>
          </a:bodyPr>
          <a:lstStyle/>
          <a:p>
            <a:endParaRPr lang="el-GR" sz="2400" dirty="0" smtClean="0">
              <a:solidFill>
                <a:schemeClr val="accent3">
                  <a:lumMod val="75000"/>
                </a:schemeClr>
              </a:solidFill>
            </a:endParaRPr>
          </a:p>
          <a:p>
            <a:endParaRPr lang="en-US" sz="2400" dirty="0" smtClean="0">
              <a:solidFill>
                <a:schemeClr val="accent3">
                  <a:lumMod val="75000"/>
                </a:schemeClr>
              </a:solidFill>
            </a:endParaRPr>
          </a:p>
          <a:p>
            <a:r>
              <a:rPr lang="el-GR" sz="1600" dirty="0" smtClean="0">
                <a:solidFill>
                  <a:schemeClr val="accent3">
                    <a:lumMod val="75000"/>
                  </a:schemeClr>
                </a:solidFill>
              </a:rPr>
              <a:t> </a:t>
            </a:r>
            <a:endParaRPr lang="en-US" sz="1600" dirty="0" smtClean="0">
              <a:solidFill>
                <a:schemeClr val="accent3">
                  <a:lumMod val="75000"/>
                </a:schemeClr>
              </a:solidFill>
            </a:endParaRPr>
          </a:p>
        </p:txBody>
      </p:sp>
      <p:sp>
        <p:nvSpPr>
          <p:cNvPr id="5" name="4 - TextBox"/>
          <p:cNvSpPr txBox="1"/>
          <p:nvPr/>
        </p:nvSpPr>
        <p:spPr>
          <a:xfrm>
            <a:off x="285720" y="928670"/>
            <a:ext cx="3429024" cy="4893647"/>
          </a:xfrm>
          <a:prstGeom prst="rect">
            <a:avLst/>
          </a:prstGeom>
          <a:noFill/>
        </p:spPr>
        <p:txBody>
          <a:bodyPr wrap="square" rtlCol="0">
            <a:spAutoFit/>
          </a:bodyPr>
          <a:lstStyle/>
          <a:p>
            <a:pPr algn="ctr"/>
            <a:r>
              <a:rPr lang="el-GR" sz="2400" dirty="0" smtClean="0">
                <a:solidFill>
                  <a:schemeClr val="accent3">
                    <a:lumMod val="75000"/>
                  </a:schemeClr>
                </a:solidFill>
              </a:rPr>
              <a:t>Για να κάνουμε τα νύχια μας ακρυλικό, θα χρειαστούμε τη πούδρα ακριλικού, η οποία κυκλοφορεί σε διάφανο χρώμα αλλά και σε πολλά </a:t>
            </a:r>
            <a:r>
              <a:rPr lang="en-US" sz="2400" dirty="0" smtClean="0">
                <a:solidFill>
                  <a:schemeClr val="accent3">
                    <a:lumMod val="75000"/>
                  </a:schemeClr>
                </a:solidFill>
              </a:rPr>
              <a:t>nude </a:t>
            </a:r>
            <a:r>
              <a:rPr lang="el-GR" sz="2400" dirty="0" smtClean="0">
                <a:solidFill>
                  <a:schemeClr val="accent3">
                    <a:lumMod val="75000"/>
                  </a:schemeClr>
                </a:solidFill>
              </a:rPr>
              <a:t>χρώματα ανάλογα τη χρήση της και το ακρυλικό υγρό. Επίσης κυκλοφορούν και ακρυλικές πούδρες με χρώμα για τη βαφή των νυχιών.</a:t>
            </a:r>
            <a:endParaRPr lang="el-GR" sz="2400" dirty="0">
              <a:solidFill>
                <a:schemeClr val="accent3">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crylic Nails. What Acrylic Nails Is ? | by Monstera Nail &amp; Spa | Medium"/>
          <p:cNvPicPr>
            <a:picLocks noChangeAspect="1" noChangeArrowheads="1"/>
          </p:cNvPicPr>
          <p:nvPr/>
        </p:nvPicPr>
        <p:blipFill>
          <a:blip r:embed="rId2">
            <a:lum bright="30000" contrast="-30000"/>
          </a:blip>
          <a:srcRect/>
          <a:stretch>
            <a:fillRect/>
          </a:stretch>
        </p:blipFill>
        <p:spPr bwMode="auto">
          <a:xfrm>
            <a:off x="0" y="0"/>
            <a:ext cx="9144000" cy="6858000"/>
          </a:xfrm>
          <a:prstGeom prst="rect">
            <a:avLst/>
          </a:prstGeom>
          <a:noFill/>
        </p:spPr>
      </p:pic>
      <p:pic>
        <p:nvPicPr>
          <p:cNvPr id="30722" name="Picture 2" descr="1Pc Acrylic Nail Cup Clear Crystal Bowl for Acrylic Powder Liquid Holder  Carving Extension Nail Art Tool Dappen Dish|Acrylic Powders &amp; Liquids| -  AliExpress"/>
          <p:cNvPicPr>
            <a:picLocks noChangeAspect="1" noChangeArrowheads="1"/>
          </p:cNvPicPr>
          <p:nvPr/>
        </p:nvPicPr>
        <p:blipFill>
          <a:blip r:embed="rId3"/>
          <a:srcRect t="58125"/>
          <a:stretch>
            <a:fillRect/>
          </a:stretch>
        </p:blipFill>
        <p:spPr bwMode="auto">
          <a:xfrm>
            <a:off x="857224" y="1857364"/>
            <a:ext cx="7620000" cy="319084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Acrylic Nails. What Acrylic Nails Is ? | by Monstera Nail &amp; Spa | Medium"/>
          <p:cNvPicPr>
            <a:picLocks noChangeAspect="1" noChangeArrowheads="1"/>
          </p:cNvPicPr>
          <p:nvPr/>
        </p:nvPicPr>
        <p:blipFill>
          <a:blip r:embed="rId2">
            <a:lum bright="30000" contrast="-30000"/>
          </a:blip>
          <a:srcRect/>
          <a:stretch>
            <a:fillRect/>
          </a:stretch>
        </p:blipFill>
        <p:spPr bwMode="auto">
          <a:xfrm>
            <a:off x="0" y="0"/>
            <a:ext cx="9144000" cy="6858000"/>
          </a:xfrm>
          <a:prstGeom prst="rect">
            <a:avLst/>
          </a:prstGeom>
          <a:noFill/>
        </p:spPr>
      </p:pic>
      <p:pic>
        <p:nvPicPr>
          <p:cNvPr id="27650" name="Picture 2" descr="Gel Powder Nails | What is it? Acrylic, Gel or Dip System?"/>
          <p:cNvPicPr>
            <a:picLocks noChangeAspect="1" noChangeArrowheads="1"/>
          </p:cNvPicPr>
          <p:nvPr/>
        </p:nvPicPr>
        <p:blipFill>
          <a:blip r:embed="rId3"/>
          <a:srcRect r="-258" b="5821"/>
          <a:stretch>
            <a:fillRect/>
          </a:stretch>
        </p:blipFill>
        <p:spPr bwMode="auto">
          <a:xfrm>
            <a:off x="1357290" y="1714488"/>
            <a:ext cx="6754138" cy="35719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6" name="5 - TextBox"/>
          <p:cNvSpPr txBox="1"/>
          <p:nvPr/>
        </p:nvSpPr>
        <p:spPr>
          <a:xfrm>
            <a:off x="285720" y="1071546"/>
            <a:ext cx="3500462" cy="5016758"/>
          </a:xfrm>
          <a:prstGeom prst="rect">
            <a:avLst/>
          </a:prstGeom>
          <a:noFill/>
        </p:spPr>
        <p:txBody>
          <a:bodyPr wrap="square" rtlCol="0">
            <a:spAutoFit/>
          </a:bodyPr>
          <a:lstStyle/>
          <a:p>
            <a:pPr algn="ctr"/>
            <a:r>
              <a:rPr lang="el-GR" sz="2000" b="1" u="sng" dirty="0" smtClean="0">
                <a:solidFill>
                  <a:schemeClr val="accent3">
                    <a:lumMod val="75000"/>
                  </a:schemeClr>
                </a:solidFill>
              </a:rPr>
              <a:t>ΔΙΑΔΙΚΑΣΙΑ ΑΚΡΥΛΙΚΟΥ ΣΕ ΦΥΣΙΚΟ ΝΥΧΙ ΓΙΑ ΕΝΙΣΧΥΣΗ</a:t>
            </a:r>
          </a:p>
          <a:p>
            <a:pPr algn="ctr"/>
            <a:endParaRPr lang="el-GR" sz="2000" b="1" u="sng"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Αρχικά προετοιμάζω το νύχι με ξηρό μανικιούρ και  αφού το αγριέψω με μια λίμα 150-180 και απομακρύνω την σκόνη με ένα βουρτσάκι σκόνης</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Καθαρίζω το φυσικό νύχι με καθαρό ασετόν</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Εφαρμόζω </a:t>
            </a:r>
            <a:r>
              <a:rPr lang="en-US" sz="2000" dirty="0" smtClean="0">
                <a:solidFill>
                  <a:schemeClr val="accent3">
                    <a:lumMod val="75000"/>
                  </a:schemeClr>
                </a:solidFill>
              </a:rPr>
              <a:t>primer </a:t>
            </a:r>
            <a:r>
              <a:rPr lang="el-GR" sz="2000" dirty="0" smtClean="0">
                <a:solidFill>
                  <a:schemeClr val="accent3">
                    <a:lumMod val="75000"/>
                  </a:schemeClr>
                </a:solidFill>
              </a:rPr>
              <a:t>ή </a:t>
            </a:r>
            <a:r>
              <a:rPr lang="en-US" sz="2000" dirty="0" smtClean="0">
                <a:solidFill>
                  <a:schemeClr val="accent3">
                    <a:lumMod val="75000"/>
                  </a:schemeClr>
                </a:solidFill>
              </a:rPr>
              <a:t>bonder </a:t>
            </a:r>
            <a:endParaRPr lang="el-GR" sz="2000" dirty="0" smtClean="0">
              <a:solidFill>
                <a:schemeClr val="accent3">
                  <a:lumMod val="75000"/>
                </a:schemeClr>
              </a:solidFill>
            </a:endParaRP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Επαναλαμβάνω τη διαδικασία σε όλα τα νύχια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85720" y="428604"/>
            <a:ext cx="3357586" cy="5940088"/>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rPr>
              <a:t> Ρίχνω μια μικρή ποσότητα από το υγρό ακρυλικού σε ένα ποτηράκι ακρυλικού και προετοιμάζω το πινέλο μου. Το πινέλο που θα χρησιμοποιήσω είναι πινέλο ακρυλικού</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Παίρνω ποσότητα ακρυλικού υγρού με το πινέλο μου και στην συνέχεια το πιέζω ελαφρά μέσα στην ακρυλική πούδρα  για να φτιάξω την σωστή μπίλια για χτίσιμο. Πρέπει να έχω σωστή αναλογία ανάμειξης υγρού και πούδρας ώστε η μπίλια μας να είναι λεία ,με ημιδιάφανη εμφάνιση.</a:t>
            </a:r>
            <a:endParaRPr lang="el-GR" sz="2000" dirty="0">
              <a:solidFill>
                <a:schemeClr val="accent3">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357158" y="500042"/>
            <a:ext cx="3786182" cy="6863417"/>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rPr>
              <a:t>Αρχίζω να χτίζω το νύχι ξεκινώντας από τα επωνύχια , χωρίς να τα ακουμπάω, κατεβάζοντας το υλικό με το πινέλο μου προς τα κάτω. Φροντίζω να δίνω ωραίο σχήμα στο νύχι και να δημιουργώ καμπύλη σωστή ώστε το νύχι μου να είναι ανθεκτικό στους κραδασμούς</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Περιμένω να στεγνώσει περίπου 10 λεπτά</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Επαναλαμβάνω σε όλα τα νύχια</a:t>
            </a:r>
          </a:p>
          <a:p>
            <a:endParaRPr lang="el-GR" sz="2000" dirty="0" smtClean="0">
              <a:solidFill>
                <a:schemeClr val="accent3">
                  <a:lumMod val="75000"/>
                </a:schemeClr>
              </a:solidFill>
            </a:endParaRPr>
          </a:p>
          <a:p>
            <a:r>
              <a:rPr lang="el-GR" sz="2000" dirty="0" smtClean="0">
                <a:solidFill>
                  <a:schemeClr val="accent3">
                    <a:lumMod val="75000"/>
                  </a:schemeClr>
                </a:solidFill>
              </a:rPr>
              <a:t>*</a:t>
            </a:r>
            <a:r>
              <a:rPr lang="el-GR" sz="2000" u="sng" dirty="0" smtClean="0">
                <a:solidFill>
                  <a:schemeClr val="accent3">
                    <a:lumMod val="75000"/>
                  </a:schemeClr>
                </a:solidFill>
              </a:rPr>
              <a:t>ΤΟ ΑΚΡΥΛΙΚΟ ΔΕΝ ΠΟΛΥΜΕΡΙΖΕΤΑΙ ΑΛΛΑ ΣΤΕΓΝΩΝΕΙ ΜΟΝΟ ΤΟΥ</a:t>
            </a:r>
          </a:p>
          <a:p>
            <a:endParaRPr lang="el-GR" sz="2000" dirty="0" smtClean="0">
              <a:solidFill>
                <a:schemeClr val="accent3">
                  <a:lumMod val="75000"/>
                </a:schemeClr>
              </a:solidFill>
            </a:endParaRPr>
          </a:p>
          <a:p>
            <a:endParaRPr lang="el-GR" sz="2000" dirty="0" smtClean="0">
              <a:solidFill>
                <a:schemeClr val="accent3">
                  <a:lumMod val="75000"/>
                </a:schemeClr>
              </a:solidFill>
            </a:endParaRPr>
          </a:p>
          <a:p>
            <a:endParaRPr lang="el-GR" sz="2000" dirty="0">
              <a:solidFill>
                <a:schemeClr val="accent3">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3771900" y="0"/>
            <a:ext cx="5372100" cy="6858000"/>
          </a:xfrm>
          <a:prstGeom prst="homePlate">
            <a:avLst/>
          </a:prstGeom>
          <a:noFill/>
        </p:spPr>
      </p:pic>
      <p:sp>
        <p:nvSpPr>
          <p:cNvPr id="3" name="2 - TextBox"/>
          <p:cNvSpPr txBox="1"/>
          <p:nvPr/>
        </p:nvSpPr>
        <p:spPr>
          <a:xfrm>
            <a:off x="285720" y="1857364"/>
            <a:ext cx="3429024" cy="4093428"/>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rPr>
              <a:t>Αφού στεγνώσει το ακριλικό μου από όλα τα νύχια, με τη βοήθεια της λίμας αρχίζω να λιμάρω την επιφάνεια του νυχιού διορθώνοντας ατέλειες και δίνοντας του σχήμα</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r>
              <a:rPr lang="el-GR" sz="2000" dirty="0" smtClean="0">
                <a:solidFill>
                  <a:schemeClr val="accent3">
                    <a:lumMod val="75000"/>
                  </a:schemeClr>
                </a:solidFill>
              </a:rPr>
              <a:t>Απομακρύνω τα υπολείμματα σκόνης με ένα βουρτσάκι σκόνης</a:t>
            </a: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endParaRPr lang="el-GR" sz="2000" dirty="0" smtClean="0">
              <a:solidFill>
                <a:schemeClr val="accent3">
                  <a:lumMod val="75000"/>
                </a:schemeClr>
              </a:solidFill>
            </a:endParaRPr>
          </a:p>
          <a:p>
            <a:pPr>
              <a:buFont typeface="Wingdings" pitchFamily="2" charset="2"/>
              <a:buChar char="§"/>
            </a:pPr>
            <a:endParaRPr lang="el-GR" sz="2000" dirty="0">
              <a:solidFill>
                <a:schemeClr val="accent3">
                  <a:lumMod val="75000"/>
                </a:schemeClr>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TotalTime>
  <Words>779</Words>
  <Application>Microsoft Office PowerPoint</Application>
  <PresentationFormat>Προβολή στην οθόνη (4:3)</PresentationFormat>
  <Paragraphs>125</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Θέμα του Office</vt:lpstr>
      <vt:lpstr>ΑΚΡΥΛΙΚΟ</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24</cp:revision>
  <dcterms:created xsi:type="dcterms:W3CDTF">2020-11-30T16:50:34Z</dcterms:created>
  <dcterms:modified xsi:type="dcterms:W3CDTF">2021-04-01T14:37:15Z</dcterms:modified>
</cp:coreProperties>
</file>