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6" r:id="rId2"/>
    <p:sldId id="295" r:id="rId3"/>
    <p:sldId id="296" r:id="rId4"/>
    <p:sldId id="297" r:id="rId5"/>
    <p:sldId id="298" r:id="rId6"/>
    <p:sldId id="299" r:id="rId7"/>
    <p:sldId id="300" r:id="rId8"/>
    <p:sldId id="301" r:id="rId9"/>
    <p:sldId id="302" r:id="rId10"/>
    <p:sldId id="303" r:id="rId11"/>
    <p:sldId id="261" r:id="rId12"/>
    <p:sldId id="267" r:id="rId13"/>
    <p:sldId id="271" r:id="rId14"/>
    <p:sldId id="270" r:id="rId15"/>
    <p:sldId id="277" r:id="rId16"/>
    <p:sldId id="269" r:id="rId17"/>
    <p:sldId id="268" r:id="rId18"/>
    <p:sldId id="272" r:id="rId19"/>
    <p:sldId id="278" r:id="rId20"/>
    <p:sldId id="289" r:id="rId21"/>
    <p:sldId id="291" r:id="rId22"/>
    <p:sldId id="290" r:id="rId23"/>
    <p:sldId id="292" r:id="rId24"/>
    <p:sldId id="293" r:id="rId25"/>
    <p:sldId id="294" r:id="rId26"/>
    <p:sldId id="273" r:id="rId27"/>
    <p:sldId id="279" r:id="rId28"/>
    <p:sldId id="275" r:id="rId29"/>
    <p:sldId id="274" r:id="rId30"/>
    <p:sldId id="276" r:id="rId31"/>
    <p:sldId id="287" r:id="rId32"/>
    <p:sldId id="288" r:id="rId33"/>
    <p:sldId id="266"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1C7F1-0085-479E-A8EC-5403911BFA7F}" type="datetimeFigureOut">
              <a:rPr lang="el-GR" smtClean="0"/>
              <a:pPr/>
              <a:t>2/3/2021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2EB79-D227-490B-9C2F-60182398CD8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C12EB79-D227-490B-9C2F-60182398CD88}" type="slidenum">
              <a:rPr lang="el-GR" smtClean="0"/>
              <a:pPr/>
              <a:t>11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2/3/2021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D0173-3D3B-4FC3-9572-8C55C37DCBA5}" type="datetimeFigureOut">
              <a:rPr lang="el-GR" smtClean="0"/>
              <a:pPr/>
              <a:t>2/3/2021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257CB-7455-4AAC-A746-4E65C2281A9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a:xfrm>
            <a:off x="642910" y="1285860"/>
            <a:ext cx="7772400" cy="1470025"/>
          </a:xfrm>
        </p:spPr>
        <p:txBody>
          <a:bodyPr>
            <a:normAutofit/>
          </a:bodyPr>
          <a:lstStyle/>
          <a:p>
            <a:r>
              <a:rPr lang="en-US" sz="4000" b="1" dirty="0" smtClean="0">
                <a:solidFill>
                  <a:schemeClr val="accent3">
                    <a:lumMod val="75000"/>
                  </a:schemeClr>
                </a:solidFill>
              </a:rPr>
              <a:t>HMIMONIMO MANIKIOYR</a:t>
            </a:r>
            <a:endParaRPr lang="el-GR" sz="4000" b="1" dirty="0">
              <a:solidFill>
                <a:schemeClr val="accent3">
                  <a:lumMod val="75000"/>
                </a:schemeClr>
              </a:solidFill>
            </a:endParaRPr>
          </a:p>
        </p:txBody>
      </p:sp>
      <p:sp>
        <p:nvSpPr>
          <p:cNvPr id="3" name="2 - Υπότιτλος"/>
          <p:cNvSpPr>
            <a:spLocks noGrp="1"/>
          </p:cNvSpPr>
          <p:nvPr>
            <p:ph type="subTitle" idx="1"/>
          </p:nvPr>
        </p:nvSpPr>
        <p:spPr>
          <a:xfrm>
            <a:off x="3857620" y="4643446"/>
            <a:ext cx="5186354" cy="1752600"/>
          </a:xfrm>
        </p:spPr>
        <p:txBody>
          <a:bodyPr>
            <a:noAutofit/>
          </a:bodyPr>
          <a:lstStyle/>
          <a:p>
            <a:pPr algn="r"/>
            <a:r>
              <a:rPr lang="el-GR" sz="2000" b="1" dirty="0" smtClean="0">
                <a:solidFill>
                  <a:schemeClr val="accent3">
                    <a:lumMod val="75000"/>
                  </a:schemeClr>
                </a:solidFill>
              </a:rPr>
              <a:t>Ειδικότητα</a:t>
            </a:r>
            <a:r>
              <a:rPr lang="en-US" sz="2000" b="1" dirty="0" smtClean="0">
                <a:solidFill>
                  <a:schemeClr val="accent3">
                    <a:lumMod val="75000"/>
                  </a:schemeClr>
                </a:solidFill>
              </a:rPr>
              <a:t>:T</a:t>
            </a:r>
            <a:r>
              <a:rPr lang="el-GR" sz="2000" b="1" dirty="0" smtClean="0">
                <a:solidFill>
                  <a:schemeClr val="accent3">
                    <a:lumMod val="75000"/>
                  </a:schemeClr>
                </a:solidFill>
              </a:rPr>
              <a:t>εχνικός Αισθητικός Ποδολογίας-Καλλωπισμού Νυχιών και Ονυχοπλαστικής</a:t>
            </a:r>
          </a:p>
          <a:p>
            <a:pPr algn="r"/>
            <a:r>
              <a:rPr lang="el-GR" sz="2000" b="1" dirty="0" smtClean="0">
                <a:solidFill>
                  <a:schemeClr val="accent3">
                    <a:lumMod val="75000"/>
                  </a:schemeClr>
                </a:solidFill>
              </a:rPr>
              <a:t>	</a:t>
            </a:r>
            <a:r>
              <a:rPr lang="en-US" sz="2000" b="1" dirty="0" smtClean="0">
                <a:solidFill>
                  <a:schemeClr val="accent3">
                    <a:lumMod val="75000"/>
                  </a:schemeClr>
                </a:solidFill>
              </a:rPr>
              <a:t>B</a:t>
            </a:r>
            <a:r>
              <a:rPr lang="el-GR" sz="2000" b="1" dirty="0" smtClean="0">
                <a:solidFill>
                  <a:schemeClr val="accent3">
                    <a:lumMod val="75000"/>
                  </a:schemeClr>
                </a:solidFill>
              </a:rPr>
              <a:t>’ Εξάμηνο</a:t>
            </a:r>
          </a:p>
          <a:p>
            <a:pPr algn="r"/>
            <a:r>
              <a:rPr lang="el-GR" sz="2000" b="1" dirty="0" smtClean="0">
                <a:solidFill>
                  <a:schemeClr val="accent3">
                    <a:lumMod val="75000"/>
                  </a:schemeClr>
                </a:solidFill>
              </a:rPr>
              <a:t>Μάθημα</a:t>
            </a:r>
            <a:r>
              <a:rPr lang="en-US" sz="2000" b="1" dirty="0" smtClean="0">
                <a:solidFill>
                  <a:schemeClr val="accent3">
                    <a:lumMod val="75000"/>
                  </a:schemeClr>
                </a:solidFill>
              </a:rPr>
              <a:t>:</a:t>
            </a:r>
            <a:r>
              <a:rPr lang="el-GR" sz="2000" b="1" dirty="0" smtClean="0">
                <a:solidFill>
                  <a:schemeClr val="accent3">
                    <a:lumMod val="75000"/>
                  </a:schemeClr>
                </a:solidFill>
              </a:rPr>
              <a:t>Πρακτική εφαρμογή στην ειδικότητα</a:t>
            </a:r>
          </a:p>
          <a:p>
            <a:pPr algn="r"/>
            <a:r>
              <a:rPr lang="el-GR" sz="2000" b="1" dirty="0" smtClean="0">
                <a:solidFill>
                  <a:schemeClr val="accent3">
                    <a:lumMod val="75000"/>
                  </a:schemeClr>
                </a:solidFill>
              </a:rPr>
              <a:t>Ματοπούλου Ελένη</a:t>
            </a:r>
            <a:endParaRPr lang="en-US" sz="2000" b="1" dirty="0" smtClean="0">
              <a:solidFill>
                <a:schemeClr val="accent3">
                  <a:lumMod val="75000"/>
                </a:schemeClr>
              </a:solidFill>
            </a:endParaRPr>
          </a:p>
          <a:p>
            <a:pPr algn="r"/>
            <a:r>
              <a:rPr lang="el-GR" sz="2000" b="1" dirty="0" smtClean="0">
                <a:solidFill>
                  <a:schemeClr val="accent3">
                    <a:lumMod val="75000"/>
                  </a:schemeClr>
                </a:solidFill>
              </a:rPr>
              <a:t>Θεσσαλονίκη 2021 </a:t>
            </a:r>
          </a:p>
          <a:p>
            <a:pPr algn="r"/>
            <a:r>
              <a:rPr lang="el-GR" sz="2000" b="1" dirty="0" smtClean="0">
                <a:solidFill>
                  <a:srgbClr val="92D050"/>
                </a:solidFill>
              </a:rPr>
              <a:t>	</a:t>
            </a:r>
          </a:p>
          <a:p>
            <a:endParaRPr lang="el-GR" sz="2000" b="1" dirty="0" smtClean="0"/>
          </a:p>
          <a:p>
            <a:endParaRPr lang="el-G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1571612"/>
            <a:ext cx="3286148" cy="4401205"/>
          </a:xfrm>
          <a:prstGeom prst="rect">
            <a:avLst/>
          </a:prstGeom>
          <a:noFill/>
        </p:spPr>
        <p:txBody>
          <a:bodyPr wrap="square" rtlCol="0">
            <a:spAutoFit/>
          </a:bodyPr>
          <a:lstStyle/>
          <a:p>
            <a:r>
              <a:rPr lang="el-GR" sz="2000" dirty="0" smtClean="0">
                <a:solidFill>
                  <a:schemeClr val="accent3">
                    <a:lumMod val="75000"/>
                  </a:schemeClr>
                </a:solidFill>
              </a:rPr>
              <a:t>-Προσέχουμε οι στρώσεις που περνάμε να είναι λεπτές γιατί σε αντίθετη περίπτωση δε θα πολυμεριστεί σωστά το βερνίκι μας με αποτέλεσμα να μην έχει και διάρκεια το μανικιούρ μας.</a:t>
            </a:r>
          </a:p>
          <a:p>
            <a:endParaRPr lang="el-GR" sz="2000" dirty="0" smtClean="0">
              <a:solidFill>
                <a:schemeClr val="accent3">
                  <a:lumMod val="75000"/>
                </a:schemeClr>
              </a:solidFill>
            </a:endParaRPr>
          </a:p>
          <a:p>
            <a:pPr fontAlgn="base"/>
            <a:r>
              <a:rPr lang="el-GR" sz="2000" dirty="0" smtClean="0">
                <a:solidFill>
                  <a:schemeClr val="accent3">
                    <a:lumMod val="75000"/>
                  </a:schemeClr>
                </a:solidFill>
              </a:rPr>
              <a:t>-Τέλος, προτιμάμε λάμπες </a:t>
            </a:r>
            <a:r>
              <a:rPr lang="en-US" sz="2000" dirty="0" smtClean="0">
                <a:solidFill>
                  <a:schemeClr val="accent3">
                    <a:lumMod val="75000"/>
                  </a:schemeClr>
                </a:solidFill>
              </a:rPr>
              <a:t>l</a:t>
            </a:r>
            <a:r>
              <a:rPr lang="el-GR" sz="2000" dirty="0" smtClean="0">
                <a:solidFill>
                  <a:schemeClr val="accent3">
                    <a:lumMod val="75000"/>
                  </a:schemeClr>
                </a:solidFill>
              </a:rPr>
              <a:t>ed καθώς είναι πιο εξελιγμένες και λιγότερο επιβαρυντικές για την υγεία του νυχιού.</a:t>
            </a:r>
          </a:p>
          <a:p>
            <a:pPr fontAlgn="base"/>
            <a:r>
              <a:rPr lang="el-GR" sz="2000" dirty="0" smtClean="0"/>
              <a:t> </a:t>
            </a:r>
          </a:p>
          <a:p>
            <a:endParaRPr lang="el-GR" sz="2000" dirty="0">
              <a:solidFill>
                <a:schemeClr val="accent3">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357158" y="4929198"/>
            <a:ext cx="3429024" cy="1357322"/>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pic>
        <p:nvPicPr>
          <p:cNvPr id="4" name="Picture 2" descr="Acrylic Nails. What Acrylic Nails Is ? | by Monstera Nail &amp; Spa | Medium"/>
          <p:cNvPicPr>
            <a:picLocks noChangeAspect="1" noChangeArrowheads="1"/>
          </p:cNvPicPr>
          <p:nvPr/>
        </p:nvPicPr>
        <p:blipFill>
          <a:blip r:embed="rId3"/>
          <a:srcRect/>
          <a:stretch>
            <a:fillRect/>
          </a:stretch>
        </p:blipFill>
        <p:spPr bwMode="auto">
          <a:xfrm flipH="1">
            <a:off x="3771900" y="0"/>
            <a:ext cx="5372100" cy="6858000"/>
          </a:xfrm>
          <a:prstGeom prst="homePlate">
            <a:avLst/>
          </a:prstGeom>
          <a:noFill/>
        </p:spPr>
      </p:pic>
      <p:sp>
        <p:nvSpPr>
          <p:cNvPr id="3" name="2 - Ορθογώνιο"/>
          <p:cNvSpPr/>
          <p:nvPr/>
        </p:nvSpPr>
        <p:spPr>
          <a:xfrm>
            <a:off x="357158" y="363914"/>
            <a:ext cx="3500462" cy="6801862"/>
          </a:xfrm>
          <a:prstGeom prst="rect">
            <a:avLst/>
          </a:prstGeom>
        </p:spPr>
        <p:txBody>
          <a:bodyPr wrap="square">
            <a:spAutoFit/>
          </a:bodyPr>
          <a:lstStyle/>
          <a:p>
            <a:pPr algn="ctr"/>
            <a:r>
              <a:rPr lang="el-GR" sz="2000" b="1" u="sng" dirty="0" smtClean="0">
                <a:solidFill>
                  <a:schemeClr val="accent3">
                    <a:lumMod val="75000"/>
                  </a:schemeClr>
                </a:solidFill>
              </a:rPr>
              <a:t>ΥΛΙΚΑ ΗΜΙΜΟΝΙΜΟΥ ΜΑΝΙΚΙΟΥΡ</a:t>
            </a:r>
          </a:p>
          <a:p>
            <a:endParaRPr lang="el-GR" sz="2000" dirty="0" smtClean="0">
              <a:solidFill>
                <a:schemeClr val="accent3">
                  <a:lumMod val="75000"/>
                </a:schemeClr>
              </a:solidFill>
            </a:endParaRPr>
          </a:p>
          <a:p>
            <a:r>
              <a:rPr lang="el-GR" sz="2000" dirty="0" smtClean="0">
                <a:solidFill>
                  <a:schemeClr val="accent3">
                    <a:lumMod val="75000"/>
                  </a:schemeClr>
                </a:solidFill>
              </a:rPr>
              <a:t>Τα υλικά που χρησιμοποιούνται στο ημιμόνιμο μανικιούρ είναι τα εξής</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l-GR" sz="2000" b="1" u="sng"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 Χρωματιστά βερνίκια</a:t>
            </a:r>
            <a:endParaRPr lang="en-US" sz="2000" b="1" u="sng"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Βάση</a:t>
            </a:r>
            <a:r>
              <a:rPr lang="en-US" sz="2000" dirty="0" smtClean="0">
                <a:solidFill>
                  <a:schemeClr val="accent3">
                    <a:lumMod val="75000"/>
                  </a:schemeClr>
                </a:solidFill>
              </a:rPr>
              <a:t>(base coat)</a:t>
            </a: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Τοπ(</a:t>
            </a:r>
            <a:r>
              <a:rPr lang="en-US" sz="2000" dirty="0" smtClean="0">
                <a:solidFill>
                  <a:schemeClr val="accent3">
                    <a:lumMod val="75000"/>
                  </a:schemeClr>
                </a:solidFill>
              </a:rPr>
              <a:t>top coat)</a:t>
            </a: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Αναπλαστικό λάδι επωνυχίου</a:t>
            </a:r>
          </a:p>
          <a:p>
            <a:pPr>
              <a:buFont typeface="Wingdings" pitchFamily="2" charset="2"/>
              <a:buChar char="v"/>
            </a:pPr>
            <a:r>
              <a:rPr lang="en-US" sz="2000" dirty="0" smtClean="0">
                <a:solidFill>
                  <a:schemeClr val="accent3">
                    <a:lumMod val="75000"/>
                  </a:schemeClr>
                </a:solidFill>
              </a:rPr>
              <a:t>Primer</a:t>
            </a:r>
            <a:endParaRPr lang="el-GR" sz="2000" dirty="0" smtClean="0">
              <a:solidFill>
                <a:schemeClr val="accent3">
                  <a:lumMod val="75000"/>
                </a:schemeClr>
              </a:solidFill>
            </a:endParaRPr>
          </a:p>
          <a:p>
            <a:pPr>
              <a:buFont typeface="Wingdings" pitchFamily="2" charset="2"/>
              <a:buChar char="v"/>
            </a:pPr>
            <a:r>
              <a:rPr lang="en-US" sz="2000" dirty="0" smtClean="0">
                <a:solidFill>
                  <a:schemeClr val="accent3">
                    <a:lumMod val="75000"/>
                  </a:schemeClr>
                </a:solidFill>
              </a:rPr>
              <a:t>nail cleaner</a:t>
            </a:r>
            <a:endParaRPr lang="el-GR" sz="2000" dirty="0" smtClean="0">
              <a:solidFill>
                <a:schemeClr val="accent3">
                  <a:lumMod val="75000"/>
                </a:schemeClr>
              </a:solidFill>
            </a:endParaRPr>
          </a:p>
          <a:p>
            <a:r>
              <a:rPr lang="el-GR" sz="2000" dirty="0" smtClean="0">
                <a:solidFill>
                  <a:schemeClr val="accent3">
                    <a:lumMod val="75000"/>
                  </a:schemeClr>
                </a:solidFill>
              </a:rPr>
              <a:t>και χαρτάκια κυτταρίνης.</a:t>
            </a:r>
          </a:p>
          <a:p>
            <a:endParaRPr lang="el-GR" dirty="0" smtClean="0">
              <a:solidFill>
                <a:schemeClr val="accent3">
                  <a:lumMod val="75000"/>
                </a:schemeClr>
              </a:solidFill>
            </a:endParaRPr>
          </a:p>
          <a:p>
            <a:r>
              <a:rPr lang="el-GR" dirty="0" smtClean="0">
                <a:solidFill>
                  <a:schemeClr val="accent3">
                    <a:lumMod val="75000"/>
                  </a:schemeClr>
                </a:solidFill>
              </a:rPr>
              <a:t>*Για την αφαίρεση ημιμόνιμου μανικιούρ θα χρειαστούμε επιπλέον αλουμινόχαρτο, βαμβάκι και ασετόν ή τροχό και κατάλληλα φρεζάκια</a:t>
            </a: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endParaRPr lang="el-GR" dirty="0" smtClean="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428604"/>
            <a:ext cx="3429024" cy="6986528"/>
          </a:xfrm>
          <a:prstGeom prst="rect">
            <a:avLst/>
          </a:prstGeom>
          <a:noFill/>
        </p:spPr>
        <p:txBody>
          <a:bodyPr wrap="square" rtlCol="0">
            <a:spAutoFit/>
          </a:bodyPr>
          <a:lstStyle/>
          <a:p>
            <a:pPr algn="ctr"/>
            <a:r>
              <a:rPr lang="el-GR" sz="2000" b="1" u="sng" dirty="0" smtClean="0">
                <a:solidFill>
                  <a:schemeClr val="accent3">
                    <a:lumMod val="75000"/>
                  </a:schemeClr>
                </a:solidFill>
              </a:rPr>
              <a:t>ΕΡΓΑΛΕΙΑ ΜΑΝΙΚΙΟΥΡ</a:t>
            </a:r>
            <a:endParaRPr lang="en-US" sz="2000" b="1" u="sng" dirty="0" smtClean="0">
              <a:solidFill>
                <a:schemeClr val="accent3">
                  <a:lumMod val="75000"/>
                </a:schemeClr>
              </a:solidFill>
            </a:endParaRPr>
          </a:p>
          <a:p>
            <a:endParaRPr lang="en-US" sz="2000" dirty="0" smtClean="0"/>
          </a:p>
          <a:p>
            <a:r>
              <a:rPr lang="el-GR" sz="2000" dirty="0" smtClean="0">
                <a:solidFill>
                  <a:schemeClr val="accent3">
                    <a:lumMod val="75000"/>
                  </a:schemeClr>
                </a:solidFill>
              </a:rPr>
              <a:t>Τα εργαλεία που χρησιμοποιούνται στο ημιμόνιμο μανικιούρ είναι τα εξής</a:t>
            </a:r>
            <a:r>
              <a:rPr lang="en-US" sz="2000" dirty="0" smtClean="0">
                <a:solidFill>
                  <a:schemeClr val="accent3">
                    <a:lumMod val="75000"/>
                  </a:schemeClr>
                </a:solidFill>
              </a:rPr>
              <a:t>:</a:t>
            </a: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n-US" sz="2000" dirty="0" smtClean="0">
                <a:solidFill>
                  <a:schemeClr val="accent3">
                    <a:lumMod val="75000"/>
                  </a:schemeClr>
                </a:solidFill>
              </a:rPr>
              <a:t>Pusher</a:t>
            </a:r>
            <a:r>
              <a:rPr lang="el-GR" sz="2000" dirty="0" smtClean="0">
                <a:solidFill>
                  <a:schemeClr val="accent3">
                    <a:lumMod val="75000"/>
                  </a:schemeClr>
                </a:solidFill>
              </a:rPr>
              <a:t> ή ξυλάκια μιας χρήσης</a:t>
            </a:r>
          </a:p>
          <a:p>
            <a:pPr>
              <a:buFont typeface="Wingdings" pitchFamily="2" charset="2"/>
              <a:buChar char="v"/>
            </a:pPr>
            <a:endParaRPr lang="en-US" sz="2000" dirty="0" smtClean="0">
              <a:solidFill>
                <a:schemeClr val="accent3">
                  <a:lumMod val="75000"/>
                </a:schemeClr>
              </a:solidFill>
            </a:endParaRPr>
          </a:p>
          <a:p>
            <a:pPr>
              <a:buFont typeface="Wingdings" pitchFamily="2" charset="2"/>
              <a:buChar char="v"/>
            </a:pPr>
            <a:r>
              <a:rPr lang="en-US" sz="2000" dirty="0" smtClean="0">
                <a:solidFill>
                  <a:schemeClr val="accent3">
                    <a:lumMod val="75000"/>
                  </a:schemeClr>
                </a:solidFill>
              </a:rPr>
              <a:t>Buffer</a:t>
            </a:r>
            <a:endParaRPr lang="el-GR" sz="2000" dirty="0" smtClean="0">
              <a:solidFill>
                <a:schemeClr val="accent3">
                  <a:lumMod val="75000"/>
                </a:schemeClr>
              </a:solidFill>
            </a:endParaRPr>
          </a:p>
          <a:p>
            <a:pPr>
              <a:buFont typeface="Wingdings" pitchFamily="2" charset="2"/>
              <a:buChar char="v"/>
            </a:pPr>
            <a:endParaRPr lang="en-US"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Κοπτάκι επωνυχίων</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Λίμα </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Βουρτσάκι σκόνης</a:t>
            </a:r>
          </a:p>
          <a:p>
            <a:pPr>
              <a:buFont typeface="Wingdings" pitchFamily="2" charset="2"/>
              <a:buChar char="v"/>
            </a:pPr>
            <a:endParaRPr lang="el-GR" dirty="0" smtClean="0">
              <a:solidFill>
                <a:schemeClr val="accent3">
                  <a:lumMod val="75000"/>
                </a:schemeClr>
              </a:solidFill>
            </a:endParaRPr>
          </a:p>
          <a:p>
            <a:endParaRPr lang="el-GR" dirty="0" smtClean="0">
              <a:solidFill>
                <a:schemeClr val="accent3">
                  <a:lumMod val="75000"/>
                </a:schemeClr>
              </a:solidFill>
            </a:endParaRPr>
          </a:p>
          <a:p>
            <a:endParaRPr lang="el-GR" dirty="0" smtClean="0">
              <a:solidFill>
                <a:schemeClr val="accent3">
                  <a:lumMod val="75000"/>
                </a:schemeClr>
              </a:solidFill>
            </a:endParaRPr>
          </a:p>
          <a:p>
            <a:endParaRPr lang="en-US" dirty="0" smtClean="0"/>
          </a:p>
          <a:p>
            <a:endParaRPr lang="en-US"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428596" y="785794"/>
            <a:ext cx="3214710" cy="6740307"/>
          </a:xfrm>
          <a:prstGeom prst="rect">
            <a:avLst/>
          </a:prstGeom>
          <a:noFill/>
        </p:spPr>
        <p:txBody>
          <a:bodyPr wrap="square" rtlCol="0">
            <a:spAutoFit/>
          </a:bodyPr>
          <a:lstStyle/>
          <a:p>
            <a:pPr algn="ctr"/>
            <a:r>
              <a:rPr lang="el-GR" sz="2000" b="1" u="sng" dirty="0" smtClean="0">
                <a:solidFill>
                  <a:schemeClr val="accent3">
                    <a:lumMod val="75000"/>
                  </a:schemeClr>
                </a:solidFill>
              </a:rPr>
              <a:t>ΕΞΑΡΤΗΜΑΤΑ ΗΜΙΜΟΝΙΜΟΥ ΜΑΝΙΚΙΟΥΡ</a:t>
            </a:r>
          </a:p>
          <a:p>
            <a:pPr algn="ctr"/>
            <a:endParaRPr lang="el-GR" sz="2000" b="1" u="sng" dirty="0" smtClean="0"/>
          </a:p>
          <a:p>
            <a:r>
              <a:rPr lang="el-GR" sz="2000" dirty="0" smtClean="0">
                <a:solidFill>
                  <a:schemeClr val="accent3">
                    <a:lumMod val="75000"/>
                  </a:schemeClr>
                </a:solidFill>
              </a:rPr>
              <a:t>Τα εξαρτήματα που χρησιμοποιούνται στο ημιμόνιμο μανικιούρ είναι τα εξής</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Τραπέζι μανικιούρ</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Καρέκλα για την αισθητικό</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Καρέκλα πελάτη-</a:t>
            </a:r>
            <a:r>
              <a:rPr lang="el-GR" sz="2000" dirty="0" err="1" smtClean="0">
                <a:solidFill>
                  <a:schemeClr val="accent3">
                    <a:lumMod val="75000"/>
                  </a:schemeClr>
                </a:solidFill>
              </a:rPr>
              <a:t>ισσας</a:t>
            </a: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Συσκευή πολυμερισμού</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Μαξιλάρι μανικιούρ</a:t>
            </a:r>
          </a:p>
          <a:p>
            <a:pPr>
              <a:buFont typeface="Wingdings" pitchFamily="2" charset="2"/>
              <a:buChar char="v"/>
            </a:pPr>
            <a:endParaRPr lang="el-GR" sz="2000" dirty="0" smtClean="0">
              <a:solidFill>
                <a:schemeClr val="accent3">
                  <a:lumMod val="75000"/>
                </a:schemeClr>
              </a:solidFill>
            </a:endParaRPr>
          </a:p>
          <a:p>
            <a:endParaRPr lang="el-GR" b="1" u="sng" dirty="0" smtClean="0"/>
          </a:p>
          <a:p>
            <a:pPr algn="ctr"/>
            <a:endParaRPr lang="el-GR" b="1" u="sng" dirty="0" smtClean="0"/>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1285860"/>
            <a:ext cx="3429024" cy="5324535"/>
          </a:xfrm>
          <a:prstGeom prst="rect">
            <a:avLst/>
          </a:prstGeom>
          <a:noFill/>
        </p:spPr>
        <p:txBody>
          <a:bodyPr wrap="square" rtlCol="0">
            <a:spAutoFit/>
          </a:bodyPr>
          <a:lstStyle/>
          <a:p>
            <a:pPr algn="ctr"/>
            <a:r>
              <a:rPr lang="el-GR" sz="2000" b="1" u="sng" dirty="0" smtClean="0">
                <a:solidFill>
                  <a:schemeClr val="accent3">
                    <a:lumMod val="75000"/>
                  </a:schemeClr>
                </a:solidFill>
              </a:rPr>
              <a:t>ΑΦΑΙΡΕΣΗ ΗΜΙΜΟΝΙΜΟΥ ΜΑΝΙΚΙΟΥΡ</a:t>
            </a:r>
          </a:p>
          <a:p>
            <a:pPr algn="ctr"/>
            <a:endParaRPr lang="el-GR" sz="2000" b="1" u="sng" dirty="0" smtClean="0">
              <a:solidFill>
                <a:schemeClr val="accent3">
                  <a:lumMod val="75000"/>
                </a:schemeClr>
              </a:solidFill>
            </a:endParaRPr>
          </a:p>
          <a:p>
            <a:pPr algn="ctr"/>
            <a:endParaRPr lang="el-GR" sz="2000" b="1" u="sng" dirty="0" smtClean="0">
              <a:solidFill>
                <a:schemeClr val="accent3">
                  <a:lumMod val="75000"/>
                </a:schemeClr>
              </a:solidFill>
            </a:endParaRPr>
          </a:p>
          <a:p>
            <a:r>
              <a:rPr lang="el-GR" sz="2000" dirty="0" smtClean="0">
                <a:solidFill>
                  <a:schemeClr val="accent3">
                    <a:lumMod val="75000"/>
                  </a:schemeClr>
                </a:solidFill>
              </a:rPr>
              <a:t>Το ημιμόνιμο μανικιούρ θα πρέπει να αφαιρείται σε διάστημα περίπου 15 ημερών και καλό θα ήταν να υπάρχει λίγο διάστημα παύσης πριν την επανατοποθέτηση του. Η αφαίρεση</a:t>
            </a:r>
            <a:r>
              <a:rPr lang="en-US" sz="2000" dirty="0" smtClean="0">
                <a:solidFill>
                  <a:schemeClr val="accent3">
                    <a:lumMod val="75000"/>
                  </a:schemeClr>
                </a:solidFill>
              </a:rPr>
              <a:t> </a:t>
            </a:r>
            <a:r>
              <a:rPr lang="el-GR" sz="2000" dirty="0" smtClean="0">
                <a:solidFill>
                  <a:schemeClr val="accent3">
                    <a:lumMod val="75000"/>
                  </a:schemeClr>
                </a:solidFill>
              </a:rPr>
              <a:t>του ημιμόνιμου μανικιούρ γίνεται με δύο τρόπους, είναι εύκολη και παρακάτω θα περιγραφούν η διαδικασίες αφαίρεσης του.</a:t>
            </a:r>
          </a:p>
          <a:p>
            <a:pPr algn="ctr"/>
            <a:endParaRPr lang="el-GR" sz="2000" b="1" u="sng" dirty="0" smtClean="0">
              <a:solidFill>
                <a:schemeClr val="accent3">
                  <a:lumMod val="75000"/>
                </a:schemeClr>
              </a:solidFill>
            </a:endParaRPr>
          </a:p>
          <a:p>
            <a:endParaRPr lang="el-GR" sz="2000" b="1" u="sng" dirty="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pic>
        <p:nvPicPr>
          <p:cNvPr id="1026" name="Picture 2" descr="Αποτέλεσμα εικόνας για αφαιρεση ημιμονιμου"/>
          <p:cNvPicPr>
            <a:picLocks noChangeAspect="1" noChangeArrowheads="1"/>
          </p:cNvPicPr>
          <p:nvPr/>
        </p:nvPicPr>
        <p:blipFill>
          <a:blip r:embed="rId3"/>
          <a:srcRect/>
          <a:stretch>
            <a:fillRect/>
          </a:stretch>
        </p:blipFill>
        <p:spPr bwMode="auto">
          <a:xfrm>
            <a:off x="857224" y="428604"/>
            <a:ext cx="7620000" cy="5715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428604"/>
            <a:ext cx="3214710" cy="5940088"/>
          </a:xfrm>
          <a:prstGeom prst="rect">
            <a:avLst/>
          </a:prstGeom>
          <a:noFill/>
        </p:spPr>
        <p:txBody>
          <a:bodyPr wrap="square" rtlCol="0">
            <a:spAutoFit/>
          </a:bodyPr>
          <a:lstStyle/>
          <a:p>
            <a:pPr algn="ctr"/>
            <a:r>
              <a:rPr lang="el-GR" sz="2000" b="1" u="sng" dirty="0" smtClean="0">
                <a:solidFill>
                  <a:schemeClr val="accent3">
                    <a:lumMod val="75000"/>
                  </a:schemeClr>
                </a:solidFill>
              </a:rPr>
              <a:t>Α’ ΤΡΟΠΟΣ</a:t>
            </a:r>
          </a:p>
          <a:p>
            <a:pPr algn="ctr"/>
            <a:r>
              <a:rPr lang="el-GR" sz="2000" b="1" u="sng" dirty="0" smtClean="0">
                <a:solidFill>
                  <a:schemeClr val="accent3">
                    <a:lumMod val="75000"/>
                  </a:schemeClr>
                </a:solidFill>
              </a:rPr>
              <a:t>ΔΙΑΔΙΚΑΣΙΑ ΑΦΑΙΡΕΣΗΣ ΗΜΙΜΟΝΙΜΟΥ ΜΑΝΙΚΙΟΥΡ</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Με μια λίμα αφαιρούμε απαλά τη στρώση του </a:t>
            </a:r>
            <a:r>
              <a:rPr lang="en-US" sz="2000" dirty="0" smtClean="0">
                <a:solidFill>
                  <a:schemeClr val="accent3">
                    <a:lumMod val="75000"/>
                  </a:schemeClr>
                </a:solidFill>
              </a:rPr>
              <a:t>top coat </a:t>
            </a:r>
            <a:r>
              <a:rPr lang="el-GR" sz="2000" dirty="0" smtClean="0">
                <a:solidFill>
                  <a:schemeClr val="accent3">
                    <a:lumMod val="75000"/>
                  </a:schemeClr>
                </a:solidFill>
              </a:rPr>
              <a:t> από όλα τα νύχια.</a:t>
            </a:r>
          </a:p>
          <a:p>
            <a:r>
              <a:rPr lang="el-GR" sz="2000" dirty="0" smtClean="0">
                <a:solidFill>
                  <a:schemeClr val="accent3">
                    <a:lumMod val="75000"/>
                  </a:schemeClr>
                </a:solidFill>
              </a:rPr>
              <a:t> </a:t>
            </a:r>
          </a:p>
          <a:p>
            <a:pPr>
              <a:buFont typeface="Wingdings" pitchFamily="2" charset="2"/>
              <a:buChar char="v"/>
            </a:pPr>
            <a:r>
              <a:rPr lang="el-GR" sz="2000" dirty="0" smtClean="0">
                <a:solidFill>
                  <a:schemeClr val="accent3">
                    <a:lumMod val="75000"/>
                  </a:schemeClr>
                </a:solidFill>
              </a:rPr>
              <a:t>Μετά δημιουργούμε μικρά κομμάτια βαμβακιού και τα εμποτίζουμε με καθαρό ασετόν και τα τοποθετούμε πάνω στη ονυχαία πλάκα του κάθε νυχιού. </a:t>
            </a: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Τυλίγουμε κάθε νύχι με αλουμινόχαρτο και αφήνουμε περίπου 15-20 λεπτά.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1643050"/>
            <a:ext cx="3214710" cy="3785652"/>
          </a:xfrm>
          <a:prstGeom prst="rect">
            <a:avLst/>
          </a:prstGeom>
          <a:noFill/>
        </p:spPr>
        <p:txBody>
          <a:bodyPr wrap="square" rtlCol="0">
            <a:spAutoFit/>
          </a:bodyPr>
          <a:lstStyle/>
          <a:p>
            <a:pPr>
              <a:buFont typeface="Wingdings" pitchFamily="2" charset="2"/>
              <a:buChar char="v"/>
            </a:pPr>
            <a:r>
              <a:rPr lang="el-GR" sz="2000" dirty="0" smtClean="0">
                <a:solidFill>
                  <a:schemeClr val="accent3">
                    <a:lumMod val="75000"/>
                  </a:schemeClr>
                </a:solidFill>
              </a:rPr>
              <a:t>Στη συνέχεια, με ένα</a:t>
            </a:r>
            <a:r>
              <a:rPr lang="en-US" sz="2000" dirty="0" smtClean="0">
                <a:solidFill>
                  <a:schemeClr val="accent3">
                    <a:lumMod val="75000"/>
                  </a:schemeClr>
                </a:solidFill>
              </a:rPr>
              <a:t> pusher </a:t>
            </a:r>
            <a:r>
              <a:rPr lang="el-GR" sz="2000" dirty="0" smtClean="0">
                <a:solidFill>
                  <a:schemeClr val="accent3">
                    <a:lumMod val="75000"/>
                  </a:schemeClr>
                </a:solidFill>
              </a:rPr>
              <a:t>ή ξυλάκι μιας χρήσης σπρώχνουμε απαλά τα υλικό που έχει ξεφλουδιστεί. </a:t>
            </a:r>
            <a:r>
              <a:rPr lang="el-GR" sz="2000" u="sng" dirty="0" smtClean="0">
                <a:solidFill>
                  <a:schemeClr val="accent3">
                    <a:lumMod val="75000"/>
                  </a:schemeClr>
                </a:solidFill>
              </a:rPr>
              <a:t>ΠΡΟΣΟΧΗ</a:t>
            </a:r>
            <a:r>
              <a:rPr lang="el-GR" sz="2000" dirty="0" smtClean="0">
                <a:solidFill>
                  <a:schemeClr val="accent3">
                    <a:lumMod val="75000"/>
                  </a:schemeClr>
                </a:solidFill>
              </a:rPr>
              <a:t> να μην τραυματίσουμε το νύχι.</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Με τη βοήθεια μιας λίμας αφαιρούμε τυχόν υπολείμματα βερνικιού που έχουν μείνει πάνω στο νύχι.</a:t>
            </a:r>
          </a:p>
          <a:p>
            <a:pPr>
              <a:buFont typeface="Wingdings" pitchFamily="2" charset="2"/>
              <a:buChar char="v"/>
            </a:pPr>
            <a:endParaRPr lang="el-GR" sz="2000" dirty="0" smtClean="0">
              <a:solidFill>
                <a:schemeClr val="accent3">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Ορθογώνιο"/>
          <p:cNvSpPr/>
          <p:nvPr/>
        </p:nvSpPr>
        <p:spPr>
          <a:xfrm>
            <a:off x="428596" y="1357298"/>
            <a:ext cx="3143272" cy="4401205"/>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rPr>
              <a:t>Μετά, περνάμε με ένα </a:t>
            </a:r>
            <a:r>
              <a:rPr lang="en-US" sz="2000" dirty="0" smtClean="0">
                <a:solidFill>
                  <a:schemeClr val="accent3">
                    <a:lumMod val="75000"/>
                  </a:schemeClr>
                </a:solidFill>
              </a:rPr>
              <a:t>buffer </a:t>
            </a:r>
            <a:r>
              <a:rPr lang="el-GR" sz="2000" dirty="0" smtClean="0">
                <a:solidFill>
                  <a:schemeClr val="accent3">
                    <a:lumMod val="75000"/>
                  </a:schemeClr>
                </a:solidFill>
              </a:rPr>
              <a:t>την επιφάνεια του νυχιού ώστε να λειανθεί. </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Με το βουρτσάκι σκόνης αφαιρούμε τα υπολείμματα σκόνης.</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Τέλος, εφαρμόζουμε ένα αναπλαστικό  λαδάκι  επωνυχίων κάνοντας μασάζ.</a:t>
            </a:r>
          </a:p>
          <a:p>
            <a:pPr>
              <a:buFont typeface="Wingdings" pitchFamily="2" charset="2"/>
              <a:buChar char="v"/>
            </a:pPr>
            <a:endParaRPr lang="el-G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pic>
        <p:nvPicPr>
          <p:cNvPr id="29698" name="Picture 2" descr="Αποτέλεσμα εικόνας για αφαιρεση ημιμονιμου"/>
          <p:cNvPicPr>
            <a:picLocks noChangeAspect="1" noChangeArrowheads="1"/>
          </p:cNvPicPr>
          <p:nvPr/>
        </p:nvPicPr>
        <p:blipFill>
          <a:blip r:embed="rId3"/>
          <a:srcRect/>
          <a:stretch>
            <a:fillRect/>
          </a:stretch>
        </p:blipFill>
        <p:spPr bwMode="auto">
          <a:xfrm>
            <a:off x="285720" y="142852"/>
            <a:ext cx="5141025" cy="3429024"/>
          </a:xfrm>
          <a:prstGeom prst="rect">
            <a:avLst/>
          </a:prstGeom>
          <a:noFill/>
        </p:spPr>
      </p:pic>
      <p:pic>
        <p:nvPicPr>
          <p:cNvPr id="29700" name="Picture 4" descr="Αποτέλεσμα εικόνας για shellac remove"/>
          <p:cNvPicPr>
            <a:picLocks noChangeAspect="1" noChangeArrowheads="1"/>
          </p:cNvPicPr>
          <p:nvPr/>
        </p:nvPicPr>
        <p:blipFill>
          <a:blip r:embed="rId4"/>
          <a:srcRect/>
          <a:stretch>
            <a:fillRect/>
          </a:stretch>
        </p:blipFill>
        <p:spPr bwMode="auto">
          <a:xfrm>
            <a:off x="4071934" y="3071810"/>
            <a:ext cx="4857703" cy="364327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1357298"/>
            <a:ext cx="3357586" cy="4401205"/>
          </a:xfrm>
          <a:prstGeom prst="rect">
            <a:avLst/>
          </a:prstGeom>
          <a:noFill/>
        </p:spPr>
        <p:txBody>
          <a:bodyPr wrap="square" rtlCol="0">
            <a:spAutoFit/>
          </a:bodyPr>
          <a:lstStyle/>
          <a:p>
            <a:pPr algn="ctr"/>
            <a:r>
              <a:rPr lang="el-GR" sz="2000" b="1" u="sng" dirty="0" smtClean="0">
                <a:solidFill>
                  <a:schemeClr val="accent3">
                    <a:lumMod val="75000"/>
                  </a:schemeClr>
                </a:solidFill>
              </a:rPr>
              <a:t>ΗΜΙΜΟΝΙΜΟ ΜΑΝΙΚΙΟΥΡ</a:t>
            </a:r>
          </a:p>
          <a:p>
            <a:endParaRPr lang="el-GR" sz="2000" dirty="0" smtClean="0">
              <a:solidFill>
                <a:schemeClr val="accent3">
                  <a:lumMod val="75000"/>
                </a:schemeClr>
              </a:solidFill>
            </a:endParaRPr>
          </a:p>
          <a:p>
            <a:r>
              <a:rPr lang="en-US" sz="2000" dirty="0" smtClean="0">
                <a:solidFill>
                  <a:schemeClr val="accent3">
                    <a:lumMod val="75000"/>
                  </a:schemeClr>
                </a:solidFill>
              </a:rPr>
              <a:t>To </a:t>
            </a:r>
            <a:r>
              <a:rPr lang="el-GR" sz="2000" dirty="0" smtClean="0">
                <a:solidFill>
                  <a:schemeClr val="accent3">
                    <a:lumMod val="75000"/>
                  </a:schemeClr>
                </a:solidFill>
              </a:rPr>
              <a:t>ημιμόνιμο μανικιούρ είναι ένα μανικιούρ που κερδίζει όλο και περισσότερες προτιμήσεις αφού είναι ένα μανικιούρ με μεγαλύτερη διάρκεια από το απλό μανικιούρ (περίπου 15 μέρες) και παραμένει αναλλοίωτο. H διαδικασία διαρκεί περίπου μισή ώρα. Το ημιμόνιμο μανικιούρ εφαρμόζεται σε φυσικό νύχι.</a:t>
            </a:r>
            <a:endParaRPr lang="el-GR" sz="2000" dirty="0">
              <a:solidFill>
                <a:schemeClr val="accent3">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Ορθογώνιο"/>
          <p:cNvSpPr/>
          <p:nvPr/>
        </p:nvSpPr>
        <p:spPr>
          <a:xfrm>
            <a:off x="285720" y="500042"/>
            <a:ext cx="3500462" cy="5909310"/>
          </a:xfrm>
          <a:prstGeom prst="rect">
            <a:avLst/>
          </a:prstGeom>
        </p:spPr>
        <p:txBody>
          <a:bodyPr wrap="square">
            <a:spAutoFit/>
          </a:bodyPr>
          <a:lstStyle/>
          <a:p>
            <a:pPr algn="ctr"/>
            <a:r>
              <a:rPr lang="el-GR" b="1" u="sng" dirty="0" smtClean="0">
                <a:solidFill>
                  <a:schemeClr val="accent3">
                    <a:lumMod val="75000"/>
                  </a:schemeClr>
                </a:solidFill>
              </a:rPr>
              <a:t>Β’ ΤΡΟΠΟΣ</a:t>
            </a:r>
          </a:p>
          <a:p>
            <a:pPr algn="ctr"/>
            <a:r>
              <a:rPr lang="el-GR" b="1" u="sng" dirty="0" smtClean="0">
                <a:solidFill>
                  <a:schemeClr val="accent3">
                    <a:lumMod val="75000"/>
                  </a:schemeClr>
                </a:solidFill>
              </a:rPr>
              <a:t>ΔΙΑΔΙΚΑΣΙΑ ΑΦΑΙΡΕΣΗΣ ΗΜΙΜΟΝΙΜΟΥ ΜΑΝΙΚΙΟΥΡ</a:t>
            </a:r>
          </a:p>
          <a:p>
            <a:pPr algn="ctr"/>
            <a:endParaRPr lang="el-GR" b="1" u="sng" dirty="0" smtClean="0">
              <a:solidFill>
                <a:schemeClr val="accent3">
                  <a:lumMod val="75000"/>
                </a:schemeClr>
              </a:solidFill>
            </a:endParaRPr>
          </a:p>
          <a:p>
            <a:r>
              <a:rPr lang="el-GR" dirty="0" smtClean="0">
                <a:solidFill>
                  <a:schemeClr val="accent3">
                    <a:lumMod val="75000"/>
                  </a:schemeClr>
                </a:solidFill>
              </a:rPr>
              <a:t>Χρησιμοποιώντας ένα τροχό σε μέτρια ταχύτητα και τα κατάλληλα φρεζάκια μπορούμε να αφαιρέσουμε το ημιμόνιμο μανικιούρ από τα νύχια. </a:t>
            </a:r>
            <a:endParaRPr lang="en-US" dirty="0" smtClean="0">
              <a:solidFill>
                <a:schemeClr val="accent3">
                  <a:lumMod val="75000"/>
                </a:schemeClr>
              </a:solidFill>
            </a:endParaRPr>
          </a:p>
          <a:p>
            <a:endParaRPr lang="en-US"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Ξεκινάμε την αφαίρεση του ημιμόνιμου με προσοχή να μην καταστρέφουμε και να μη γδέρνουμε το φυσικό νύχι. </a:t>
            </a:r>
            <a:endParaRPr lang="en-US" dirty="0" smtClean="0">
              <a:solidFill>
                <a:schemeClr val="accent3">
                  <a:lumMod val="75000"/>
                </a:schemeClr>
              </a:solidFill>
            </a:endParaRPr>
          </a:p>
          <a:p>
            <a:pPr>
              <a:buFont typeface="Wingdings" pitchFamily="2" charset="2"/>
              <a:buChar char="v"/>
            </a:pPr>
            <a:endParaRPr lang="en-US"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Κατεβάζουμε λίγο λίγο το υλικό με ήπιες κινήσεις χωρίς να επιμένουμε σε ένα σημείο και αυτό για να αποφύγουμε πιθανό αίσθημα καύσου στην πελάτισσα μας. </a:t>
            </a:r>
            <a:endParaRPr lang="en-US" dirty="0" smtClean="0">
              <a:solidFill>
                <a:schemeClr val="accent3">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Ορθογώνιο"/>
          <p:cNvSpPr/>
          <p:nvPr/>
        </p:nvSpPr>
        <p:spPr>
          <a:xfrm>
            <a:off x="285720" y="1428736"/>
            <a:ext cx="3000396" cy="3847207"/>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rPr>
              <a:t>Όταν αφαιρέσουμε όλο το υλικό περνάμε με ένα </a:t>
            </a:r>
            <a:r>
              <a:rPr lang="en-US" sz="2000" dirty="0" smtClean="0">
                <a:solidFill>
                  <a:schemeClr val="accent3">
                    <a:lumMod val="75000"/>
                  </a:schemeClr>
                </a:solidFill>
              </a:rPr>
              <a:t>buffer</a:t>
            </a:r>
            <a:r>
              <a:rPr lang="el-GR" sz="2000" dirty="0" smtClean="0">
                <a:solidFill>
                  <a:schemeClr val="accent3">
                    <a:lumMod val="75000"/>
                  </a:schemeClr>
                </a:solidFill>
              </a:rPr>
              <a:t> την επιφάνεια του νυχιού.</a:t>
            </a:r>
            <a:endParaRPr lang="en-US" sz="2000" dirty="0" smtClean="0">
              <a:solidFill>
                <a:schemeClr val="accent3">
                  <a:lumMod val="75000"/>
                </a:schemeClr>
              </a:solidFill>
            </a:endParaRPr>
          </a:p>
          <a:p>
            <a:pPr>
              <a:buFont typeface="Wingdings" pitchFamily="2" charset="2"/>
              <a:buChar char="v"/>
            </a:pPr>
            <a:endParaRPr lang="en-US" sz="24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 Τέλος, παίρνουμε με το βουρτσάκι σκόνης τα υπολείμματα και εφαρμόζουμε ένα αναπλαστικό λάδι επωνυχίων κάνοντας μασάζ.</a:t>
            </a:r>
          </a:p>
        </p:txBody>
      </p:sp>
      <p:sp>
        <p:nvSpPr>
          <p:cNvPr id="5" name="4 - Ορθογώνιο"/>
          <p:cNvSpPr/>
          <p:nvPr/>
        </p:nvSpPr>
        <p:spPr>
          <a:xfrm>
            <a:off x="142844" y="5643578"/>
            <a:ext cx="4071966" cy="857256"/>
          </a:xfrm>
          <a:prstGeom prst="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u="sng" dirty="0" smtClean="0">
                <a:solidFill>
                  <a:schemeClr val="accent3">
                    <a:lumMod val="75000"/>
                  </a:schemeClr>
                </a:solidFill>
              </a:rPr>
              <a:t>ΠΡΟΣΟΧΗ!! </a:t>
            </a:r>
          </a:p>
          <a:p>
            <a:pPr algn="ctr"/>
            <a:r>
              <a:rPr lang="el-GR" dirty="0" smtClean="0">
                <a:solidFill>
                  <a:schemeClr val="accent3">
                    <a:lumMod val="75000"/>
                  </a:schemeClr>
                </a:solidFill>
              </a:rPr>
              <a:t>ΣΤΗ ΔΙΑΧΕΙΡΗΣΗ ΤΟΥ ΤΡΟΧΟΥ ΩΣΤΕ ΝΑ ΜΗΝ ΤΡΑΥΜΑΤΙΣΟΥΜΕ ΤΟ ΦΥΣΙΚΟ ΝΥΧΙ</a:t>
            </a:r>
            <a:endParaRPr lang="el-GR" dirty="0">
              <a:solidFill>
                <a:schemeClr val="accent3">
                  <a:lumMod val="7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500034" y="714356"/>
            <a:ext cx="3000396" cy="5632311"/>
          </a:xfrm>
          <a:prstGeom prst="rect">
            <a:avLst/>
          </a:prstGeom>
          <a:noFill/>
        </p:spPr>
        <p:txBody>
          <a:bodyPr wrap="square" rtlCol="0">
            <a:spAutoFit/>
          </a:bodyPr>
          <a:lstStyle/>
          <a:p>
            <a:pPr algn="ctr"/>
            <a:r>
              <a:rPr lang="el-GR" sz="2000" b="1" u="sng" dirty="0" smtClean="0">
                <a:solidFill>
                  <a:schemeClr val="accent3">
                    <a:lumMod val="75000"/>
                  </a:schemeClr>
                </a:solidFill>
              </a:rPr>
              <a:t>ΦΡΕΖΑΚΙΑ ΚΑΤΑΛΛΗΛΑ ΓΙΑ ΑΦΑΙΡΕΣΗ ΗΜΙΜΟΝΙΜΟΥ ΜΑΝΙΚΙΟΥΡ</a:t>
            </a:r>
          </a:p>
          <a:p>
            <a:pPr algn="ctr"/>
            <a:endParaRPr lang="el-GR" sz="2000" b="1" u="sng" dirty="0" smtClean="0">
              <a:solidFill>
                <a:schemeClr val="accent3">
                  <a:lumMod val="75000"/>
                </a:schemeClr>
              </a:solidFill>
            </a:endParaRPr>
          </a:p>
          <a:p>
            <a:r>
              <a:rPr lang="el-GR" sz="2000" dirty="0" smtClean="0">
                <a:solidFill>
                  <a:schemeClr val="accent3">
                    <a:lumMod val="75000"/>
                  </a:schemeClr>
                </a:solidFill>
              </a:rPr>
              <a:t>Για την αφαίρεση του ημιμόνιμου μανικιούρ προτιμάμε</a:t>
            </a:r>
            <a:r>
              <a:rPr lang="en-US" sz="2000" dirty="0" smtClean="0">
                <a:solidFill>
                  <a:schemeClr val="accent3">
                    <a:lumMod val="75000"/>
                  </a:schemeClr>
                </a:solidFill>
              </a:rPr>
              <a:t> </a:t>
            </a:r>
            <a:r>
              <a:rPr lang="el-GR" sz="2000" dirty="0" smtClean="0">
                <a:solidFill>
                  <a:schemeClr val="accent3">
                    <a:lumMod val="75000"/>
                  </a:schemeClr>
                </a:solidFill>
              </a:rPr>
              <a:t>φρεζάκια σε σχήμα κώνου ή βαρελάκι.</a:t>
            </a:r>
          </a:p>
          <a:p>
            <a:r>
              <a:rPr lang="el-GR" sz="2000" dirty="0" smtClean="0">
                <a:solidFill>
                  <a:schemeClr val="accent3">
                    <a:lumMod val="75000"/>
                  </a:schemeClr>
                </a:solidFill>
              </a:rPr>
              <a:t>Τέτοια φρεζάκια είναι </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u="sng" dirty="0" smtClean="0">
                <a:solidFill>
                  <a:schemeClr val="accent3">
                    <a:lumMod val="75000"/>
                  </a:schemeClr>
                </a:solidFill>
              </a:rPr>
              <a:t>Κεραμικά φρεζάκια. </a:t>
            </a:r>
            <a:r>
              <a:rPr lang="el-GR" sz="2000" dirty="0" smtClean="0">
                <a:solidFill>
                  <a:schemeClr val="accent3">
                    <a:lumMod val="75000"/>
                  </a:schemeClr>
                </a:solidFill>
              </a:rPr>
              <a:t>Τα κεραμικά φρεζάκια έχουν λευκό χρώμα, είναι μαλακά και είναι κατάλληλα για γρήγορη και ασφαλή αφαίρεση ημιμόνιμου. </a:t>
            </a:r>
            <a:endParaRPr lang="el-GR" sz="2000" dirty="0">
              <a:solidFill>
                <a:schemeClr val="accent3">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www.lolota.gr/image/catalog/keramikes-frezes-kAI-XROMATA-LOLOTAGR.jpg"/>
          <p:cNvPicPr>
            <a:picLocks noChangeAspect="1" noChangeArrowheads="1"/>
          </p:cNvPicPr>
          <p:nvPr/>
        </p:nvPicPr>
        <p:blipFill>
          <a:blip r:embed="rId2"/>
          <a:srcRect/>
          <a:stretch>
            <a:fillRect/>
          </a:stretch>
        </p:blipFill>
        <p:spPr bwMode="auto">
          <a:xfrm>
            <a:off x="2143108" y="4467218"/>
            <a:ext cx="2984763" cy="2390782"/>
          </a:xfrm>
          <a:prstGeom prst="rect">
            <a:avLst/>
          </a:prstGeom>
          <a:noFill/>
        </p:spPr>
      </p:pic>
      <p:pic>
        <p:nvPicPr>
          <p:cNvPr id="4" name="Picture 2" descr="Acrylic Nails. What Acrylic Nails Is ? | by Monstera Nail &amp; Spa | Medium"/>
          <p:cNvPicPr>
            <a:picLocks noChangeAspect="1" noChangeArrowheads="1"/>
          </p:cNvPicPr>
          <p:nvPr/>
        </p:nvPicPr>
        <p:blipFill>
          <a:blip r:embed="rId3"/>
          <a:srcRect/>
          <a:stretch>
            <a:fillRect/>
          </a:stretch>
        </p:blipFill>
        <p:spPr bwMode="auto">
          <a:xfrm flipH="1">
            <a:off x="3771900" y="0"/>
            <a:ext cx="5372100" cy="6858000"/>
          </a:xfrm>
          <a:prstGeom prst="homePlate">
            <a:avLst/>
          </a:prstGeom>
          <a:noFill/>
        </p:spPr>
      </p:pic>
      <p:sp>
        <p:nvSpPr>
          <p:cNvPr id="3" name="2 - Ορθογώνιο"/>
          <p:cNvSpPr/>
          <p:nvPr/>
        </p:nvSpPr>
        <p:spPr>
          <a:xfrm>
            <a:off x="285720" y="857232"/>
            <a:ext cx="3286148" cy="4524315"/>
          </a:xfrm>
          <a:prstGeom prst="rect">
            <a:avLst/>
          </a:prstGeom>
        </p:spPr>
        <p:txBody>
          <a:bodyPr wrap="square">
            <a:spAutoFit/>
          </a:bodyPr>
          <a:lstStyle/>
          <a:p>
            <a:r>
              <a:rPr lang="el-GR" dirty="0" smtClean="0">
                <a:solidFill>
                  <a:schemeClr val="accent3">
                    <a:lumMod val="75000"/>
                  </a:schemeClr>
                </a:solidFill>
              </a:rPr>
              <a:t>Τα φρεζάκια αυτά κυκλοφορούν σε διάφορα χρώματα τα οποία υποδηλώνουν τη τραχύτητά τους δηλαδή το πόσο τραχιά επιφάνεια έχουν, και όχι τη σκληρότητά τους. Όσο πιο τραχιά είναι η επιφάνεια, τόσο πιο πολύ υλικό αφαιρούν. Η κατάταξη σε σχέση με τη τραχύτητα είναι:</a:t>
            </a:r>
          </a:p>
          <a:p>
            <a:endParaRPr lang="el-GR" dirty="0" smtClean="0">
              <a:solidFill>
                <a:schemeClr val="accent3">
                  <a:lumMod val="75000"/>
                </a:schemeClr>
              </a:solidFill>
            </a:endParaRPr>
          </a:p>
          <a:p>
            <a:pPr fontAlgn="base"/>
            <a:r>
              <a:rPr lang="el-GR" dirty="0" smtClean="0">
                <a:solidFill>
                  <a:schemeClr val="accent3">
                    <a:lumMod val="75000"/>
                  </a:schemeClr>
                </a:solidFill>
              </a:rPr>
              <a:t>-Μπλε: Μέτρια τραχύτητα</a:t>
            </a:r>
          </a:p>
          <a:p>
            <a:pPr fontAlgn="base"/>
            <a:r>
              <a:rPr lang="el-GR" dirty="0" smtClean="0">
                <a:solidFill>
                  <a:schemeClr val="accent3">
                    <a:lumMod val="75000"/>
                  </a:schemeClr>
                </a:solidFill>
              </a:rPr>
              <a:t>-Πράσινο: Πολύ τραχύ</a:t>
            </a:r>
          </a:p>
          <a:p>
            <a:r>
              <a:rPr lang="el-GR" dirty="0" smtClean="0">
                <a:solidFill>
                  <a:schemeClr val="accent3">
                    <a:lumMod val="75000"/>
                  </a:schemeClr>
                </a:solidFill>
              </a:rPr>
              <a:t>-Κόκκινο: Λίγο τραχύ</a:t>
            </a:r>
          </a:p>
          <a:p>
            <a:endParaRPr lang="en-US" dirty="0" smtClean="0">
              <a:solidFill>
                <a:schemeClr val="accent3">
                  <a:lumMod val="75000"/>
                </a:schemeClr>
              </a:solidFill>
            </a:endParaRPr>
          </a:p>
          <a:p>
            <a:pPr>
              <a:buFont typeface="Wingdings" pitchFamily="2" charset="2"/>
              <a:buChar char="v"/>
            </a:pPr>
            <a:endParaRPr lang="el-GR" dirty="0">
              <a:solidFill>
                <a:schemeClr val="accent3">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Διπλωμένη γωνία"/>
          <p:cNvSpPr/>
          <p:nvPr/>
        </p:nvSpPr>
        <p:spPr>
          <a:xfrm>
            <a:off x="214282" y="1714488"/>
            <a:ext cx="3500462" cy="3429024"/>
          </a:xfrm>
          <a:prstGeom prst="foldedCorner">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097" name="Rectangle 1"/>
          <p:cNvSpPr>
            <a:spLocks noChangeArrowheads="1"/>
          </p:cNvSpPr>
          <p:nvPr/>
        </p:nvSpPr>
        <p:spPr bwMode="auto">
          <a:xfrm>
            <a:off x="357158" y="1928802"/>
            <a:ext cx="321471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accent3">
                    <a:lumMod val="75000"/>
                  </a:schemeClr>
                </a:solidFill>
                <a:effectLst/>
                <a:cs typeface="Arial" pitchFamily="34" charset="0"/>
              </a:rPr>
              <a:t>Αποστείρωση</a:t>
            </a:r>
            <a:endParaRPr kumimoji="0" lang="el-GR" sz="1400" b="1" i="0" u="sng" strike="noStrike" cap="none" normalizeH="0" baseline="0" dirty="0" smtClean="0">
              <a:ln>
                <a:noFill/>
              </a:ln>
              <a:solidFill>
                <a:schemeClr val="accent3">
                  <a:lumMod val="75000"/>
                </a:schemeClr>
              </a:solidFill>
              <a:effectLst/>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l-GR" sz="1400" b="1" u="sng" dirty="0" smtClean="0">
              <a:solidFill>
                <a:schemeClr val="accent3">
                  <a:lumMod val="75000"/>
                </a:schemeClr>
              </a:solidFill>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1" i="0" u="sng" strike="noStrike" cap="none" normalizeH="0" baseline="0" dirty="0" smtClean="0">
              <a:ln>
                <a:noFill/>
              </a:ln>
              <a:solidFill>
                <a:schemeClr val="accent3">
                  <a:lumMod val="75000"/>
                </a:schemeClr>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accent3">
                    <a:lumMod val="75000"/>
                  </a:schemeClr>
                </a:solidFill>
                <a:effectLst/>
                <a:cs typeface="Arial" pitchFamily="34" charset="0"/>
              </a:rPr>
              <a:t>Τα</a:t>
            </a:r>
            <a:r>
              <a:rPr kumimoji="0" lang="el-GR" sz="1400" b="1" i="0" u="none" strike="noStrike" cap="none" normalizeH="0" dirty="0" smtClean="0">
                <a:ln>
                  <a:noFill/>
                </a:ln>
                <a:solidFill>
                  <a:schemeClr val="accent3">
                    <a:lumMod val="75000"/>
                  </a:schemeClr>
                </a:solidFill>
                <a:effectLst/>
                <a:cs typeface="Arial" pitchFamily="34" charset="0"/>
              </a:rPr>
              <a:t> </a:t>
            </a:r>
            <a:r>
              <a:rPr kumimoji="0" lang="el-GR" sz="1400" b="1" i="0" u="none" strike="noStrike" cap="none" normalizeH="0" baseline="0" dirty="0" smtClean="0">
                <a:ln>
                  <a:noFill/>
                </a:ln>
                <a:solidFill>
                  <a:schemeClr val="accent3">
                    <a:lumMod val="75000"/>
                  </a:schemeClr>
                </a:solidFill>
                <a:effectLst/>
                <a:cs typeface="Arial" pitchFamily="34" charset="0"/>
              </a:rPr>
              <a:t>φρεζάκια αυτά , αποστειρώνονται πάντα σε</a:t>
            </a:r>
            <a:r>
              <a:rPr kumimoji="0" lang="el-GR" sz="1400" b="1" i="0" u="none" strike="noStrike" cap="none" normalizeH="0" dirty="0" smtClean="0">
                <a:ln>
                  <a:noFill/>
                </a:ln>
                <a:solidFill>
                  <a:schemeClr val="accent3">
                    <a:lumMod val="75000"/>
                  </a:schemeClr>
                </a:solidFill>
                <a:effectLst/>
                <a:cs typeface="Arial" pitchFamily="34" charset="0"/>
              </a:rPr>
              <a:t> </a:t>
            </a:r>
            <a:r>
              <a:rPr kumimoji="0" lang="el-GR" sz="1400" b="1" i="0" u="none" strike="noStrike" cap="none" normalizeH="0" baseline="0" dirty="0" smtClean="0">
                <a:ln>
                  <a:noFill/>
                </a:ln>
                <a:solidFill>
                  <a:schemeClr val="accent3">
                    <a:lumMod val="75000"/>
                  </a:schemeClr>
                </a:solidFill>
                <a:effectLst/>
                <a:cs typeface="Arial" pitchFamily="34" charset="0"/>
              </a:rPr>
              <a:t>υψηλή θερμοκρασία. Μπαίνουν</a:t>
            </a:r>
            <a:r>
              <a:rPr kumimoji="0" lang="el-GR" sz="1400" b="1" i="0" u="none" strike="noStrike" cap="none" normalizeH="0" dirty="0" smtClean="0">
                <a:ln>
                  <a:noFill/>
                </a:ln>
                <a:solidFill>
                  <a:schemeClr val="accent3">
                    <a:lumMod val="75000"/>
                  </a:schemeClr>
                </a:solidFill>
                <a:effectLst/>
                <a:cs typeface="Arial" pitchFamily="34" charset="0"/>
              </a:rPr>
              <a:t> </a:t>
            </a:r>
            <a:r>
              <a:rPr kumimoji="0" lang="el-GR" sz="1400" b="1" i="0" u="none" strike="noStrike" cap="none" normalizeH="0" baseline="0" dirty="0" smtClean="0">
                <a:ln>
                  <a:noFill/>
                </a:ln>
                <a:solidFill>
                  <a:schemeClr val="accent3">
                    <a:lumMod val="75000"/>
                  </a:schemeClr>
                </a:solidFill>
                <a:effectLst/>
                <a:cs typeface="Arial" pitchFamily="34" charset="0"/>
              </a:rPr>
              <a:t>στον αποστειρωτή κρυστάλλων ή σε κλίβανο υψηλής θερμοκρασίας. Δεν</a:t>
            </a:r>
            <a:r>
              <a:rPr kumimoji="0" lang="el-GR" sz="1400" b="1" i="0" u="none" strike="noStrike" cap="none" normalizeH="0" dirty="0" smtClean="0">
                <a:ln>
                  <a:noFill/>
                </a:ln>
                <a:solidFill>
                  <a:schemeClr val="accent3">
                    <a:lumMod val="75000"/>
                  </a:schemeClr>
                </a:solidFill>
                <a:effectLst/>
                <a:cs typeface="Arial" pitchFamily="34" charset="0"/>
              </a:rPr>
              <a:t> </a:t>
            </a:r>
            <a:r>
              <a:rPr kumimoji="0" lang="el-GR" sz="1400" b="1" i="0" u="none" strike="noStrike" cap="none" normalizeH="0" baseline="0" dirty="0" smtClean="0">
                <a:ln>
                  <a:noFill/>
                </a:ln>
                <a:solidFill>
                  <a:schemeClr val="accent3">
                    <a:lumMod val="75000"/>
                  </a:schemeClr>
                </a:solidFill>
                <a:effectLst/>
                <a:cs typeface="Arial" pitchFamily="34" charset="0"/>
              </a:rPr>
              <a:t>τα αποστειρώνουμε σε UV καθώς δεν προσφέρει προστασία από ιούς και μύκητες.</a:t>
            </a:r>
            <a:r>
              <a:rPr lang="el-GR" sz="1400" b="1" dirty="0" smtClean="0">
                <a:solidFill>
                  <a:schemeClr val="accent3">
                    <a:lumMod val="75000"/>
                  </a:schemeClr>
                </a:solidFill>
                <a:cs typeface="Arial" pitchFamily="34" charset="0"/>
              </a:rPr>
              <a:t> </a:t>
            </a:r>
            <a:r>
              <a:rPr kumimoji="0" lang="el-GR" sz="1400" b="1" i="0" u="none" strike="noStrike" cap="none" normalizeH="0" baseline="0" dirty="0" smtClean="0">
                <a:ln>
                  <a:noFill/>
                </a:ln>
                <a:solidFill>
                  <a:schemeClr val="accent3">
                    <a:lumMod val="75000"/>
                  </a:schemeClr>
                </a:solidFill>
                <a:effectLst/>
                <a:cs typeface="Arial" pitchFamily="34" charset="0"/>
              </a:rPr>
              <a:t>Πριν τα βάλουμε στον αποστειρωτή, αφαιρέστε το πλαστικό δακτύλιο εάν διαθέτουν.</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Φρέζα Καρβιδίου"/>
          <p:cNvPicPr>
            <a:picLocks noChangeAspect="1" noChangeArrowheads="1"/>
          </p:cNvPicPr>
          <p:nvPr/>
        </p:nvPicPr>
        <p:blipFill>
          <a:blip r:embed="rId2"/>
          <a:srcRect l="-1562" t="20313" r="40625" b="17187"/>
          <a:stretch>
            <a:fillRect/>
          </a:stretch>
        </p:blipFill>
        <p:spPr bwMode="auto">
          <a:xfrm>
            <a:off x="2214546" y="4000480"/>
            <a:ext cx="2786082" cy="2857520"/>
          </a:xfrm>
          <a:prstGeom prst="rect">
            <a:avLst/>
          </a:prstGeom>
          <a:noFill/>
        </p:spPr>
      </p:pic>
      <p:pic>
        <p:nvPicPr>
          <p:cNvPr id="4" name="Picture 2" descr="Acrylic Nails. What Acrylic Nails Is ? | by Monstera Nail &amp; Spa | Medium"/>
          <p:cNvPicPr>
            <a:picLocks noChangeAspect="1" noChangeArrowheads="1"/>
          </p:cNvPicPr>
          <p:nvPr/>
        </p:nvPicPr>
        <p:blipFill>
          <a:blip r:embed="rId3"/>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928670"/>
            <a:ext cx="3286148" cy="3139321"/>
          </a:xfrm>
          <a:prstGeom prst="rect">
            <a:avLst/>
          </a:prstGeom>
          <a:noFill/>
        </p:spPr>
        <p:txBody>
          <a:bodyPr wrap="square" rtlCol="0">
            <a:spAutoFit/>
          </a:bodyPr>
          <a:lstStyle/>
          <a:p>
            <a:pPr>
              <a:buFont typeface="Wingdings" pitchFamily="2" charset="2"/>
              <a:buChar char="v"/>
            </a:pPr>
            <a:r>
              <a:rPr lang="el-GR" u="sng" dirty="0" smtClean="0">
                <a:solidFill>
                  <a:schemeClr val="accent3">
                    <a:lumMod val="75000"/>
                  </a:schemeClr>
                </a:solidFill>
              </a:rPr>
              <a:t>Φρεζάκια καρβιδίου. </a:t>
            </a:r>
            <a:r>
              <a:rPr lang="el-GR" dirty="0" smtClean="0">
                <a:solidFill>
                  <a:schemeClr val="accent3">
                    <a:lumMod val="75000"/>
                  </a:schemeClr>
                </a:solidFill>
              </a:rPr>
              <a:t>Τα φρεζάκια αυτά είναι υψηλής αντοχής που δεν ζεσταίνονται  και δεν φθείρονται εύκολα. Οι φρέζες καρβιδίου είναι πιο σκληρές από τις κεραμικές.  Για αφαίρεση ημιμόνιμου, προτιμάμε όμως  τα κεραμικά φρεζάκια γιατί οι τα φρεζάκια καρβιδίου είναι πιο σκληρά στη χρήση τους.</a:t>
            </a:r>
            <a:endParaRPr lang="el-GR" u="sng" dirty="0" smtClean="0">
              <a:solidFill>
                <a:schemeClr val="accent3">
                  <a:lumMod val="75000"/>
                </a:schemeClr>
              </a:solidFill>
            </a:endParaRPr>
          </a:p>
        </p:txBody>
      </p:sp>
      <p:sp>
        <p:nvSpPr>
          <p:cNvPr id="5" name="4 - Διπλωμένη γωνία"/>
          <p:cNvSpPr/>
          <p:nvPr/>
        </p:nvSpPr>
        <p:spPr>
          <a:xfrm>
            <a:off x="142844" y="5214950"/>
            <a:ext cx="2857520" cy="1357322"/>
          </a:xfrm>
          <a:prstGeom prst="foldedCorner">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solidFill>
                  <a:schemeClr val="accent3">
                    <a:lumMod val="75000"/>
                  </a:schemeClr>
                </a:solidFill>
              </a:rPr>
              <a:t>Αποστειρώνονται σε όλους τους κλιβάνους κανονικά και απολυμαίνονται με όλα τα είδη των απολυμαντικών</a:t>
            </a:r>
            <a:endParaRPr lang="el-GR" dirty="0">
              <a:solidFill>
                <a:schemeClr val="accent3">
                  <a:lumMod val="7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1428736"/>
            <a:ext cx="3500462" cy="4339650"/>
          </a:xfrm>
          <a:prstGeom prst="rect">
            <a:avLst/>
          </a:prstGeom>
          <a:noFill/>
        </p:spPr>
        <p:txBody>
          <a:bodyPr wrap="square" rtlCol="0">
            <a:spAutoFit/>
          </a:bodyPr>
          <a:lstStyle/>
          <a:p>
            <a:pPr algn="ctr"/>
            <a:r>
              <a:rPr lang="el-GR" sz="2000" b="1" u="sng" dirty="0" smtClean="0">
                <a:solidFill>
                  <a:schemeClr val="accent3">
                    <a:lumMod val="75000"/>
                  </a:schemeClr>
                </a:solidFill>
              </a:rPr>
              <a:t>ΤΑ ΠΛΕΟΝΕΚΤΗΜΑΤΑ ΤΟΥ ΗΜΙΜΟΝΙΜΟΥ ΜΑΝΙΚΙΟΥΡ</a:t>
            </a:r>
          </a:p>
          <a:p>
            <a:pPr algn="ctr"/>
            <a:endParaRPr lang="el-GR" sz="2000" b="1" u="sng" dirty="0" smtClean="0">
              <a:solidFill>
                <a:schemeClr val="accent3">
                  <a:lumMod val="75000"/>
                </a:schemeClr>
              </a:solidFill>
            </a:endParaRPr>
          </a:p>
          <a:p>
            <a:pPr algn="ctr"/>
            <a:endParaRPr lang="el-GR" sz="2000" b="1" u="sng"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Προστατεύει τα νύχια σου από το ξεφλούδισμα και δεν σπάνε </a:t>
            </a:r>
          </a:p>
          <a:p>
            <a:pPr>
              <a:buFont typeface="Wingdings" pitchFamily="2" charset="2"/>
              <a:buChar char="v"/>
            </a:pPr>
            <a:endParaRPr lang="el-GR" sz="2000" b="1" u="sng"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Βοηθάει τα νύχια να μεγαλώνουν πιο γρήγορα από ότι είχαμε συνηθίσει</a:t>
            </a:r>
          </a:p>
          <a:p>
            <a:pPr>
              <a:buFont typeface="Wingdings" pitchFamily="2" charset="2"/>
              <a:buChar char="v"/>
            </a:pPr>
            <a:endParaRPr lang="el-GR" sz="2000" dirty="0" smtClean="0">
              <a:solidFill>
                <a:schemeClr val="accent3">
                  <a:lumMod val="75000"/>
                </a:schemeClr>
              </a:solidFill>
            </a:endParaRPr>
          </a:p>
          <a:p>
            <a:endParaRPr lang="el-GR" dirty="0" smtClean="0"/>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Ορθογώνιο"/>
          <p:cNvSpPr/>
          <p:nvPr/>
        </p:nvSpPr>
        <p:spPr>
          <a:xfrm>
            <a:off x="357158" y="2285992"/>
            <a:ext cx="3071834" cy="2862322"/>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rPr>
              <a:t>Αφαιρείται πολύ εύκολα και γρήγορα.</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Το μεγαλύτερο  και προφανέστερο πλεονέκτημα του είναι η διάρκεια του σε σχέση με το απλό μανικιούρ.</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TextBox"/>
          <p:cNvSpPr txBox="1"/>
          <p:nvPr/>
        </p:nvSpPr>
        <p:spPr>
          <a:xfrm>
            <a:off x="428596" y="714356"/>
            <a:ext cx="3214710" cy="5940088"/>
          </a:xfrm>
          <a:prstGeom prst="rect">
            <a:avLst/>
          </a:prstGeom>
          <a:noFill/>
        </p:spPr>
        <p:txBody>
          <a:bodyPr wrap="square" rtlCol="0">
            <a:spAutoFit/>
          </a:bodyPr>
          <a:lstStyle/>
          <a:p>
            <a:pPr>
              <a:buFont typeface="Wingdings" pitchFamily="2" charset="2"/>
              <a:buChar char="v"/>
            </a:pPr>
            <a:r>
              <a:rPr lang="el-GR" sz="2000" dirty="0" smtClean="0">
                <a:solidFill>
                  <a:schemeClr val="accent3">
                    <a:lumMod val="75000"/>
                  </a:schemeClr>
                </a:solidFill>
              </a:rPr>
              <a:t>Το γρήγορο στέγνωμα είναι ένα ακόμα πλεονέκτημα του ημιμόνιμου μανικιούρ αφού τα βερνίκια πολυμερίζονται και δεν χρειάζεται να περιμένουμε ώρα ώστε να στεγνώνει η κάθε στρώση</a:t>
            </a:r>
          </a:p>
          <a:p>
            <a:pPr>
              <a:buFont typeface="Wingdings" pitchFamily="2" charset="2"/>
              <a:buChar char="v"/>
            </a:pPr>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Τέλος, το έντονο αποτέλεσμα του που λόγω των ειδικών βερνικιών που χρησιμοποιούνται ως τελευταίο στρώμα, το χρώμα του βερνικιού είναι πιο έντονο και πιο γυαλιστερό, και έτσι το αποτέλεσμα είναι αισθητικά άρτιο.</a:t>
            </a:r>
            <a:endParaRPr lang="el-GR" sz="2000" dirty="0">
              <a:solidFill>
                <a:schemeClr val="accent3">
                  <a:lumMod val="7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500042"/>
            <a:ext cx="3429024" cy="4985980"/>
          </a:xfrm>
          <a:prstGeom prst="rect">
            <a:avLst/>
          </a:prstGeom>
          <a:noFill/>
        </p:spPr>
        <p:txBody>
          <a:bodyPr wrap="square" rtlCol="0">
            <a:spAutoFit/>
          </a:bodyPr>
          <a:lstStyle/>
          <a:p>
            <a:pPr algn="ctr"/>
            <a:r>
              <a:rPr lang="el-GR" sz="2000" b="1" u="sng" dirty="0" smtClean="0">
                <a:solidFill>
                  <a:schemeClr val="accent3">
                    <a:lumMod val="75000"/>
                  </a:schemeClr>
                </a:solidFill>
              </a:rPr>
              <a:t>ΟΙ ΑΡΝΗΤΙΚΕΣ ΣΥΝΕΠΕΙΕΣ ΤΟΥ ΗΜΙΜΟΝΙΜΟΥ ΜΑΝΙΚΙΟΥΡ</a:t>
            </a:r>
          </a:p>
          <a:p>
            <a:pPr algn="ctr"/>
            <a:endParaRPr lang="el-GR" b="1" u="sng" dirty="0" smtClean="0">
              <a:solidFill>
                <a:schemeClr val="accent3">
                  <a:lumMod val="75000"/>
                </a:schemeClr>
              </a:solidFill>
            </a:endParaRPr>
          </a:p>
          <a:p>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Η κυριότερη επίπτωση είναι οι ακτίνες UV που εκπέμπονται στο χέρι από τη συσκευή πολυμερισμού που χρησιμοποιείται, γιατί οι ακτίνες αυτές είναι υπεριώδεις και ευθύνονται για την πρόωρη γήρανση, δυσχρωμίες αλλά και σοβαρές άλλες κακοήθεις δερματικές παθήσεις στα χέρια</a:t>
            </a:r>
            <a:r>
              <a:rPr lang="el-GR" dirty="0" smtClean="0"/>
              <a:t>.</a:t>
            </a:r>
            <a:endParaRPr lang="el-GR" b="1" u="sng" dirty="0" smtClean="0">
              <a:solidFill>
                <a:schemeClr val="accent3">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642918"/>
            <a:ext cx="3714776" cy="5940088"/>
          </a:xfrm>
          <a:prstGeom prst="rect">
            <a:avLst/>
          </a:prstGeom>
          <a:noFill/>
        </p:spPr>
        <p:txBody>
          <a:bodyPr wrap="square" rtlCol="0">
            <a:spAutoFit/>
          </a:bodyPr>
          <a:lstStyle/>
          <a:p>
            <a:pPr algn="ctr"/>
            <a:r>
              <a:rPr lang="el-GR" sz="2000" b="1" u="sng" dirty="0" smtClean="0">
                <a:solidFill>
                  <a:schemeClr val="accent3">
                    <a:lumMod val="75000"/>
                  </a:schemeClr>
                </a:solidFill>
              </a:rPr>
              <a:t>ΔΙΑΔΙΚΑΣΙΑ ΕΦΑΡΜΟΓΗΣ</a:t>
            </a: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Αρχικά, ψεκάζουμε τα χεριά της πελάτισσας με αντισηπτικό.</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Δίνουμε στο νύχι το επιθυμητό σχήμα με τη βοήθεια μιας λίμας με απαλές κινήσεις.</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Στη συνέχεια, με τη βοήθεια ενός </a:t>
            </a:r>
            <a:r>
              <a:rPr lang="en-US" sz="2000" dirty="0" smtClean="0">
                <a:solidFill>
                  <a:schemeClr val="accent3">
                    <a:lumMod val="75000"/>
                  </a:schemeClr>
                </a:solidFill>
              </a:rPr>
              <a:t>pusher </a:t>
            </a:r>
            <a:r>
              <a:rPr lang="el-GR" sz="2000" dirty="0" smtClean="0">
                <a:solidFill>
                  <a:schemeClr val="accent3">
                    <a:lumMod val="75000"/>
                  </a:schemeClr>
                </a:solidFill>
              </a:rPr>
              <a:t>σπρώχνουμε τα επωνύχια.</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Αφού έχουν ανασηκωθεί τα επωνύχια και χρησιμοποιώντας ένα κοπτάκι επωνυχίων , τα αφαιρούμε.</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a:solidFill>
                <a:schemeClr val="accent3">
                  <a:lumMod val="7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TextBox"/>
          <p:cNvSpPr txBox="1"/>
          <p:nvPr/>
        </p:nvSpPr>
        <p:spPr>
          <a:xfrm>
            <a:off x="285720" y="1857364"/>
            <a:ext cx="3286148" cy="3477875"/>
          </a:xfrm>
          <a:prstGeom prst="rect">
            <a:avLst/>
          </a:prstGeom>
          <a:noFill/>
        </p:spPr>
        <p:txBody>
          <a:bodyPr wrap="square" rtlCol="0">
            <a:spAutoFit/>
          </a:bodyPr>
          <a:lstStyle/>
          <a:p>
            <a:pPr>
              <a:buFont typeface="Wingdings" pitchFamily="2" charset="2"/>
              <a:buChar char="v"/>
            </a:pPr>
            <a:r>
              <a:rPr lang="el-GR" sz="2000" dirty="0" smtClean="0">
                <a:solidFill>
                  <a:schemeClr val="accent3">
                    <a:lumMod val="75000"/>
                  </a:schemeClr>
                </a:solidFill>
              </a:rPr>
              <a:t>Είναι πιο ακριβό σε σχέση με το απλό μανικιούρ καθώς τα βερνίκια και τα υλικά είναι αρκετά ακριβότερα από τα απλά.</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Υπάρχει φθορά στο νύχι αν δεν αφαιρεθεί σωστά.</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a:solidFill>
                <a:schemeClr val="accent3">
                  <a:lumMod val="75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6" name="5 - Ορθογώνιο"/>
          <p:cNvSpPr/>
          <p:nvPr/>
        </p:nvSpPr>
        <p:spPr>
          <a:xfrm>
            <a:off x="500034" y="1428736"/>
            <a:ext cx="2786082" cy="3785652"/>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rPr>
              <a:t>Υπάρχει περίπτωση να μην διαρκέσει αρκετά. π.χ. σε περίπτωση που τα νύχια παράγουν αρκετή λιπαρότητα ή σε πελάτισσες όπου τα χέρια τους είναι αρκετά εκτεθειμένα σε υγρασία και αυτό γιατί σε αυτές τις περιπτώσεις το υλικό δε μπορεί να κρατήσει το υλικό.</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6" name="5 - Ορθογώνιο"/>
          <p:cNvSpPr/>
          <p:nvPr/>
        </p:nvSpPr>
        <p:spPr>
          <a:xfrm>
            <a:off x="500034" y="1428736"/>
            <a:ext cx="2786082" cy="3785652"/>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rPr>
              <a:t>Υπάρχει περίπτωση να μην διαρκέσει αρκετά. π.χ. σε περίπτωση που τα νύχια παράγουν αρκετή λιπαρότητα ή σε πελάτισσες όπου τα χέρια τους είναι αρκετά εκτεθειμένα σε υγρασία και αυτό γιατί σε αυτές τις περιπτώσεις το υλικό δε μπορεί να κρατήσει το υλικό.</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785794"/>
            <a:ext cx="4214842" cy="1323439"/>
          </a:xfrm>
          <a:prstGeom prst="rect">
            <a:avLst/>
          </a:prstGeom>
          <a:noFill/>
        </p:spPr>
        <p:txBody>
          <a:bodyPr wrap="square" rtlCol="0">
            <a:spAutoFit/>
          </a:bodyPr>
          <a:lstStyle/>
          <a:p>
            <a:pPr algn="ctr"/>
            <a:r>
              <a:rPr lang="el-GR" sz="4000" b="1" u="sng" dirty="0" smtClean="0">
                <a:solidFill>
                  <a:schemeClr val="accent3">
                    <a:lumMod val="75000"/>
                  </a:schemeClr>
                </a:solidFill>
              </a:rPr>
              <a:t>Ευχαριστώ για την προσοχή σας !</a:t>
            </a:r>
            <a:endParaRPr lang="el-GR" sz="4000" b="1" u="sng" dirty="0">
              <a:solidFill>
                <a:schemeClr val="accent3">
                  <a:lumMod val="75000"/>
                </a:schemeClr>
              </a:solidFill>
            </a:endParaRPr>
          </a:p>
        </p:txBody>
      </p:sp>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1214422"/>
            <a:ext cx="3286148" cy="5847755"/>
          </a:xfrm>
          <a:prstGeom prst="rect">
            <a:avLst/>
          </a:prstGeom>
          <a:noFill/>
        </p:spPr>
        <p:txBody>
          <a:bodyPr wrap="square" rtlCol="0">
            <a:spAutoFit/>
          </a:bodyPr>
          <a:lstStyle/>
          <a:p>
            <a:pPr>
              <a:buFont typeface="Wingdings" pitchFamily="2" charset="2"/>
              <a:buChar char="v"/>
            </a:pPr>
            <a:r>
              <a:rPr lang="el-GR" sz="2000" dirty="0" smtClean="0">
                <a:solidFill>
                  <a:schemeClr val="accent3">
                    <a:lumMod val="75000"/>
                  </a:schemeClr>
                </a:solidFill>
              </a:rPr>
              <a:t> Έπειτα, με ένα</a:t>
            </a:r>
            <a:r>
              <a:rPr lang="en-US" sz="2000" dirty="0" smtClean="0">
                <a:solidFill>
                  <a:schemeClr val="accent3">
                    <a:lumMod val="75000"/>
                  </a:schemeClr>
                </a:solidFill>
              </a:rPr>
              <a:t> buffer</a:t>
            </a:r>
            <a:r>
              <a:rPr lang="el-GR" sz="2000" dirty="0" smtClean="0">
                <a:solidFill>
                  <a:schemeClr val="accent3">
                    <a:lumMod val="75000"/>
                  </a:schemeClr>
                </a:solidFill>
              </a:rPr>
              <a:t> </a:t>
            </a:r>
            <a:r>
              <a:rPr lang="en-US" sz="2000" dirty="0" smtClean="0">
                <a:solidFill>
                  <a:schemeClr val="accent3">
                    <a:lumMod val="75000"/>
                  </a:schemeClr>
                </a:solidFill>
              </a:rPr>
              <a:t>‘’</a:t>
            </a:r>
            <a:r>
              <a:rPr lang="el-GR" sz="2000" dirty="0" smtClean="0">
                <a:solidFill>
                  <a:schemeClr val="accent3">
                    <a:lumMod val="75000"/>
                  </a:schemeClr>
                </a:solidFill>
              </a:rPr>
              <a:t>αγριεύουμε</a:t>
            </a:r>
            <a:r>
              <a:rPr lang="en-US" sz="2000" dirty="0" smtClean="0">
                <a:solidFill>
                  <a:schemeClr val="accent3">
                    <a:lumMod val="75000"/>
                  </a:schemeClr>
                </a:solidFill>
              </a:rPr>
              <a:t>’’</a:t>
            </a:r>
            <a:r>
              <a:rPr lang="el-GR" sz="2000" dirty="0" smtClean="0">
                <a:solidFill>
                  <a:schemeClr val="accent3">
                    <a:lumMod val="75000"/>
                  </a:schemeClr>
                </a:solidFill>
              </a:rPr>
              <a:t> την επιφάνεια του νυχιού με απαλές κινήσεις</a:t>
            </a:r>
            <a:r>
              <a:rPr lang="en-US" sz="2000" dirty="0" smtClean="0">
                <a:solidFill>
                  <a:schemeClr val="accent3">
                    <a:lumMod val="75000"/>
                  </a:schemeClr>
                </a:solidFill>
              </a:rPr>
              <a:t> </a:t>
            </a:r>
            <a:r>
              <a:rPr lang="el-GR" sz="2000" dirty="0" smtClean="0">
                <a:solidFill>
                  <a:schemeClr val="accent3">
                    <a:lumMod val="75000"/>
                  </a:schemeClr>
                </a:solidFill>
              </a:rPr>
              <a:t>ώστε να γίνει καλύτερη συγκόλληση του υλικού με το νύχι. </a:t>
            </a:r>
            <a:r>
              <a:rPr lang="el-GR" sz="2000" u="sng" dirty="0" smtClean="0">
                <a:solidFill>
                  <a:schemeClr val="accent3">
                    <a:lumMod val="75000"/>
                  </a:schemeClr>
                </a:solidFill>
              </a:rPr>
              <a:t>ΠΡΟΣΟΧΗ ΣΕ ΑΥΤΟ ΤΟ ΣΗΜΕΙΟ</a:t>
            </a:r>
            <a:r>
              <a:rPr lang="en-US" sz="2000" u="sng" dirty="0" smtClean="0">
                <a:solidFill>
                  <a:schemeClr val="accent3">
                    <a:lumMod val="75000"/>
                  </a:schemeClr>
                </a:solidFill>
              </a:rPr>
              <a:t> </a:t>
            </a:r>
            <a:r>
              <a:rPr lang="el-GR" sz="2000" dirty="0" smtClean="0">
                <a:solidFill>
                  <a:schemeClr val="accent3">
                    <a:lumMod val="75000"/>
                  </a:schemeClr>
                </a:solidFill>
              </a:rPr>
              <a:t>να μην βλάψουμε το φυσικό νύχι. </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Απομακρύνουμε τα τυχόν υπολείμματα σκόνης με ένα βουρτσάκι σκόνης.</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dirty="0" smtClean="0"/>
          </a:p>
          <a:p>
            <a:pPr>
              <a:buFont typeface="Wingdings" pitchFamily="2" charset="2"/>
              <a:buChar char="v"/>
            </a:pPr>
            <a:endParaRPr lang="el-GR" dirty="0" smtClean="0"/>
          </a:p>
          <a:p>
            <a:pPr>
              <a:buFont typeface="Wingdings" pitchFamily="2" charset="2"/>
              <a:buChar char="v"/>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285728"/>
            <a:ext cx="3429024" cy="7786747"/>
          </a:xfrm>
          <a:prstGeom prst="rect">
            <a:avLst/>
          </a:prstGeom>
          <a:noFill/>
        </p:spPr>
        <p:txBody>
          <a:bodyPr wrap="square" rtlCol="0">
            <a:spAutoFit/>
          </a:bodyPr>
          <a:lstStyle/>
          <a:p>
            <a:pPr>
              <a:buFont typeface="Wingdings" pitchFamily="2" charset="2"/>
              <a:buChar char="v"/>
            </a:pPr>
            <a:r>
              <a:rPr lang="el-GR" sz="2000" dirty="0" smtClean="0">
                <a:solidFill>
                  <a:schemeClr val="accent3">
                    <a:lumMod val="75000"/>
                  </a:schemeClr>
                </a:solidFill>
              </a:rPr>
              <a:t> Αφαιρούμε την λιπαρότητα από τα νύχια αρχικά με ένα χαρτάκι κυτταρίνης εμποτισμένο με καθαρό ασετόν και μετά χρησιμοποιώντας </a:t>
            </a:r>
            <a:r>
              <a:rPr lang="en-US" sz="2000" dirty="0" smtClean="0">
                <a:solidFill>
                  <a:schemeClr val="accent3">
                    <a:lumMod val="75000"/>
                  </a:schemeClr>
                </a:solidFill>
              </a:rPr>
              <a:t>primer.</a:t>
            </a:r>
            <a:r>
              <a:rPr lang="el-GR" sz="2000" dirty="0" smtClean="0">
                <a:solidFill>
                  <a:schemeClr val="accent3">
                    <a:lumMod val="75000"/>
                  </a:schemeClr>
                </a:solidFill>
              </a:rPr>
              <a:t>(εάν θέλουμε στο ημιμόνιμο μπορούμε να παραλείψουμε το </a:t>
            </a:r>
            <a:r>
              <a:rPr lang="en-US" sz="2000" dirty="0" smtClean="0">
                <a:solidFill>
                  <a:schemeClr val="accent3">
                    <a:lumMod val="75000"/>
                  </a:schemeClr>
                </a:solidFill>
              </a:rPr>
              <a:t>primer.)</a:t>
            </a:r>
            <a:r>
              <a:rPr lang="el-GR" sz="2000" dirty="0" smtClean="0">
                <a:solidFill>
                  <a:schemeClr val="accent3">
                    <a:lumMod val="75000"/>
                  </a:schemeClr>
                </a:solidFill>
              </a:rPr>
              <a:t> </a:t>
            </a:r>
          </a:p>
          <a:p>
            <a:pPr>
              <a:buFont typeface="Wingdings" pitchFamily="2" charset="2"/>
              <a:buChar char="v"/>
            </a:pPr>
            <a:endParaRPr lang="el-GR" sz="2000" dirty="0" smtClean="0"/>
          </a:p>
          <a:p>
            <a:pPr>
              <a:buFont typeface="Wingdings" pitchFamily="2" charset="2"/>
              <a:buChar char="v"/>
            </a:pPr>
            <a:endParaRPr lang="el-GR" sz="2000" dirty="0" smtClean="0"/>
          </a:p>
          <a:p>
            <a:pPr>
              <a:buFont typeface="Wingdings" pitchFamily="2" charset="2"/>
              <a:buChar char="v"/>
            </a:pPr>
            <a:r>
              <a:rPr lang="el-GR" sz="2000" dirty="0" smtClean="0">
                <a:solidFill>
                  <a:schemeClr val="accent3">
                    <a:lumMod val="75000"/>
                  </a:schemeClr>
                </a:solidFill>
              </a:rPr>
              <a:t>Εφαρμόζουμε στα νύχια μια λεπτή στρώση βάσης(</a:t>
            </a:r>
            <a:r>
              <a:rPr lang="en-US" sz="2000" dirty="0" smtClean="0">
                <a:solidFill>
                  <a:schemeClr val="accent3">
                    <a:lumMod val="75000"/>
                  </a:schemeClr>
                </a:solidFill>
              </a:rPr>
              <a:t>base coat) </a:t>
            </a:r>
            <a:r>
              <a:rPr lang="el-GR" sz="2000" dirty="0" smtClean="0">
                <a:solidFill>
                  <a:schemeClr val="accent3">
                    <a:lumMod val="75000"/>
                  </a:schemeClr>
                </a:solidFill>
              </a:rPr>
              <a:t>και πολυμερίζουμε στη λάμπα μας. (ο χρόνος πολυμερισμού εξαρτάται από τη λάμπα που έχουμε, σε λάμπες UV, ο χρόνος πολυμερισμού είναι περίπου 2 λεπτά ενώ σε λάμπα </a:t>
            </a:r>
            <a:r>
              <a:rPr lang="en-US" sz="2000" dirty="0" smtClean="0">
                <a:solidFill>
                  <a:schemeClr val="accent3">
                    <a:lumMod val="75000"/>
                  </a:schemeClr>
                </a:solidFill>
              </a:rPr>
              <a:t>LED</a:t>
            </a:r>
            <a:r>
              <a:rPr lang="el-GR" sz="2000" dirty="0" smtClean="0">
                <a:solidFill>
                  <a:schemeClr val="accent3">
                    <a:lumMod val="75000"/>
                  </a:schemeClr>
                </a:solidFill>
              </a:rPr>
              <a:t> 30-60</a:t>
            </a:r>
            <a:r>
              <a:rPr lang="en-US" sz="2000" dirty="0" smtClean="0">
                <a:solidFill>
                  <a:schemeClr val="accent3">
                    <a:lumMod val="75000"/>
                  </a:schemeClr>
                </a:solidFill>
              </a:rPr>
              <a:t> </a:t>
            </a:r>
            <a:r>
              <a:rPr lang="el-GR" sz="2000" dirty="0" smtClean="0">
                <a:solidFill>
                  <a:schemeClr val="accent3">
                    <a:lumMod val="75000"/>
                  </a:schemeClr>
                </a:solidFill>
              </a:rPr>
              <a:t>δευτερόλεπτα)</a:t>
            </a:r>
          </a:p>
          <a:p>
            <a:pPr>
              <a:buFont typeface="Wingdings" pitchFamily="2" charset="2"/>
              <a:buChar char="v"/>
            </a:pPr>
            <a:endParaRPr lang="el-GR" sz="2000" dirty="0" smtClean="0"/>
          </a:p>
          <a:p>
            <a:pPr>
              <a:buFont typeface="Wingdings" pitchFamily="2" charset="2"/>
              <a:buChar char="v"/>
            </a:pPr>
            <a:endParaRPr lang="el-GR" sz="2000" dirty="0" smtClean="0"/>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endParaRPr lang="el-GR" sz="2000" dirty="0">
              <a:solidFill>
                <a:schemeClr val="accent3">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Ορθογώνιο"/>
          <p:cNvSpPr/>
          <p:nvPr/>
        </p:nvSpPr>
        <p:spPr>
          <a:xfrm>
            <a:off x="357158" y="857232"/>
            <a:ext cx="3429024" cy="5293757"/>
          </a:xfrm>
          <a:prstGeom prst="rect">
            <a:avLst/>
          </a:prstGeom>
        </p:spPr>
        <p:txBody>
          <a:bodyPr wrap="square">
            <a:spAutoFit/>
          </a:bodyPr>
          <a:lstStyle/>
          <a:p>
            <a:pPr>
              <a:buFont typeface="Wingdings" pitchFamily="2" charset="2"/>
              <a:buChar char="v"/>
            </a:pPr>
            <a:r>
              <a:rPr lang="el-GR" sz="2000" dirty="0" smtClean="0">
                <a:solidFill>
                  <a:schemeClr val="accent3">
                    <a:lumMod val="75000"/>
                  </a:schemeClr>
                </a:solidFill>
              </a:rPr>
              <a:t>Εφαρμόζουμε λεπτή στρώση χρώματος  και πολυμερίζουμε στη λάμπα μας. Ανάλογα με την καλυπτικότητα που θέλουμε, επαναλαμβάνουμε την διαδικασία και πολυμερίζουμε στη λάμπα (συνήθως δύο στρώσεις, όμως κάποια χρώματα όπως το λευκό που είναι ένα ιδιαίτερο χρώμα, μπορεί να χρειαστεί και τρίτη στρώση).  </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Τέλος, εφαρμόζουμε το top coat και πολυμερίζουμε στην λάμπα. </a:t>
            </a:r>
          </a:p>
          <a:p>
            <a:pPr>
              <a:buFont typeface="Wingdings" pitchFamily="2" charset="2"/>
              <a:buChar char="v"/>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5" name="4 - TextBox"/>
          <p:cNvSpPr txBox="1"/>
          <p:nvPr/>
        </p:nvSpPr>
        <p:spPr>
          <a:xfrm>
            <a:off x="357158" y="1214422"/>
            <a:ext cx="3143272" cy="4678204"/>
          </a:xfrm>
          <a:prstGeom prst="rect">
            <a:avLst/>
          </a:prstGeom>
          <a:noFill/>
        </p:spPr>
        <p:txBody>
          <a:bodyPr wrap="square" rtlCol="0">
            <a:spAutoFit/>
          </a:bodyPr>
          <a:lstStyle/>
          <a:p>
            <a:pPr>
              <a:buFont typeface="Wingdings" pitchFamily="2" charset="2"/>
              <a:buChar char="v"/>
            </a:pPr>
            <a:r>
              <a:rPr lang="el-GR" sz="2000" dirty="0" smtClean="0">
                <a:solidFill>
                  <a:schemeClr val="accent3">
                    <a:lumMod val="75000"/>
                  </a:schemeClr>
                </a:solidFill>
              </a:rPr>
              <a:t>Αφού έχουμε τελειώσει με τον πολυμερισμό, εμποτίζουμε ένα χαρτάκι κυτταρίνης με cleaner και σκουπίζουμε ελαφρά όλα τα νύχια για να απομακρύνουμε την κολλώδη ουσία και να δώσουμε την τελική λάμψη.</a:t>
            </a: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Τέλος, ενυδατώνουμε τα επωνύχια κάνοντας ελαφρύ μασάζ με ένα λαδάκι επωνυχίων.</a:t>
            </a:r>
          </a:p>
          <a:p>
            <a:pPr>
              <a:buFont typeface="Wingdings" pitchFamily="2" charset="2"/>
              <a:buChar char="v"/>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642918"/>
            <a:ext cx="3286148" cy="5355312"/>
          </a:xfrm>
          <a:prstGeom prst="rect">
            <a:avLst/>
          </a:prstGeom>
          <a:noFill/>
        </p:spPr>
        <p:txBody>
          <a:bodyPr wrap="square" rtlCol="0">
            <a:spAutoFit/>
          </a:bodyPr>
          <a:lstStyle/>
          <a:p>
            <a:pPr algn="ctr"/>
            <a:r>
              <a:rPr lang="el-GR" b="1" u="sng" dirty="0" smtClean="0">
                <a:solidFill>
                  <a:schemeClr val="accent3">
                    <a:lumMod val="75000"/>
                  </a:schemeClr>
                </a:solidFill>
              </a:rPr>
              <a:t>ΣΥΜΒΟΥΛΕΣ ΓΙΑ ΠΕΡΙΣΣΟΤΕΡΗ ΔΙΑΡΚΕΙΑ ΟΤΥ ΗΜΙΜΟΝΙΜΟΥ ΜΑΝΙΚΙΟΥΡ</a:t>
            </a:r>
          </a:p>
          <a:p>
            <a:pPr algn="ctr"/>
            <a:endParaRPr lang="el-GR" dirty="0" smtClean="0">
              <a:solidFill>
                <a:schemeClr val="accent3">
                  <a:lumMod val="75000"/>
                </a:schemeClr>
              </a:solidFill>
            </a:endParaRPr>
          </a:p>
          <a:p>
            <a:r>
              <a:rPr lang="el-GR" dirty="0" smtClean="0">
                <a:solidFill>
                  <a:schemeClr val="accent3">
                    <a:lumMod val="75000"/>
                  </a:schemeClr>
                </a:solidFill>
              </a:rPr>
              <a:t>Αρχικά πρέπει να συμβουλέψουμε την πελάτισσα πως θα πρέπει να φροντίζει τα νύχια της(π.χ. να μην τα χτυπάει, να χρησιμοποιεί σε νερό και απορρυπαντικά γάντια και να φροντίζει να είναι τυπική στο ραντεβού της για αφαίρεση ή επανατοποθέτηση.) Όσο αφορά την διαδικασία του ημιμόνιμου, υπάρχουν κάποια σημεία που πρέπει να τα προσέξουμε σαν τεχνίτριες νυχιών προκειμένου να εξασφαλίσουμε περισσότερη διάρκεια στο μανικιούρ.</a:t>
            </a:r>
            <a:endParaRPr lang="el-GR" dirty="0">
              <a:solidFill>
                <a:schemeClr val="accent3">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500042"/>
            <a:ext cx="3500462" cy="5632311"/>
          </a:xfrm>
          <a:prstGeom prst="rect">
            <a:avLst/>
          </a:prstGeom>
          <a:noFill/>
        </p:spPr>
        <p:txBody>
          <a:bodyPr wrap="square" rtlCol="0">
            <a:spAutoFit/>
          </a:bodyPr>
          <a:lstStyle/>
          <a:p>
            <a:r>
              <a:rPr lang="el-GR" sz="2000" dirty="0" smtClean="0">
                <a:solidFill>
                  <a:schemeClr val="accent3">
                    <a:lumMod val="75000"/>
                  </a:schemeClr>
                </a:solidFill>
              </a:rPr>
              <a:t>Αυτά είναι</a:t>
            </a:r>
            <a:r>
              <a:rPr lang="en-US" sz="2000" dirty="0" smtClean="0">
                <a:solidFill>
                  <a:schemeClr val="accent3">
                    <a:lumMod val="75000"/>
                  </a:schemeClr>
                </a:solidFill>
              </a:rPr>
              <a:t>:</a:t>
            </a:r>
          </a:p>
          <a:p>
            <a:endParaRPr lang="en-US" sz="2000" dirty="0" smtClean="0">
              <a:solidFill>
                <a:schemeClr val="accent3">
                  <a:lumMod val="75000"/>
                </a:schemeClr>
              </a:solidFill>
            </a:endParaRPr>
          </a:p>
          <a:p>
            <a:r>
              <a:rPr lang="en-US" sz="2000" dirty="0" smtClean="0">
                <a:solidFill>
                  <a:schemeClr val="accent3">
                    <a:lumMod val="75000"/>
                  </a:schemeClr>
                </a:solidFill>
              </a:rPr>
              <a:t>-</a:t>
            </a:r>
            <a:r>
              <a:rPr lang="el-GR" sz="2000" dirty="0" smtClean="0">
                <a:solidFill>
                  <a:schemeClr val="accent3">
                    <a:lumMod val="75000"/>
                  </a:schemeClr>
                </a:solidFill>
              </a:rPr>
              <a:t>Αρχικά να προσέχουμε κατά την τοποθέτηση βερνικιού (είτε βάσης, είτε χρώματος, είτε </a:t>
            </a:r>
            <a:r>
              <a:rPr lang="en-US" sz="2000" dirty="0" smtClean="0">
                <a:solidFill>
                  <a:schemeClr val="accent3">
                    <a:lumMod val="75000"/>
                  </a:schemeClr>
                </a:solidFill>
              </a:rPr>
              <a:t>top)</a:t>
            </a:r>
            <a:r>
              <a:rPr lang="el-GR" sz="2000" dirty="0" smtClean="0">
                <a:solidFill>
                  <a:schemeClr val="accent3">
                    <a:lumMod val="75000"/>
                  </a:schemeClr>
                </a:solidFill>
              </a:rPr>
              <a:t> να μην ακουμπάμε τα επωνύχια γιατί έτσι θα φουσκώσει το υλικό μας και δε θα κρατήσει τόσο όσο πρέπει.</a:t>
            </a:r>
          </a:p>
          <a:p>
            <a:endParaRPr lang="el-GR" sz="2000" dirty="0" smtClean="0">
              <a:solidFill>
                <a:schemeClr val="accent3">
                  <a:lumMod val="75000"/>
                </a:schemeClr>
              </a:solidFill>
            </a:endParaRPr>
          </a:p>
          <a:p>
            <a:r>
              <a:rPr lang="el-GR" sz="2000" dirty="0" smtClean="0">
                <a:solidFill>
                  <a:schemeClr val="accent3">
                    <a:lumMod val="75000"/>
                  </a:schemeClr>
                </a:solidFill>
              </a:rPr>
              <a:t>-Στην εφαρμογή βάσης, χρώματος αλλά και </a:t>
            </a:r>
            <a:r>
              <a:rPr lang="en-US" sz="2000" dirty="0" smtClean="0">
                <a:solidFill>
                  <a:schemeClr val="accent3">
                    <a:lumMod val="75000"/>
                  </a:schemeClr>
                </a:solidFill>
              </a:rPr>
              <a:t>top </a:t>
            </a:r>
            <a:r>
              <a:rPr lang="el-GR" sz="2000" dirty="0" smtClean="0">
                <a:solidFill>
                  <a:schemeClr val="accent3">
                    <a:lumMod val="75000"/>
                  </a:schemeClr>
                </a:solidFill>
              </a:rPr>
              <a:t>δε ξεχνάμε να περάσουμε και την άκρη του νυχιού μας. Έτσι θα "κλειδώσει" η στρώση και αυτό  είναι βασική προϋπόθεση ώστε να αντέξει το μανικιούρ μας περισσότερο.</a:t>
            </a:r>
            <a:endParaRPr lang="el-GR" sz="2000" dirty="0">
              <a:solidFill>
                <a:schemeClr val="accent3">
                  <a:lumMod val="75000"/>
                </a:scheme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TotalTime>
  <Words>1324</Words>
  <Application>Microsoft Office PowerPoint</Application>
  <PresentationFormat>Προβολή στην οθόνη (4:3)</PresentationFormat>
  <Paragraphs>177</Paragraphs>
  <Slides>33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HMIMONIMO MANIKIOYR</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31</cp:revision>
  <dcterms:created xsi:type="dcterms:W3CDTF">2020-11-30T16:50:34Z</dcterms:created>
  <dcterms:modified xsi:type="dcterms:W3CDTF">2021-03-02T13:01:57Z</dcterms:modified>
</cp:coreProperties>
</file>