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5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3F6C8F7-8BAE-4EE4-B4B6-0835C29C5176}" type="datetimeFigureOut">
              <a:rPr lang="el-GR" smtClean="0"/>
              <a:pPr/>
              <a:t>21/1/2021</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0D7C20A-C10A-46DD-AA12-3FF3717EE4F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03F6C8F7-8BAE-4EE4-B4B6-0835C29C5176}" type="datetimeFigureOut">
              <a:rPr lang="el-GR" smtClean="0"/>
              <a:pPr/>
              <a:t>21/1/2021</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0D7C20A-C10A-46DD-AA12-3FF3717EE4F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3F6C8F7-8BAE-4EE4-B4B6-0835C29C5176}" type="datetimeFigureOut">
              <a:rPr lang="el-GR" smtClean="0"/>
              <a:pPr/>
              <a:t>21/1/2021</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00D7C20A-C10A-46DD-AA12-3FF3717EE4F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03F6C8F7-8BAE-4EE4-B4B6-0835C29C5176}" type="datetimeFigureOut">
              <a:rPr lang="el-GR" smtClean="0"/>
              <a:pPr/>
              <a:t>21/1/2021</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03F6C8F7-8BAE-4EE4-B4B6-0835C29C5176}" type="datetimeFigureOut">
              <a:rPr lang="el-GR" smtClean="0"/>
              <a:pPr/>
              <a:t>21/1/2021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0D7C20A-C10A-46DD-AA12-3FF3717EE4F0}"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3F6C8F7-8BAE-4EE4-B4B6-0835C29C5176}" type="datetimeFigureOut">
              <a:rPr lang="el-GR" smtClean="0"/>
              <a:pPr/>
              <a:t>21/1/2021</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0D7C20A-C10A-46DD-AA12-3FF3717EE4F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Αναπηρία</a:t>
            </a:r>
            <a:endParaRPr lang="el-GR" dirty="0"/>
          </a:p>
        </p:txBody>
      </p:sp>
      <p:sp>
        <p:nvSpPr>
          <p:cNvPr id="3" name="2 - Υπότιτλος"/>
          <p:cNvSpPr>
            <a:spLocks noGrp="1"/>
          </p:cNvSpPr>
          <p:nvPr>
            <p:ph type="subTitle" idx="1"/>
          </p:nvPr>
        </p:nvSpPr>
        <p:spPr/>
        <p:txBody>
          <a:bodyPr>
            <a:normAutofit lnSpcReduction="10000"/>
          </a:bodyPr>
          <a:lstStyle/>
          <a:p>
            <a:r>
              <a:rPr lang="el-GR" dirty="0" smtClean="0"/>
              <a:t>Ορισμός Αναπηρίας</a:t>
            </a:r>
          </a:p>
          <a:p>
            <a:r>
              <a:rPr lang="el-GR" dirty="0" smtClean="0"/>
              <a:t>Είδη Αναπηρίας</a:t>
            </a:r>
          </a:p>
          <a:p>
            <a:r>
              <a:rPr lang="el-GR" dirty="0" smtClean="0"/>
              <a:t>Ψυχολογικές επιπτώσεις Αναπηρίας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 Αναπηρίας</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a:t> Για το φαινόμενο της αναπηρίας έχουν δοθεί πολλοί και διαφορετικοί ορισμοί, οι οποίοι πηγάζουν από διαφορετικές ιδεολογικοπολιτικές αντιλήψεις αλλά και από διαφορετικές οπτικές θεώρησης του προβλήματος. Σύμφωνα με την Παγκόσμια Οργάνωση Υγείας, Άτομα με Ειδικές Ανάγκες θεωρούνται όλα τα άτομα που εμφανίζουν σοβαρή μειονεξία η οποία προκύπτει από φυσική η διανοητική </a:t>
            </a:r>
            <a:r>
              <a:rPr lang="el-GR" dirty="0" smtClean="0"/>
              <a:t>βλάβη (Παγκόσμιος </a:t>
            </a:r>
            <a:r>
              <a:rPr lang="el-GR" dirty="0"/>
              <a:t>Οργανισμός </a:t>
            </a:r>
            <a:r>
              <a:rPr lang="el-GR" dirty="0" smtClean="0"/>
              <a:t>Υγείας). </a:t>
            </a:r>
            <a:r>
              <a:rPr lang="el-GR" dirty="0"/>
              <a:t>Σχετικά με αυτή την θεώρηση υιοθετήθηκε η παρακάτω ταξινόμηση, την οποία εισήγαγε ο ρευματολόγος P. </a:t>
            </a:r>
            <a:r>
              <a:rPr lang="el-GR" dirty="0" err="1"/>
              <a:t>Wood</a:t>
            </a:r>
            <a:r>
              <a:rPr lang="el-GR" dirty="0"/>
              <a:t> το 1981(</a:t>
            </a:r>
            <a:r>
              <a:rPr lang="el-GR" dirty="0" err="1"/>
              <a:t>Ζώνιου</a:t>
            </a:r>
            <a:r>
              <a:rPr lang="el-GR" dirty="0"/>
              <a:t>-Σιδέρη, 1998): </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6215106"/>
          </a:xfrm>
        </p:spPr>
        <p:txBody>
          <a:bodyPr>
            <a:normAutofit fontScale="92500" lnSpcReduction="10000"/>
          </a:bodyPr>
          <a:lstStyle/>
          <a:p>
            <a:r>
              <a:rPr lang="el-GR" b="1" dirty="0" smtClean="0"/>
              <a:t>Το </a:t>
            </a:r>
            <a:r>
              <a:rPr lang="el-GR" b="1" dirty="0"/>
              <a:t>μειονέκτημα </a:t>
            </a:r>
            <a:r>
              <a:rPr lang="el-GR" dirty="0"/>
              <a:t>(</a:t>
            </a:r>
            <a:r>
              <a:rPr lang="el-GR" dirty="0" err="1"/>
              <a:t>déficience</a:t>
            </a:r>
            <a:r>
              <a:rPr lang="el-GR" dirty="0"/>
              <a:t>), το οποίο ορίζεται από τον Παγκόσμιο οργανισμό Υγείας ως « κάθε απώλεια ουσίας ή αλλοίωσης μιας δομής ή μιας ψυχολογικής, φυσιολογικής ή ανατομικής λειτουργίας».</a:t>
            </a:r>
          </a:p>
          <a:p>
            <a:r>
              <a:rPr lang="el-GR" dirty="0"/>
              <a:t> </a:t>
            </a:r>
            <a:r>
              <a:rPr lang="el-GR" b="1" dirty="0" smtClean="0"/>
              <a:t>Η </a:t>
            </a:r>
            <a:r>
              <a:rPr lang="el-GR" b="1" dirty="0"/>
              <a:t>ανικανότητα </a:t>
            </a:r>
            <a:r>
              <a:rPr lang="el-GR" dirty="0"/>
              <a:t>(</a:t>
            </a:r>
            <a:r>
              <a:rPr lang="el-GR" dirty="0" err="1"/>
              <a:t>incapacité</a:t>
            </a:r>
            <a:r>
              <a:rPr lang="el-GR" dirty="0"/>
              <a:t>), η οποία εκτιμάται χωρίς μηχανική ή τεχνική βοήθεια, αντιστοιχεί στη λειτουργική άποψη του μειονεκτήματος δηλαδή, «αντιστοιχεί σε κάθε μερική ή ολική ελάττωση της ικανότητας να εκτελούμε μία δραστηριότητα με ένα συγκεκριμένο τρόπο ή μέσα στα όρια που θεωρούνται ως φυσιολογικά για το ανθρώπινο ον». </a:t>
            </a:r>
          </a:p>
          <a:p>
            <a:r>
              <a:rPr lang="el-GR" b="1" dirty="0" smtClean="0"/>
              <a:t>Το </a:t>
            </a:r>
            <a:r>
              <a:rPr lang="el-GR" b="1" dirty="0"/>
              <a:t>ελάττωμα </a:t>
            </a:r>
            <a:r>
              <a:rPr lang="el-GR" dirty="0"/>
              <a:t>(</a:t>
            </a:r>
            <a:r>
              <a:rPr lang="el-GR" dirty="0" err="1"/>
              <a:t>désavantage</a:t>
            </a:r>
            <a:r>
              <a:rPr lang="el-GR" dirty="0"/>
              <a:t>), το οποίο αντιστοιχεί στην κοινωνική άποψη του μειονεκτήματος, έρχεται σε ένα δεδομένο άτομο ως αποτέλεσμα μιας ανεπάρκειας ή ανικανότητας που περιορίζει ή απαγορεύει την εκπλήρωση ενός φυσιολογικού ρόλου που είναι ομαλός για το άτομο αυτό π.χ. καταστάσεις φυσικής και οικονομικής εξάρτησης περιθωριοποίηση κ.α.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 Αναπηρίας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a:t>Με δεδομένο λοιπόν ότι η νομοθεσία της Ευρωπαϊκής Ένωσης υιοθετείται και από την Ελλάδα. Άτομα με Ειδικές Ανάγκες θεωρούνται </a:t>
            </a:r>
            <a:r>
              <a:rPr lang="el-GR" dirty="0" smtClean="0"/>
              <a:t>  «αυτά </a:t>
            </a:r>
            <a:r>
              <a:rPr lang="el-GR" dirty="0"/>
              <a:t>που έχουν κάποιο μειονέκτημα, κάποια ανικανότητα και κάποιο ελάττωμα, ως ένα αποτέλεσμα οργανικών ή περιβαλλοντολογικών αιτιών, που δημιουργούν ένα σύνολο εμποδίων σε σημαντικές περιοχές της ζωής, όπως η </a:t>
            </a:r>
            <a:r>
              <a:rPr lang="el-GR" dirty="0" smtClean="0"/>
              <a:t>αυτοεξυπηρέτηση, η απασχόληση</a:t>
            </a:r>
            <a:r>
              <a:rPr lang="el-GR" dirty="0" smtClean="0"/>
              <a:t>, η </a:t>
            </a:r>
            <a:r>
              <a:rPr lang="el-GR" dirty="0" smtClean="0"/>
              <a:t>εκπαίδευση</a:t>
            </a:r>
            <a:r>
              <a:rPr lang="el-GR" dirty="0"/>
              <a:t>, η ψυχαγωγία και η γενικότερη κοινωνική συμμετοχή</a:t>
            </a:r>
            <a:r>
              <a:rPr lang="el-GR"/>
              <a:t>» </a:t>
            </a:r>
            <a:r>
              <a:rPr lang="el-GR" smtClean="0"/>
              <a:t>(Ζώνιου</a:t>
            </a:r>
            <a:r>
              <a:rPr lang="el-GR" dirty="0" smtClean="0"/>
              <a:t> -</a:t>
            </a:r>
            <a:r>
              <a:rPr lang="el-GR" dirty="0"/>
              <a:t>Σιδέρη Α</a:t>
            </a:r>
            <a:r>
              <a:rPr lang="el-GR" dirty="0" smtClean="0"/>
              <a:t>., </a:t>
            </a:r>
            <a:r>
              <a:rPr lang="el-GR" dirty="0"/>
              <a:t>1998).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457200" y="357188"/>
            <a:ext cx="8229600" cy="5768975"/>
          </a:xfrm>
        </p:spPr>
        <p:txBody>
          <a:bodyPr>
            <a:normAutofit fontScale="60000" lnSpcReduction="20000"/>
          </a:bodyPr>
          <a:lstStyle/>
          <a:p>
            <a:r>
              <a:rPr lang="el-GR" dirty="0"/>
              <a:t>Στην Ελλάδα , σύμφωνα με το νόμο 1566/1985 που αφορά την Πρωτοβάθμια και Δευτεροβάθμια Εκπαίδευση «άτομα με ειδικές ανάγκες θεωρούνται τα άτομα τα οποία από οργανικά, ψυχικά, ή κοινωνικά αίτια παρουσιάζουν καθυστερήσεις, αναπηρίες ή διαταραχές στη γενικότερη ψυχοσωματική κατάσταση ή στις επιμέρους λειτουργίες τους και σε βαθμό που δυσκολεύεται ή εμποδίζεται σοβαρά η παρακολούθηση της γενικής και επαγγελματικής εκπαίδευσης, η δυνατότητα ένταξής τους στην παραγωγική διαδικασία και η </a:t>
            </a:r>
            <a:r>
              <a:rPr lang="el-GR" dirty="0" err="1"/>
              <a:t>αλληλοαποδοχή</a:t>
            </a:r>
            <a:r>
              <a:rPr lang="el-GR" dirty="0"/>
              <a:t> τους με το κοινωνικό σύνολο. </a:t>
            </a:r>
            <a:r>
              <a:rPr lang="el-GR" dirty="0" smtClean="0"/>
              <a:t> </a:t>
            </a:r>
          </a:p>
          <a:p>
            <a:pPr>
              <a:buNone/>
            </a:pPr>
            <a:r>
              <a:rPr lang="el-GR" dirty="0" smtClean="0"/>
              <a:t>      Στα </a:t>
            </a:r>
            <a:r>
              <a:rPr lang="el-GR" dirty="0"/>
              <a:t>άτομα αυτά περιλαμβάνονται ιδίως: </a:t>
            </a:r>
          </a:p>
          <a:p>
            <a:r>
              <a:rPr lang="el-GR" dirty="0" smtClean="0"/>
              <a:t> </a:t>
            </a:r>
            <a:r>
              <a:rPr lang="el-GR" dirty="0"/>
              <a:t>όσοι έχουν κινητικές διαταραχές,</a:t>
            </a:r>
          </a:p>
          <a:p>
            <a:r>
              <a:rPr lang="el-GR" dirty="0"/>
              <a:t> </a:t>
            </a:r>
            <a:r>
              <a:rPr lang="el-GR" dirty="0" smtClean="0"/>
              <a:t>όσοι </a:t>
            </a:r>
            <a:r>
              <a:rPr lang="el-GR" dirty="0"/>
              <a:t>έχουν νοητική αναπηρία, </a:t>
            </a:r>
          </a:p>
          <a:p>
            <a:r>
              <a:rPr lang="el-GR" dirty="0" smtClean="0"/>
              <a:t> οι </a:t>
            </a:r>
            <a:r>
              <a:rPr lang="el-GR" dirty="0"/>
              <a:t>κωφοί και οι βαρήκοοι, </a:t>
            </a:r>
          </a:p>
          <a:p>
            <a:r>
              <a:rPr lang="el-GR" dirty="0" smtClean="0"/>
              <a:t> </a:t>
            </a:r>
            <a:r>
              <a:rPr lang="el-GR" dirty="0"/>
              <a:t>οι τυφλοί και όσοι έχουν σοβαρές διαταραχές στην όρασή τους,</a:t>
            </a:r>
          </a:p>
          <a:p>
            <a:r>
              <a:rPr lang="el-GR" dirty="0"/>
              <a:t> </a:t>
            </a:r>
            <a:r>
              <a:rPr lang="el-GR" dirty="0" smtClean="0"/>
              <a:t>όσοι </a:t>
            </a:r>
            <a:r>
              <a:rPr lang="el-GR" dirty="0"/>
              <a:t>εμφανίζουν διαταραχές στην μάθηση (δυσλεξία, </a:t>
            </a:r>
            <a:r>
              <a:rPr lang="el-GR" dirty="0" err="1"/>
              <a:t>δυσγραφία</a:t>
            </a:r>
            <a:r>
              <a:rPr lang="el-GR" dirty="0"/>
              <a:t>, </a:t>
            </a:r>
            <a:r>
              <a:rPr lang="el-GR" dirty="0" smtClean="0"/>
              <a:t>ΔΕΠΥ)</a:t>
            </a:r>
            <a:endParaRPr lang="el-GR" dirty="0"/>
          </a:p>
          <a:p>
            <a:r>
              <a:rPr lang="el-GR" dirty="0" smtClean="0"/>
              <a:t> </a:t>
            </a:r>
            <a:r>
              <a:rPr lang="el-GR" dirty="0"/>
              <a:t>όσοι παρουσιάζουν διάχυτες αναπτυξιακές διαταραχές (φάσμα αυτισμού</a:t>
            </a:r>
            <a:r>
              <a:rPr lang="el-GR" dirty="0" smtClean="0"/>
              <a:t>)</a:t>
            </a:r>
            <a:endParaRPr lang="el-GR" dirty="0"/>
          </a:p>
          <a:p>
            <a:r>
              <a:rPr lang="el-GR" dirty="0" smtClean="0"/>
              <a:t> οι </a:t>
            </a:r>
            <a:r>
              <a:rPr lang="el-GR" dirty="0"/>
              <a:t>επιληπτικοί,</a:t>
            </a:r>
          </a:p>
          <a:p>
            <a:r>
              <a:rPr lang="el-GR" dirty="0"/>
              <a:t> </a:t>
            </a:r>
            <a:r>
              <a:rPr lang="el-GR" dirty="0" smtClean="0"/>
              <a:t>όσοι </a:t>
            </a:r>
            <a:r>
              <a:rPr lang="el-GR" dirty="0"/>
              <a:t>πάσχουν από ψυχικές νόσους, </a:t>
            </a:r>
            <a:endParaRPr lang="el-GR" dirty="0" smtClean="0"/>
          </a:p>
          <a:p>
            <a:r>
              <a:rPr lang="el-GR" dirty="0" smtClean="0"/>
              <a:t> </a:t>
            </a:r>
            <a:r>
              <a:rPr lang="el-GR" dirty="0"/>
              <a:t>οι χανσενικοί (λεπροί),</a:t>
            </a:r>
          </a:p>
          <a:p>
            <a:r>
              <a:rPr lang="el-GR" dirty="0"/>
              <a:t> </a:t>
            </a:r>
            <a:r>
              <a:rPr lang="el-GR" dirty="0" smtClean="0"/>
              <a:t>όσοι </a:t>
            </a:r>
            <a:r>
              <a:rPr lang="el-GR" dirty="0"/>
              <a:t>πάσχουν από ασθένειες που απαιτούν μακρόχρονη θεραπεία και</a:t>
            </a:r>
          </a:p>
          <a:p>
            <a:r>
              <a:rPr lang="el-GR" dirty="0" smtClean="0"/>
              <a:t> </a:t>
            </a:r>
            <a:r>
              <a:rPr lang="el-GR" dirty="0"/>
              <a:t>Κάθε άτομο το οποίο παρουσιάζει διαταραχή προσωπικότητας από </a:t>
            </a:r>
            <a:r>
              <a:rPr lang="el-GR" dirty="0" smtClean="0"/>
              <a:t>        οποιαδήποτε </a:t>
            </a:r>
            <a:r>
              <a:rPr lang="el-GR" dirty="0"/>
              <a:t>αιτία</a:t>
            </a:r>
            <a:r>
              <a:rPr lang="el-GR" dirty="0" smtClean="0"/>
              <a:t>»</a:t>
            </a: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Εννοιολογικός προσδιορισμός της αναπηρίας</a:t>
            </a:r>
            <a:r>
              <a:rPr lang="el-GR" dirty="0" smtClean="0"/>
              <a:t>.</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endParaRPr lang="el-GR" dirty="0"/>
          </a:p>
          <a:p>
            <a:r>
              <a:rPr lang="el-GR" dirty="0"/>
              <a:t> Ο ορισμός του φαινομένου της αναπηρίας συχνά προκαλεί σύγχυση από τη διαφορετική χρήση των </a:t>
            </a:r>
            <a:r>
              <a:rPr lang="el-GR" dirty="0" smtClean="0"/>
              <a:t>ορολογιών</a:t>
            </a:r>
            <a:r>
              <a:rPr lang="el-GR" dirty="0"/>
              <a:t> </a:t>
            </a:r>
            <a:r>
              <a:rPr lang="el-GR" dirty="0" smtClean="0"/>
              <a:t>λόγω της πολυπλοκότητας </a:t>
            </a:r>
            <a:r>
              <a:rPr lang="el-GR" dirty="0"/>
              <a:t>και </a:t>
            </a:r>
            <a:r>
              <a:rPr lang="el-GR" dirty="0" smtClean="0"/>
              <a:t>του δυναμισμού </a:t>
            </a:r>
            <a:r>
              <a:rPr lang="el-GR" dirty="0"/>
              <a:t>του </a:t>
            </a:r>
            <a:r>
              <a:rPr lang="el-GR" dirty="0" smtClean="0"/>
              <a:t>φαινομένου. Ωστόσο</a:t>
            </a:r>
            <a:r>
              <a:rPr lang="el-GR" dirty="0"/>
              <a:t>, οι πιο πολλοί </a:t>
            </a:r>
            <a:r>
              <a:rPr lang="el-GR" dirty="0" smtClean="0"/>
              <a:t>ερευνητές συμφωνούν </a:t>
            </a:r>
            <a:r>
              <a:rPr lang="el-GR" dirty="0"/>
              <a:t>ότι</a:t>
            </a:r>
            <a:r>
              <a:rPr lang="el-GR" dirty="0" smtClean="0"/>
              <a:t>:</a:t>
            </a:r>
          </a:p>
          <a:p>
            <a:r>
              <a:rPr lang="el-GR" dirty="0" smtClean="0"/>
              <a:t>Η </a:t>
            </a:r>
            <a:r>
              <a:rPr lang="el-GR" dirty="0"/>
              <a:t>κατάσταση αυτή υπάρχει εκ γενετής ή είναι επίκτητη. </a:t>
            </a:r>
            <a:r>
              <a:rPr lang="el-GR" dirty="0" smtClean="0"/>
              <a:t>  </a:t>
            </a:r>
          </a:p>
          <a:p>
            <a:r>
              <a:rPr lang="el-GR" dirty="0" smtClean="0"/>
              <a:t>Η </a:t>
            </a:r>
            <a:r>
              <a:rPr lang="el-GR" dirty="0"/>
              <a:t>αναπηρία είναι μία λειτουργική βλάβη η οποία δυσκολεύει ουσιαστικά την ζωή του αναπήρου</a:t>
            </a:r>
            <a:r>
              <a:rPr lang="el-GR" dirty="0" smtClean="0"/>
              <a:t>.</a:t>
            </a:r>
          </a:p>
          <a:p>
            <a:r>
              <a:rPr lang="el-GR" dirty="0" smtClean="0"/>
              <a:t>Είναι </a:t>
            </a:r>
            <a:r>
              <a:rPr lang="el-GR" dirty="0"/>
              <a:t>συνέπεια παραμορφώσεων, ή βλάβης της ανάπτυξης </a:t>
            </a:r>
            <a:r>
              <a:rPr lang="el-GR" dirty="0" smtClean="0"/>
              <a:t>ή </a:t>
            </a:r>
            <a:r>
              <a:rPr lang="el-GR" dirty="0"/>
              <a:t>τραυματικών επιδράσεων των συστημάτων κίνησης ή στάσης. </a:t>
            </a:r>
            <a:endParaRPr lang="el-GR" dirty="0" smtClean="0"/>
          </a:p>
          <a:p>
            <a:r>
              <a:rPr lang="el-GR" dirty="0" smtClean="0"/>
              <a:t>Ο </a:t>
            </a:r>
            <a:r>
              <a:rPr lang="el-GR" dirty="0"/>
              <a:t>περίγυρος αντιδρά αρνητικά απέναντι στην εμφάνιση του αναπήρου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Αναπηρίας</a:t>
            </a:r>
            <a:endParaRPr lang="el-GR" dirty="0"/>
          </a:p>
        </p:txBody>
      </p:sp>
      <p:sp>
        <p:nvSpPr>
          <p:cNvPr id="3" name="2 - Θέση περιεχομένου"/>
          <p:cNvSpPr>
            <a:spLocks noGrp="1"/>
          </p:cNvSpPr>
          <p:nvPr>
            <p:ph idx="1"/>
          </p:nvPr>
        </p:nvSpPr>
        <p:spPr/>
        <p:txBody>
          <a:bodyPr>
            <a:normAutofit/>
          </a:bodyPr>
          <a:lstStyle/>
          <a:p>
            <a:r>
              <a:rPr lang="el-GR" b="1" dirty="0"/>
              <a:t>Κινητική Αναπηρία</a:t>
            </a:r>
            <a:r>
              <a:rPr lang="el-GR" dirty="0"/>
              <a:t> (π.χ. εγκεφαλική παράλυση, τετραπληγία, παραπληγία κ.λπ.)</a:t>
            </a:r>
          </a:p>
          <a:p>
            <a:r>
              <a:rPr lang="el-GR" b="1" dirty="0"/>
              <a:t>Αισθητηριακή Αναπηρία</a:t>
            </a:r>
            <a:r>
              <a:rPr lang="el-GR" dirty="0"/>
              <a:t> (Κώφωση, τύφλωση κ.λπ.)</a:t>
            </a:r>
          </a:p>
          <a:p>
            <a:r>
              <a:rPr lang="el-GR" b="1" dirty="0"/>
              <a:t>Ψυχική Αναπηρία</a:t>
            </a:r>
            <a:r>
              <a:rPr lang="el-GR" dirty="0"/>
              <a:t> (π.χ. μανιοκατάθλιψη, σχιζοφρένεια κ.λπ.)</a:t>
            </a:r>
          </a:p>
          <a:p>
            <a:r>
              <a:rPr lang="el-GR" b="1" dirty="0"/>
              <a:t>Νοητική Αναπηρία</a:t>
            </a:r>
            <a:r>
              <a:rPr lang="el-GR" dirty="0"/>
              <a:t> (π.χ. αυτισμός, σύνδρομο </a:t>
            </a:r>
            <a:r>
              <a:rPr lang="el-GR" dirty="0" err="1"/>
              <a:t>Down</a:t>
            </a:r>
            <a:r>
              <a:rPr lang="el-GR" dirty="0"/>
              <a:t>, νοητική αναπηρία κ.λπ.)</a:t>
            </a:r>
          </a:p>
          <a:p>
            <a:r>
              <a:rPr lang="el-GR" b="1" dirty="0"/>
              <a:t>Άλλες αναπηρίες</a:t>
            </a:r>
            <a:r>
              <a:rPr lang="el-GR" dirty="0"/>
              <a:t> (π.χ. βαριές και πολλαπλές αναπηρίες κ.λπ.)</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TotalTime>
  <Words>584</Words>
  <Application>Microsoft Office PowerPoint</Application>
  <PresentationFormat>Προβολή στην οθόνη (4:3)</PresentationFormat>
  <Paragraphs>37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Αφθονία</vt:lpstr>
      <vt:lpstr>Αναπηρία</vt:lpstr>
      <vt:lpstr>Ορισμός Αναπηρίας</vt:lpstr>
      <vt:lpstr>Διαφάνεια 3</vt:lpstr>
      <vt:lpstr>Ορισμός Αναπηρίας</vt:lpstr>
      <vt:lpstr>Διαφάνεια 5</vt:lpstr>
      <vt:lpstr>Εννοιολογικός προσδιορισμός της αναπηρίας.</vt:lpstr>
      <vt:lpstr>Είδη Αναπηρίας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Αναπηρία</dc:title>
  <dc:creator>info@abem.gr</dc:creator>
  <cp:lastModifiedBy>info@abem.gr</cp:lastModifiedBy>
  <cp:revision>5</cp:revision>
  <dcterms:created xsi:type="dcterms:W3CDTF">2021-01-04T18:31:37Z</dcterms:created>
  <dcterms:modified xsi:type="dcterms:W3CDTF">2021-01-21T06:44:17Z</dcterms:modified>
</cp:coreProperties>
</file>