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52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DE795F-55F2-42BC-B814-ADF9481C959A}" type="datetimeFigureOut">
              <a:rPr lang="el-GR" smtClean="0"/>
              <a:pPr/>
              <a:t>4/12/2020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DFB574-6878-4C80-8609-BACFE5D4ABD4}"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smtClean="0"/>
          </a:p>
          <a:p>
            <a:endParaRPr lang="el-GR" dirty="0"/>
          </a:p>
        </p:txBody>
      </p:sp>
      <p:sp>
        <p:nvSpPr>
          <p:cNvPr id="4" name="3 - Θέση αριθμού διαφάνειας"/>
          <p:cNvSpPr>
            <a:spLocks noGrp="1"/>
          </p:cNvSpPr>
          <p:nvPr>
            <p:ph type="sldNum" sz="quarter" idx="10"/>
          </p:nvPr>
        </p:nvSpPr>
        <p:spPr/>
        <p:txBody>
          <a:bodyPr/>
          <a:lstStyle/>
          <a:p>
            <a:fld id="{0DDFB574-6878-4C80-8609-BACFE5D4ABD4}" type="slidenum">
              <a:rPr lang="el-GR" smtClean="0"/>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3140154-8833-4E9E-847E-9FFAC839DED3}" type="datetimeFigureOut">
              <a:rPr lang="el-GR" smtClean="0"/>
              <a:pPr/>
              <a:t>4/12/2020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B9AC7D1-E373-4AB6-B7C6-81CA4F5BA14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140154-8833-4E9E-847E-9FFAC839DED3}" type="datetimeFigureOut">
              <a:rPr lang="el-GR" smtClean="0"/>
              <a:pPr/>
              <a:t>4/12/2020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9AC7D1-E373-4AB6-B7C6-81CA4F5BA14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                        </a:t>
            </a:r>
            <a:r>
              <a:rPr lang="el-GR" sz="5400" dirty="0" smtClean="0"/>
              <a:t>Μνήμη</a:t>
            </a:r>
            <a:r>
              <a:rPr lang="el-GR" sz="5400" dirty="0" smtClean="0"/>
              <a:t/>
            </a:r>
            <a:br>
              <a:rPr lang="el-GR" sz="5400" dirty="0" smtClean="0"/>
            </a:br>
            <a:endParaRPr lang="el-GR" sz="5400" dirty="0"/>
          </a:p>
        </p:txBody>
      </p:sp>
      <p:sp>
        <p:nvSpPr>
          <p:cNvPr id="3" name="2 - Υπότιτλος"/>
          <p:cNvSpPr>
            <a:spLocks noGrp="1"/>
          </p:cNvSpPr>
          <p:nvPr>
            <p:ph type="subTitle" idx="1"/>
          </p:nvPr>
        </p:nvSpPr>
        <p:spPr/>
        <p:txBody>
          <a:bodyPr>
            <a:normAutofit/>
          </a:bodyPr>
          <a:lstStyle/>
          <a:p>
            <a:r>
              <a:rPr lang="el-GR" sz="4400" dirty="0" smtClean="0">
                <a:solidFill>
                  <a:schemeClr val="tx1"/>
                </a:solidFill>
              </a:rPr>
              <a:t> Είδη </a:t>
            </a:r>
            <a:r>
              <a:rPr lang="el-GR" sz="4400" dirty="0" smtClean="0">
                <a:solidFill>
                  <a:schemeClr val="tx1"/>
                </a:solidFill>
              </a:rPr>
              <a:t>μνήμης</a:t>
            </a:r>
            <a:endParaRPr lang="el-GR" sz="4400" dirty="0">
              <a:solidFill>
                <a:schemeClr val="tx1"/>
              </a:solidFill>
            </a:endParaRPr>
          </a:p>
        </p:txBody>
      </p:sp>
      <p:pic>
        <p:nvPicPr>
          <p:cNvPr id="14338" name="Picture 2" descr="https://i2.wp.com/donnasito.gr/wp-content/uploads/2019/05/15186.jpg?resize=700%2C495&amp;ssl=1"/>
          <p:cNvPicPr>
            <a:picLocks noChangeAspect="1" noChangeArrowheads="1"/>
          </p:cNvPicPr>
          <p:nvPr/>
        </p:nvPicPr>
        <p:blipFill>
          <a:blip r:embed="rId2"/>
          <a:srcRect/>
          <a:stretch>
            <a:fillRect/>
          </a:stretch>
        </p:blipFill>
        <p:spPr bwMode="auto">
          <a:xfrm>
            <a:off x="0" y="714356"/>
            <a:ext cx="4714908" cy="321467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Άδηλη μνήμη</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Άδηλη μνήμη- δεν μπορεί να εκφραστεί ρητά, δηλωτικά αλλά μόνον μέσω της συμπεριφοράς</a:t>
            </a:r>
          </a:p>
          <a:p>
            <a:pPr>
              <a:buNone/>
            </a:pPr>
            <a:r>
              <a:rPr lang="el-GR" dirty="0" smtClean="0"/>
              <a:t>Εκφράζεται με βελτιωμένη επίδοση ενώ δεν μπορεί να εκφραστεί με λέξεις</a:t>
            </a:r>
          </a:p>
          <a:p>
            <a:r>
              <a:rPr lang="el-GR" dirty="0" smtClean="0"/>
              <a:t>Κλασσική</a:t>
            </a:r>
            <a:r>
              <a:rPr lang="el-GR" dirty="0" smtClean="0"/>
              <a:t>: εκμάθηση σχέσης μεταξύ δύο ερεθισμάτων </a:t>
            </a:r>
          </a:p>
          <a:p>
            <a:r>
              <a:rPr lang="el-GR" dirty="0" smtClean="0"/>
              <a:t> Συντελεστική: εκμάθηση σχέσης μεταξύ ερεθίσματος και συμπεριφοράς </a:t>
            </a:r>
          </a:p>
          <a:p>
            <a:r>
              <a:rPr lang="el-GR" dirty="0" smtClean="0"/>
              <a:t> </a:t>
            </a:r>
            <a:r>
              <a:rPr lang="el-GR" dirty="0" smtClean="0"/>
              <a:t>Προπαίδευση</a:t>
            </a:r>
            <a:r>
              <a:rPr lang="en-US" dirty="0" smtClean="0"/>
              <a:t>:</a:t>
            </a:r>
            <a:r>
              <a:rPr lang="el-GR" dirty="0" smtClean="0"/>
              <a:t> </a:t>
            </a:r>
            <a:r>
              <a:rPr lang="el-GR" dirty="0" smtClean="0"/>
              <a:t>Είναι η αλλαγή στις επιδόσεις ως αποτέλεσμα προηγούμενης εμπειρίας</a:t>
            </a:r>
          </a:p>
          <a:p>
            <a:pPr>
              <a:buNone/>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Άδηλη μνήμη</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Εθισμός </a:t>
            </a:r>
            <a:r>
              <a:rPr lang="el-GR" dirty="0" smtClean="0"/>
              <a:t>(η ελάττωση της απόκρισης σε ένα επαναλαμβανόμενο καλοήθες ερέθισμα)</a:t>
            </a:r>
            <a:endParaRPr lang="en-US" dirty="0" smtClean="0"/>
          </a:p>
          <a:p>
            <a:r>
              <a:rPr lang="el-GR" dirty="0" smtClean="0"/>
              <a:t> Ευαισθητοποίηση (η ενίσχυση των αποκρίσεων σε μια μεγάλη ποικιλία ερεθισμάτων μετά από ένα </a:t>
            </a:r>
            <a:r>
              <a:rPr lang="el-GR" dirty="0" smtClean="0"/>
              <a:t>έντονο</a:t>
            </a:r>
            <a:r>
              <a:rPr lang="en-US" dirty="0" smtClean="0"/>
              <a:t> </a:t>
            </a:r>
            <a:r>
              <a:rPr lang="el-GR" dirty="0" smtClean="0"/>
              <a:t>ερέθισμα)</a:t>
            </a:r>
            <a:endParaRPr lang="en-US" dirty="0" smtClean="0"/>
          </a:p>
          <a:p>
            <a:r>
              <a:rPr lang="el-GR" dirty="0" smtClean="0"/>
              <a:t> </a:t>
            </a:r>
            <a:r>
              <a:rPr lang="el-GR" dirty="0" smtClean="0">
                <a:solidFill>
                  <a:schemeClr val="tx2">
                    <a:lumMod val="60000"/>
                    <a:lumOff val="40000"/>
                  </a:schemeClr>
                </a:solidFill>
              </a:rPr>
              <a:t>Διαδικαστική μνήμη </a:t>
            </a:r>
            <a:r>
              <a:rPr lang="el-GR" dirty="0" smtClean="0"/>
              <a:t>(Κινητική μνήμη ,είναι </a:t>
            </a:r>
            <a:r>
              <a:rPr lang="el-GR" dirty="0"/>
              <a:t>υπεύθυνη για την αποθήκευση των πληροφοριών για τις κινητικές δεξιότητες και διαδικασίες που εκτελούνται στο </a:t>
            </a:r>
            <a:r>
              <a:rPr lang="el-GR" dirty="0" smtClean="0"/>
              <a:t>περιβάλλον)</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Λήθη</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Οι μνημονικές ικανότητες υπάγονται σε κανόνες φθοράς</a:t>
            </a:r>
          </a:p>
          <a:p>
            <a:r>
              <a:rPr lang="el-GR" dirty="0" smtClean="0"/>
              <a:t>Θεωρία Παρέμβασης (νέο υλικό παρεμβαίνει στο παλιό –σύγχυση πληροφοριών)</a:t>
            </a:r>
          </a:p>
          <a:p>
            <a:r>
              <a:rPr lang="el-GR" dirty="0" smtClean="0"/>
              <a:t>Θεωρία φθοράς -μνημονικό ίχνος(αδυνατίζει η πληροφορία λόγω της παρόδου του </a:t>
            </a:r>
            <a:r>
              <a:rPr lang="el-GR" dirty="0" smtClean="0"/>
              <a:t>χρόνου)</a:t>
            </a:r>
            <a:endParaRPr lang="el-GR" dirty="0" smtClean="0"/>
          </a:p>
          <a:p>
            <a:r>
              <a:rPr lang="el-GR" dirty="0" smtClean="0"/>
              <a:t>Θεωρία Απώθησης (εμπειρίες που προκαλούν άγχος και φόβο ξεχνιούνται)</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μνήμης</a:t>
            </a:r>
            <a:endParaRPr lang="el-GR" dirty="0"/>
          </a:p>
        </p:txBody>
      </p:sp>
      <p:sp>
        <p:nvSpPr>
          <p:cNvPr id="3" name="2 - Θέση περιεχομένου"/>
          <p:cNvSpPr>
            <a:spLocks noGrp="1"/>
          </p:cNvSpPr>
          <p:nvPr>
            <p:ph idx="1"/>
          </p:nvPr>
        </p:nvSpPr>
        <p:spPr>
          <a:xfrm>
            <a:off x="0" y="1357298"/>
            <a:ext cx="8929718" cy="4768865"/>
          </a:xfrm>
        </p:spPr>
        <p:txBody>
          <a:bodyPr>
            <a:normAutofit/>
          </a:bodyPr>
          <a:lstStyle/>
          <a:p>
            <a:r>
              <a:rPr lang="el-GR" dirty="0" smtClean="0"/>
              <a:t>Είδη </a:t>
            </a:r>
            <a:r>
              <a:rPr lang="el-GR" dirty="0"/>
              <a:t>μνήμης υπεύθυνα για </a:t>
            </a:r>
            <a:r>
              <a:rPr lang="el-GR" dirty="0" smtClean="0"/>
              <a:t>την αποθήκευση πληροφοριών για διαφορετικά </a:t>
            </a:r>
            <a:r>
              <a:rPr lang="el-GR" dirty="0"/>
              <a:t>χρονικά </a:t>
            </a:r>
            <a:r>
              <a:rPr lang="el-GR" dirty="0" smtClean="0"/>
              <a:t>διαστήματα-Μοντέλα κατεύθυνσης</a:t>
            </a:r>
            <a:r>
              <a:rPr lang="en-US" dirty="0" smtClean="0"/>
              <a:t> </a:t>
            </a:r>
            <a:r>
              <a:rPr lang="el-GR" dirty="0" smtClean="0"/>
              <a:t>πολλαπλών χώρων αποθήκευσης- </a:t>
            </a:r>
            <a:r>
              <a:rPr lang="en-US" dirty="0" err="1" smtClean="0"/>
              <a:t>Attkison</a:t>
            </a:r>
            <a:r>
              <a:rPr lang="en-US" dirty="0" smtClean="0"/>
              <a:t> &amp; </a:t>
            </a:r>
            <a:r>
              <a:rPr lang="en-US" dirty="0" err="1" smtClean="0"/>
              <a:t>Shiffrin</a:t>
            </a:r>
            <a:endParaRPr lang="el-GR" dirty="0" smtClean="0"/>
          </a:p>
          <a:p>
            <a:endParaRPr lang="el-GR" dirty="0"/>
          </a:p>
          <a:p>
            <a:pPr>
              <a:buNone/>
            </a:pPr>
            <a:r>
              <a:rPr lang="el-GR" sz="2400" dirty="0" smtClean="0"/>
              <a:t>Αισθητήριοι   </a:t>
            </a:r>
            <a:r>
              <a:rPr lang="el-GR" sz="2400" dirty="0" smtClean="0">
                <a:solidFill>
                  <a:schemeClr val="tx2"/>
                </a:solidFill>
              </a:rPr>
              <a:t>προσοχή </a:t>
            </a:r>
            <a:r>
              <a:rPr lang="el-GR" sz="2400" dirty="0" smtClean="0"/>
              <a:t>  Βραχύχρονη    </a:t>
            </a:r>
            <a:r>
              <a:rPr lang="el-GR" sz="2400" dirty="0" smtClean="0">
                <a:solidFill>
                  <a:schemeClr val="tx2"/>
                </a:solidFill>
              </a:rPr>
              <a:t>επανάληψη</a:t>
            </a:r>
            <a:r>
              <a:rPr lang="el-GR" sz="2400" dirty="0" smtClean="0"/>
              <a:t>        Μακρόχρονη</a:t>
            </a:r>
          </a:p>
          <a:p>
            <a:pPr>
              <a:buNone/>
            </a:pPr>
            <a:r>
              <a:rPr lang="el-GR" sz="2400" dirty="0" smtClean="0"/>
              <a:t>Καταγραφής                           μνήμη                                         </a:t>
            </a:r>
            <a:r>
              <a:rPr lang="el-GR" sz="2400" dirty="0" err="1" smtClean="0"/>
              <a:t>μνήμη</a:t>
            </a:r>
            <a:endParaRPr lang="en-US" sz="2400" dirty="0" smtClean="0"/>
          </a:p>
          <a:p>
            <a:pPr>
              <a:buNone/>
            </a:pPr>
            <a:endParaRPr lang="en-US" dirty="0"/>
          </a:p>
          <a:p>
            <a:endParaRPr lang="en-US" dirty="0" smtClean="0"/>
          </a:p>
          <a:p>
            <a:pPr>
              <a:buNone/>
            </a:pPr>
            <a:endParaRPr lang="el-GR" dirty="0"/>
          </a:p>
        </p:txBody>
      </p:sp>
      <p:cxnSp>
        <p:nvCxnSpPr>
          <p:cNvPr id="7" name="6 - Ευθύγραμμο βέλος σύνδεσης"/>
          <p:cNvCxnSpPr/>
          <p:nvPr/>
        </p:nvCxnSpPr>
        <p:spPr>
          <a:xfrm>
            <a:off x="1928794" y="4643446"/>
            <a:ext cx="128588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4786314" y="4643446"/>
            <a:ext cx="1714512"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6215106"/>
          </a:xfrm>
        </p:spPr>
        <p:txBody>
          <a:bodyPr>
            <a:noAutofit/>
          </a:bodyPr>
          <a:lstStyle/>
          <a:p>
            <a:r>
              <a:rPr lang="el-GR" sz="2800" dirty="0" smtClean="0"/>
              <a:t>Τα τρία παραπάνω υποσυστήματα είναι στενά συνδεδεμένα μεταξύ τους καθώς οι πληροφορίες μεταβιβάζονται από το ένα στο άλλο. Συγκεκριμένα οι πληροφορίες από την αισθητήρια καταγραφή μεταβιβάζονται στην βραχύχρονη μνήμη όπου εκεί επεξεργάζονται και στη συνέχεια οι επεξεργασμένες πλέον πληροφορίες μεταφέρονται στην μακρόχρονη μνήμη. </a:t>
            </a:r>
            <a:r>
              <a:rPr lang="el-GR" sz="2800" dirty="0" smtClean="0"/>
              <a:t>Όταν κάποιος προσπαθεί να θυμηθεί κάτι, γίνεται ανάκληση της πληροφορίας από την μακρόχρονη μνήμη, και επεξεργάζεται στην βραχύχρονη μνήμη. Γενικά</a:t>
            </a:r>
            <a:r>
              <a:rPr lang="el-GR" sz="2800" dirty="0" smtClean="0"/>
              <a:t>, τα τρία υποσυστήματα διαφέρουν μεταξύ τους όσον αφορά τη χωρητικότητα και το χρόνο διάρκειας των πληροφοριών. </a:t>
            </a:r>
            <a:endParaRPr lang="el-G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582726"/>
          </a:xfrm>
        </p:spPr>
        <p:txBody>
          <a:bodyPr/>
          <a:lstStyle/>
          <a:p>
            <a:r>
              <a:rPr lang="el-GR" dirty="0" smtClean="0"/>
              <a:t>Είδη μνήμης</a:t>
            </a:r>
            <a:endParaRPr lang="el-GR" dirty="0"/>
          </a:p>
        </p:txBody>
      </p:sp>
      <p:graphicFrame>
        <p:nvGraphicFramePr>
          <p:cNvPr id="5" name="4 - Θέση περιεχομένου"/>
          <p:cNvGraphicFramePr>
            <a:graphicFrameLocks noGrp="1"/>
          </p:cNvGraphicFramePr>
          <p:nvPr>
            <p:ph idx="1"/>
          </p:nvPr>
        </p:nvGraphicFramePr>
        <p:xfrm>
          <a:off x="214283" y="2037414"/>
          <a:ext cx="8715435" cy="4480560"/>
        </p:xfrm>
        <a:graphic>
          <a:graphicData uri="http://schemas.openxmlformats.org/drawingml/2006/table">
            <a:tbl>
              <a:tblPr firstRow="1" bandRow="1">
                <a:tableStyleId>{5C22544A-7EE6-4342-B048-85BDC9FD1C3A}</a:tableStyleId>
              </a:tblPr>
              <a:tblGrid>
                <a:gridCol w="2088057"/>
                <a:gridCol w="2118350"/>
                <a:gridCol w="2330169"/>
                <a:gridCol w="2178859"/>
              </a:tblGrid>
              <a:tr h="3643338">
                <a:tc>
                  <a:txBody>
                    <a:bodyPr/>
                    <a:lstStyle/>
                    <a:p>
                      <a:pPr algn="ctr"/>
                      <a:endParaRPr lang="el-GR" sz="2400" b="1" kern="1200" baseline="0" dirty="0" smtClean="0">
                        <a:solidFill>
                          <a:schemeClr val="lt1"/>
                        </a:solidFill>
                        <a:latin typeface="+mn-lt"/>
                        <a:ea typeface="+mn-ea"/>
                        <a:cs typeface="+mn-cs"/>
                      </a:endParaRPr>
                    </a:p>
                    <a:p>
                      <a:pPr algn="ctr"/>
                      <a:endParaRPr lang="el-GR" sz="2400" b="1" kern="1200" baseline="0" dirty="0" smtClean="0">
                        <a:solidFill>
                          <a:schemeClr val="lt1"/>
                        </a:solidFill>
                        <a:latin typeface="+mn-lt"/>
                        <a:ea typeface="+mn-ea"/>
                        <a:cs typeface="+mn-cs"/>
                      </a:endParaRPr>
                    </a:p>
                    <a:p>
                      <a:pPr algn="ctr"/>
                      <a:endParaRPr lang="el-GR" sz="2400" b="1" kern="1200" baseline="0" dirty="0" smtClean="0">
                        <a:solidFill>
                          <a:schemeClr val="lt1"/>
                        </a:solidFill>
                        <a:latin typeface="+mn-lt"/>
                        <a:ea typeface="+mn-ea"/>
                        <a:cs typeface="+mn-cs"/>
                      </a:endParaRPr>
                    </a:p>
                    <a:p>
                      <a:pPr algn="ctr"/>
                      <a:r>
                        <a:rPr lang="el-GR" sz="2400" b="1" kern="1200" baseline="0" dirty="0" smtClean="0">
                          <a:solidFill>
                            <a:schemeClr val="lt1"/>
                          </a:solidFill>
                          <a:latin typeface="+mn-lt"/>
                          <a:ea typeface="+mn-ea"/>
                          <a:cs typeface="+mn-cs"/>
                        </a:rPr>
                        <a:t>Πληροφορίες</a:t>
                      </a:r>
                    </a:p>
                    <a:p>
                      <a:pPr algn="ctr"/>
                      <a:r>
                        <a:rPr lang="el-GR" sz="2400" b="1" kern="1200" baseline="0" dirty="0" smtClean="0">
                          <a:solidFill>
                            <a:schemeClr val="lt1"/>
                          </a:solidFill>
                          <a:latin typeface="+mn-lt"/>
                          <a:ea typeface="+mn-ea"/>
                          <a:cs typeface="+mn-cs"/>
                        </a:rPr>
                        <a:t>από το</a:t>
                      </a:r>
                    </a:p>
                    <a:p>
                      <a:pPr algn="ctr"/>
                      <a:r>
                        <a:rPr lang="el-GR" sz="2400" b="1" kern="1200" baseline="0" dirty="0" smtClean="0">
                          <a:solidFill>
                            <a:schemeClr val="lt1"/>
                          </a:solidFill>
                          <a:latin typeface="+mn-lt"/>
                          <a:ea typeface="+mn-ea"/>
                          <a:cs typeface="+mn-cs"/>
                        </a:rPr>
                        <a:t>εξωτερικό</a:t>
                      </a:r>
                    </a:p>
                    <a:p>
                      <a:pPr algn="ctr"/>
                      <a:r>
                        <a:rPr lang="el-GR" sz="2400" b="1" kern="1200" baseline="0" dirty="0" smtClean="0">
                          <a:solidFill>
                            <a:schemeClr val="lt1"/>
                          </a:solidFill>
                          <a:latin typeface="+mn-lt"/>
                          <a:ea typeface="+mn-ea"/>
                          <a:cs typeface="+mn-cs"/>
                        </a:rPr>
                        <a:t>περιβάλλον</a:t>
                      </a:r>
                      <a:endParaRPr lang="el-GR" sz="2400" b="1" dirty="0"/>
                    </a:p>
                  </a:txBody>
                  <a:tcPr/>
                </a:tc>
                <a:tc>
                  <a:txBody>
                    <a:bodyPr/>
                    <a:lstStyle/>
                    <a:p>
                      <a:r>
                        <a:rPr lang="el-GR" sz="2400" b="1" kern="1200" baseline="0" dirty="0" smtClean="0">
                          <a:solidFill>
                            <a:schemeClr val="lt1"/>
                          </a:solidFill>
                          <a:latin typeface="+mn-lt"/>
                          <a:ea typeface="+mn-ea"/>
                          <a:cs typeface="+mn-cs"/>
                        </a:rPr>
                        <a:t>Αισθητηριακή</a:t>
                      </a:r>
                    </a:p>
                    <a:p>
                      <a:r>
                        <a:rPr lang="el-GR" sz="2400" b="1" kern="1200" baseline="0" dirty="0" smtClean="0">
                          <a:solidFill>
                            <a:schemeClr val="lt1"/>
                          </a:solidFill>
                          <a:latin typeface="+mn-lt"/>
                          <a:ea typeface="+mn-ea"/>
                          <a:cs typeface="+mn-cs"/>
                        </a:rPr>
                        <a:t>Μνήμη καταγραφή</a:t>
                      </a:r>
                    </a:p>
                    <a:p>
                      <a:endParaRPr lang="el-GR" sz="2400" b="1" kern="1200" baseline="0" dirty="0" smtClean="0">
                        <a:solidFill>
                          <a:schemeClr val="lt1"/>
                        </a:solidFill>
                        <a:latin typeface="+mn-lt"/>
                        <a:ea typeface="+mn-ea"/>
                        <a:cs typeface="+mn-cs"/>
                      </a:endParaRPr>
                    </a:p>
                    <a:p>
                      <a:r>
                        <a:rPr lang="el-GR" sz="2400" b="1" kern="1200" baseline="0" dirty="0" smtClean="0">
                          <a:solidFill>
                            <a:schemeClr val="lt1"/>
                          </a:solidFill>
                          <a:latin typeface="+mn-lt"/>
                          <a:ea typeface="+mn-ea"/>
                          <a:cs typeface="+mn-cs"/>
                        </a:rPr>
                        <a:t>Οπτική</a:t>
                      </a:r>
                    </a:p>
                    <a:p>
                      <a:r>
                        <a:rPr lang="el-GR" sz="2400" b="1" kern="1200" baseline="0" dirty="0" smtClean="0">
                          <a:solidFill>
                            <a:schemeClr val="lt1"/>
                          </a:solidFill>
                          <a:latin typeface="+mn-lt"/>
                          <a:ea typeface="+mn-ea"/>
                          <a:cs typeface="+mn-cs"/>
                        </a:rPr>
                        <a:t>Ακουστική</a:t>
                      </a:r>
                    </a:p>
                    <a:p>
                      <a:r>
                        <a:rPr lang="el-GR" sz="2400" b="1" kern="1200" baseline="0" dirty="0" smtClean="0">
                          <a:solidFill>
                            <a:schemeClr val="lt1"/>
                          </a:solidFill>
                          <a:latin typeface="+mn-lt"/>
                          <a:ea typeface="+mn-ea"/>
                          <a:cs typeface="+mn-cs"/>
                        </a:rPr>
                        <a:t>Απτική</a:t>
                      </a:r>
                    </a:p>
                    <a:p>
                      <a:r>
                        <a:rPr lang="el-GR" sz="2400" b="1" kern="1200" baseline="0" dirty="0" smtClean="0">
                          <a:solidFill>
                            <a:schemeClr val="lt1"/>
                          </a:solidFill>
                          <a:latin typeface="+mn-lt"/>
                          <a:ea typeface="+mn-ea"/>
                          <a:cs typeface="+mn-cs"/>
                        </a:rPr>
                        <a:t>Άλλες</a:t>
                      </a:r>
                    </a:p>
                    <a:p>
                      <a:endParaRPr lang="el-GR" sz="2400" dirty="0"/>
                    </a:p>
                  </a:txBody>
                  <a:tcPr/>
                </a:tc>
                <a:tc>
                  <a:txBody>
                    <a:bodyPr/>
                    <a:lstStyle/>
                    <a:p>
                      <a:r>
                        <a:rPr lang="el-GR" sz="2400" b="1" kern="1200" baseline="0" dirty="0" smtClean="0">
                          <a:solidFill>
                            <a:schemeClr val="lt1"/>
                          </a:solidFill>
                          <a:latin typeface="+mn-lt"/>
                          <a:ea typeface="+mn-ea"/>
                          <a:cs typeface="+mn-cs"/>
                        </a:rPr>
                        <a:t>Βραχύχρονη</a:t>
                      </a:r>
                    </a:p>
                    <a:p>
                      <a:r>
                        <a:rPr lang="el-GR" sz="2400" b="1" kern="1200" baseline="0" dirty="0" smtClean="0">
                          <a:solidFill>
                            <a:schemeClr val="lt1"/>
                          </a:solidFill>
                          <a:latin typeface="+mn-lt"/>
                          <a:ea typeface="+mn-ea"/>
                          <a:cs typeface="+mn-cs"/>
                        </a:rPr>
                        <a:t>Μνήμη ή βραχυπρόθεσμη </a:t>
                      </a:r>
                      <a:r>
                        <a:rPr lang="el-GR" sz="2400" b="1" kern="1200" baseline="0" dirty="0" smtClean="0">
                          <a:solidFill>
                            <a:schemeClr val="lt1"/>
                          </a:solidFill>
                          <a:latin typeface="+mn-lt"/>
                          <a:ea typeface="+mn-ea"/>
                          <a:cs typeface="+mn-cs"/>
                        </a:rPr>
                        <a:t>μνήμη ή εργαζόμενη μνήμη</a:t>
                      </a:r>
                      <a:endParaRPr lang="el-GR" sz="2400" b="1" kern="1200" baseline="0" dirty="0" smtClean="0">
                        <a:solidFill>
                          <a:schemeClr val="lt1"/>
                        </a:solidFill>
                        <a:latin typeface="+mn-lt"/>
                        <a:ea typeface="+mn-ea"/>
                        <a:cs typeface="+mn-cs"/>
                      </a:endParaRPr>
                    </a:p>
                    <a:p>
                      <a:endParaRPr lang="el-GR" sz="2400" b="1" kern="1200" baseline="0" dirty="0" smtClean="0">
                        <a:solidFill>
                          <a:schemeClr val="lt1"/>
                        </a:solidFill>
                        <a:latin typeface="+mn-lt"/>
                        <a:ea typeface="+mn-ea"/>
                        <a:cs typeface="+mn-cs"/>
                      </a:endParaRPr>
                    </a:p>
                    <a:p>
                      <a:r>
                        <a:rPr lang="el-GR" sz="2400" b="1" kern="1200" baseline="0" dirty="0" smtClean="0">
                          <a:solidFill>
                            <a:schemeClr val="lt1"/>
                          </a:solidFill>
                          <a:latin typeface="+mn-lt"/>
                          <a:ea typeface="+mn-ea"/>
                          <a:cs typeface="+mn-cs"/>
                        </a:rPr>
                        <a:t>Περιορισμένη χωρητικότητα</a:t>
                      </a:r>
                    </a:p>
                    <a:p>
                      <a:r>
                        <a:rPr lang="el-GR" sz="2400" b="1" kern="1200" baseline="0" dirty="0" smtClean="0">
                          <a:solidFill>
                            <a:schemeClr val="lt1"/>
                          </a:solidFill>
                          <a:latin typeface="+mn-lt"/>
                          <a:ea typeface="+mn-ea"/>
                          <a:cs typeface="+mn-cs"/>
                        </a:rPr>
                        <a:t>7+- 2 στοιχεία</a:t>
                      </a:r>
                    </a:p>
                    <a:p>
                      <a:endParaRPr lang="el-GR" sz="2400" b="1" kern="1200" baseline="0" dirty="0" smtClean="0">
                        <a:solidFill>
                          <a:schemeClr val="lt1"/>
                        </a:solidFill>
                        <a:latin typeface="+mn-lt"/>
                        <a:ea typeface="+mn-ea"/>
                        <a:cs typeface="+mn-cs"/>
                      </a:endParaRPr>
                    </a:p>
                    <a:p>
                      <a:endParaRPr lang="el-GR" sz="2400" dirty="0"/>
                    </a:p>
                  </a:txBody>
                  <a:tcPr/>
                </a:tc>
                <a:tc>
                  <a:txBody>
                    <a:bodyPr/>
                    <a:lstStyle/>
                    <a:p>
                      <a:r>
                        <a:rPr lang="el-GR" sz="2400" b="1" kern="1200" baseline="0" dirty="0" smtClean="0">
                          <a:solidFill>
                            <a:schemeClr val="lt1"/>
                          </a:solidFill>
                          <a:latin typeface="+mn-lt"/>
                          <a:ea typeface="+mn-ea"/>
                          <a:cs typeface="+mn-cs"/>
                        </a:rPr>
                        <a:t>Μακρόχρονη</a:t>
                      </a:r>
                    </a:p>
                    <a:p>
                      <a:r>
                        <a:rPr lang="el-GR" sz="2400" b="1" kern="1200" baseline="0" dirty="0" smtClean="0">
                          <a:solidFill>
                            <a:schemeClr val="lt1"/>
                          </a:solidFill>
                          <a:latin typeface="+mn-lt"/>
                          <a:ea typeface="+mn-ea"/>
                          <a:cs typeface="+mn-cs"/>
                        </a:rPr>
                        <a:t>Μνήμη</a:t>
                      </a:r>
                    </a:p>
                    <a:p>
                      <a:endParaRPr lang="el-GR" sz="2400" b="1" kern="1200" baseline="0" dirty="0" smtClean="0">
                        <a:solidFill>
                          <a:schemeClr val="lt1"/>
                        </a:solidFill>
                        <a:latin typeface="+mn-lt"/>
                        <a:ea typeface="+mn-ea"/>
                        <a:cs typeface="+mn-cs"/>
                      </a:endParaRPr>
                    </a:p>
                    <a:p>
                      <a:endParaRPr lang="el-GR" sz="2400" b="1" kern="1200" baseline="0" dirty="0" smtClean="0">
                        <a:solidFill>
                          <a:schemeClr val="lt1"/>
                        </a:solidFill>
                        <a:latin typeface="+mn-lt"/>
                        <a:ea typeface="+mn-ea"/>
                        <a:cs typeface="+mn-cs"/>
                      </a:endParaRPr>
                    </a:p>
                    <a:p>
                      <a:r>
                        <a:rPr lang="el-GR" sz="2400" b="1" kern="1200" baseline="0" dirty="0" smtClean="0">
                          <a:solidFill>
                            <a:schemeClr val="lt1"/>
                          </a:solidFill>
                          <a:latin typeface="+mn-lt"/>
                          <a:ea typeface="+mn-ea"/>
                          <a:cs typeface="+mn-cs"/>
                        </a:rPr>
                        <a:t>Έκδηλη μνήμη</a:t>
                      </a:r>
                    </a:p>
                    <a:p>
                      <a:r>
                        <a:rPr lang="el-GR" sz="2400" b="1" kern="1200" baseline="0" dirty="0" smtClean="0">
                          <a:solidFill>
                            <a:schemeClr val="lt1"/>
                          </a:solidFill>
                          <a:latin typeface="+mn-lt"/>
                          <a:ea typeface="+mn-ea"/>
                          <a:cs typeface="+mn-cs"/>
                        </a:rPr>
                        <a:t>Επεισοδιακή</a:t>
                      </a:r>
                    </a:p>
                    <a:p>
                      <a:r>
                        <a:rPr lang="el-GR" sz="2400" b="1" kern="1200" baseline="0" dirty="0" smtClean="0">
                          <a:solidFill>
                            <a:schemeClr val="lt1"/>
                          </a:solidFill>
                          <a:latin typeface="+mn-lt"/>
                          <a:ea typeface="+mn-ea"/>
                          <a:cs typeface="+mn-cs"/>
                        </a:rPr>
                        <a:t>Σημασιολογική</a:t>
                      </a:r>
                    </a:p>
                    <a:p>
                      <a:r>
                        <a:rPr lang="el-GR" sz="2400" b="1" kern="1200" baseline="0" dirty="0" smtClean="0">
                          <a:solidFill>
                            <a:schemeClr val="lt1"/>
                          </a:solidFill>
                          <a:latin typeface="+mn-lt"/>
                          <a:ea typeface="+mn-ea"/>
                          <a:cs typeface="+mn-cs"/>
                        </a:rPr>
                        <a:t> </a:t>
                      </a:r>
                    </a:p>
                    <a:p>
                      <a:r>
                        <a:rPr lang="el-GR" sz="2400" b="1" kern="1200" baseline="0" dirty="0" smtClean="0">
                          <a:solidFill>
                            <a:schemeClr val="lt1"/>
                          </a:solidFill>
                          <a:latin typeface="+mn-lt"/>
                          <a:ea typeface="+mn-ea"/>
                          <a:cs typeface="+mn-cs"/>
                        </a:rPr>
                        <a:t>Άδηλη Μνήμη</a:t>
                      </a:r>
                    </a:p>
                    <a:p>
                      <a:r>
                        <a:rPr lang="el-GR" sz="2400" b="1" kern="1200" baseline="0" dirty="0" smtClean="0">
                          <a:solidFill>
                            <a:schemeClr val="lt1"/>
                          </a:solidFill>
                          <a:latin typeface="+mn-lt"/>
                          <a:ea typeface="+mn-ea"/>
                          <a:cs typeface="+mn-cs"/>
                        </a:rPr>
                        <a:t>Διαδικαστική</a:t>
                      </a:r>
                      <a:endParaRPr lang="el-GR" sz="2400" b="1" kern="1200" baseline="0" dirty="0" smtClean="0">
                        <a:solidFill>
                          <a:schemeClr val="lt1"/>
                        </a:solidFill>
                        <a:latin typeface="+mn-lt"/>
                        <a:ea typeface="+mn-ea"/>
                        <a:cs typeface="+mn-cs"/>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Αισθητηριακή μνήμη-καταγραφή</a:t>
            </a:r>
            <a:endParaRPr lang="el-GR" dirty="0"/>
          </a:p>
        </p:txBody>
      </p:sp>
      <p:sp>
        <p:nvSpPr>
          <p:cNvPr id="3" name="2 - Θέση περιεχομένου"/>
          <p:cNvSpPr>
            <a:spLocks noGrp="1"/>
          </p:cNvSpPr>
          <p:nvPr>
            <p:ph idx="1"/>
          </p:nvPr>
        </p:nvSpPr>
        <p:spPr/>
        <p:txBody>
          <a:bodyPr/>
          <a:lstStyle/>
          <a:p>
            <a:r>
              <a:rPr lang="el-GR" dirty="0" smtClean="0"/>
              <a:t>Συγκρατούν πληροφορίες για πολύ σύντομο χρονικό διάστημα</a:t>
            </a:r>
          </a:p>
          <a:p>
            <a:r>
              <a:rPr lang="el-GR" dirty="0" smtClean="0"/>
              <a:t>Περιορίζονται στην αποθήκευση ερεθισμάτων μιας συγκεκριμένης αισθητηριακής μορφής</a:t>
            </a:r>
          </a:p>
          <a:p>
            <a:r>
              <a:rPr lang="el-GR" dirty="0" smtClean="0"/>
              <a:t>Οπτικές καταγραφές</a:t>
            </a:r>
          </a:p>
          <a:p>
            <a:r>
              <a:rPr lang="el-GR" dirty="0" smtClean="0"/>
              <a:t>Ακουστικές καταγραφές</a:t>
            </a:r>
          </a:p>
          <a:p>
            <a:r>
              <a:rPr lang="el-GR" dirty="0" smtClean="0"/>
              <a:t>Απτικές καταγραφές</a:t>
            </a:r>
          </a:p>
          <a:p>
            <a:r>
              <a:rPr lang="el-GR" dirty="0" smtClean="0"/>
              <a:t>Άλλες </a:t>
            </a:r>
          </a:p>
          <a:p>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Βραχύχρονη </a:t>
            </a:r>
            <a:r>
              <a:rPr lang="el-GR" dirty="0" smtClean="0"/>
              <a:t>Μνήμη ή εργαζόμενη μνήμη</a:t>
            </a:r>
            <a:endParaRPr lang="el-GR" dirty="0"/>
          </a:p>
        </p:txBody>
      </p:sp>
      <p:sp>
        <p:nvSpPr>
          <p:cNvPr id="3" name="2 - Θέση περιεχομένου"/>
          <p:cNvSpPr>
            <a:spLocks noGrp="1"/>
          </p:cNvSpPr>
          <p:nvPr>
            <p:ph idx="1"/>
          </p:nvPr>
        </p:nvSpPr>
        <p:spPr/>
        <p:txBody>
          <a:bodyPr/>
          <a:lstStyle/>
          <a:p>
            <a:r>
              <a:rPr lang="el-GR" dirty="0" smtClean="0"/>
              <a:t>Περιορισμένη χωρητικότητα (σύμφωνα με τον Μ</a:t>
            </a:r>
            <a:r>
              <a:rPr lang="en-US" dirty="0" err="1" smtClean="0"/>
              <a:t>iller</a:t>
            </a:r>
            <a:r>
              <a:rPr lang="en-US" dirty="0" smtClean="0"/>
              <a:t> 7+-2 </a:t>
            </a:r>
            <a:r>
              <a:rPr lang="el-GR" dirty="0" smtClean="0"/>
              <a:t>στοιχεία/ψηφία)</a:t>
            </a:r>
            <a:endParaRPr lang="el-GR" dirty="0" smtClean="0"/>
          </a:p>
          <a:p>
            <a:r>
              <a:rPr lang="el-GR" dirty="0" smtClean="0"/>
              <a:t>Εύθραυστος χώρος αποθήκευσης λόγω παρέμβασης ή παρεμβολής κατά τη διάρκεια επανάληψης που προκαλεί λήθη</a:t>
            </a:r>
          </a:p>
          <a:p>
            <a:r>
              <a:rPr lang="el-GR" dirty="0" smtClean="0"/>
              <a:t>Συγκράτηση πληροφοριών για σύντομο χρονικό διάστημα αλλά περισσότερο από το προηγούμενο στάδιο</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Βραχύχρονη Μνήμη</a:t>
            </a:r>
            <a:endParaRPr lang="el-GR" dirty="0"/>
          </a:p>
        </p:txBody>
      </p:sp>
      <p:sp>
        <p:nvSpPr>
          <p:cNvPr id="3" name="2 - Θέση περιεχομένου"/>
          <p:cNvSpPr>
            <a:spLocks noGrp="1"/>
          </p:cNvSpPr>
          <p:nvPr>
            <p:ph idx="1"/>
          </p:nvPr>
        </p:nvSpPr>
        <p:spPr/>
        <p:txBody>
          <a:bodyPr/>
          <a:lstStyle/>
          <a:p>
            <a:r>
              <a:rPr lang="el-GR" dirty="0" smtClean="0"/>
              <a:t>Δέχεται τις πληροφορίες που επιλέγει η προσοχή από την αισθητήρια καταγραφή</a:t>
            </a:r>
          </a:p>
          <a:p>
            <a:r>
              <a:rPr lang="el-GR" dirty="0" smtClean="0"/>
              <a:t>Κωδικοποίηση πληροφοριών είτε φωνολογικά, είτε οπτικά, είτε σημασιολογικά</a:t>
            </a:r>
          </a:p>
          <a:p>
            <a:r>
              <a:rPr lang="el-GR" dirty="0" smtClean="0"/>
              <a:t>Περισσότερο φωνολογικά</a:t>
            </a:r>
          </a:p>
          <a:p>
            <a:r>
              <a:rPr lang="el-GR" dirty="0" smtClean="0"/>
              <a:t>Δέχεται επίσης «ενεργοποιημένες» πληροφορίες από τη μακροχρόνια μνήμη</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Μακρόχρονη Μνήμη</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συγκρατεί πληροφορίες για μεγάλο χρονικό διάστημα (λεπτά- χρόνια)</a:t>
            </a:r>
          </a:p>
          <a:p>
            <a:r>
              <a:rPr lang="el-GR" dirty="0" smtClean="0"/>
              <a:t>Κωδικοποίηση κυρίως σημασιολογική</a:t>
            </a:r>
          </a:p>
          <a:p>
            <a:r>
              <a:rPr lang="el-GR" dirty="0" smtClean="0"/>
              <a:t>Η διάρκεια παραμονής μιας πληροφορίας εξαρτάται από</a:t>
            </a:r>
            <a:r>
              <a:rPr lang="el-GR" dirty="0"/>
              <a:t> </a:t>
            </a:r>
            <a:r>
              <a:rPr lang="el-GR" dirty="0" smtClean="0"/>
              <a:t>τη </a:t>
            </a:r>
            <a:r>
              <a:rPr lang="el-GR" dirty="0" smtClean="0"/>
              <a:t>σημασία, και τη </a:t>
            </a:r>
            <a:r>
              <a:rPr lang="el-GR" dirty="0" smtClean="0"/>
              <a:t>συναισθηματική αξία </a:t>
            </a:r>
            <a:r>
              <a:rPr lang="el-GR" dirty="0" smtClean="0"/>
              <a:t>της πληροφορίας </a:t>
            </a:r>
            <a:endParaRPr lang="en-US" dirty="0" smtClean="0"/>
          </a:p>
          <a:p>
            <a:r>
              <a:rPr lang="el-GR" dirty="0" smtClean="0"/>
              <a:t>Το είδος κωδικοποίησης που έχει χρησιμοποιηθεί για την επεξεργασία της</a:t>
            </a:r>
          </a:p>
          <a:p>
            <a:r>
              <a:rPr lang="el-GR" dirty="0" smtClean="0"/>
              <a:t>Χωρίζεται σε έκδηλη και άδηλη μνήμη</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Έκδηλη μνήμη</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Έκδηλη μνήμη</a:t>
            </a:r>
            <a:r>
              <a:rPr lang="en-US" dirty="0" smtClean="0"/>
              <a:t>: </a:t>
            </a:r>
            <a:r>
              <a:rPr lang="el-GR" dirty="0" smtClean="0"/>
              <a:t>αφορά τις γνώσεις για άτομα, τόπους πράγματα</a:t>
            </a:r>
            <a:r>
              <a:rPr lang="el-GR" dirty="0" smtClean="0"/>
              <a:t>, αποθηκεύει </a:t>
            </a:r>
            <a:r>
              <a:rPr lang="el-GR" dirty="0"/>
              <a:t>πληροφορίες για γεγονότα, μάθησης και εμπειρίες που έχουμε </a:t>
            </a:r>
            <a:r>
              <a:rPr lang="el-GR" dirty="0" smtClean="0"/>
              <a:t>ζήσει και έχουμε </a:t>
            </a:r>
            <a:r>
              <a:rPr lang="el-GR" dirty="0"/>
              <a:t>πλήρη επίγνωση.</a:t>
            </a:r>
            <a:endParaRPr lang="el-GR" dirty="0" smtClean="0"/>
          </a:p>
          <a:p>
            <a:r>
              <a:rPr lang="el-GR" dirty="0" smtClean="0"/>
              <a:t>Αυτοβιογραφικά γεγονότα- </a:t>
            </a:r>
            <a:r>
              <a:rPr lang="el-GR" dirty="0" smtClean="0">
                <a:solidFill>
                  <a:schemeClr val="tx2">
                    <a:lumMod val="60000"/>
                    <a:lumOff val="40000"/>
                  </a:schemeClr>
                </a:solidFill>
              </a:rPr>
              <a:t>Επεισοδιακή</a:t>
            </a:r>
            <a:r>
              <a:rPr lang="el-GR" dirty="0" smtClean="0"/>
              <a:t> (</a:t>
            </a:r>
            <a:r>
              <a:rPr lang="el-GR" dirty="0" err="1" smtClean="0"/>
              <a:t>episodic</a:t>
            </a:r>
            <a:r>
              <a:rPr lang="el-GR" dirty="0" smtClean="0"/>
              <a:t>) μνήμη, αναμνήσεις</a:t>
            </a:r>
          </a:p>
          <a:p>
            <a:r>
              <a:rPr lang="el-GR" dirty="0" smtClean="0">
                <a:solidFill>
                  <a:schemeClr val="tx2">
                    <a:lumMod val="60000"/>
                    <a:lumOff val="40000"/>
                  </a:schemeClr>
                </a:solidFill>
              </a:rPr>
              <a:t>Σημασιολογική</a:t>
            </a:r>
            <a:r>
              <a:rPr lang="el-GR" dirty="0" smtClean="0"/>
              <a:t> μνήμη, μνήμες του εξωτερικού κόσμου (χρώματα, γεύσεις </a:t>
            </a:r>
            <a:r>
              <a:rPr lang="el-GR" dirty="0" err="1" smtClean="0"/>
              <a:t>κ.α</a:t>
            </a:r>
            <a:r>
              <a:rPr lang="el-GR" dirty="0" smtClean="0"/>
              <a:t>), σημασίες λέξεων, γενικές γνώσεις (θρησκεία, γεωγραφία </a:t>
            </a:r>
            <a:r>
              <a:rPr lang="el-GR" dirty="0" err="1" smtClean="0"/>
              <a:t>κ.α</a:t>
            </a:r>
            <a:r>
              <a:rPr lang="el-GR" dirty="0" smtClean="0"/>
              <a:t>)</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TotalTime>
  <Words>527</Words>
  <Application>Microsoft Office PowerPoint</Application>
  <PresentationFormat>Προβολή στην οθόνη (4:3)</PresentationFormat>
  <Paragraphs>81</Paragraphs>
  <Slides>12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                        Μνήμη </vt:lpstr>
      <vt:lpstr>Είδη μνήμης</vt:lpstr>
      <vt:lpstr>Διαφάνεια 3</vt:lpstr>
      <vt:lpstr>Είδη μνήμης</vt:lpstr>
      <vt:lpstr>Αισθητηριακή μνήμη-καταγραφή</vt:lpstr>
      <vt:lpstr>Βραχύχρονη Μνήμη ή εργαζόμενη μνήμη</vt:lpstr>
      <vt:lpstr>Βραχύχρονη Μνήμη</vt:lpstr>
      <vt:lpstr>Μακρόχρονη Μνήμη</vt:lpstr>
      <vt:lpstr>Έκδηλη μνήμη</vt:lpstr>
      <vt:lpstr>Άδηλη μνήμη</vt:lpstr>
      <vt:lpstr>Άδηλη μνήμη</vt:lpstr>
      <vt:lpstr>Λήθη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info@abem.gr</dc:creator>
  <cp:lastModifiedBy>info@abem.gr</cp:lastModifiedBy>
  <cp:revision>33</cp:revision>
  <dcterms:created xsi:type="dcterms:W3CDTF">2020-12-04T10:16:58Z</dcterms:created>
  <dcterms:modified xsi:type="dcterms:W3CDTF">2020-12-04T17:48:19Z</dcterms:modified>
</cp:coreProperties>
</file>