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7" r:id="rId2"/>
  </p:sldMasterIdLst>
  <p:notesMasterIdLst>
    <p:notesMasterId r:id="rId23"/>
  </p:notesMasterIdLst>
  <p:handoutMasterIdLst>
    <p:handoutMasterId r:id="rId24"/>
  </p:handoutMasterIdLst>
  <p:sldIdLst>
    <p:sldId id="282" r:id="rId3"/>
    <p:sldId id="271" r:id="rId4"/>
    <p:sldId id="272" r:id="rId5"/>
    <p:sldId id="275" r:id="rId6"/>
    <p:sldId id="278" r:id="rId7"/>
    <p:sldId id="279" r:id="rId8"/>
    <p:sldId id="28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285" r:id="rId20"/>
    <p:sldId id="290" r:id="rId21"/>
    <p:sldId id="29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52F74"/>
    <a:srgbClr val="820000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135" autoAdjust="0"/>
    <p:restoredTop sz="94660"/>
  </p:normalViewPr>
  <p:slideViewPr>
    <p:cSldViewPr>
      <p:cViewPr>
        <p:scale>
          <a:sx n="78" d="100"/>
          <a:sy n="78" d="100"/>
        </p:scale>
        <p:origin x="-1902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119343-2072-4AFD-88A4-274C5E60A4E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22C56EE-D7DA-4F2C-AC4E-D03A55C3B6F0}">
      <dgm:prSet phldrT="[Κείμενο]"/>
      <dgm:spPr/>
      <dgm:t>
        <a:bodyPr/>
        <a:lstStyle/>
        <a:p>
          <a:r>
            <a:rPr lang="el-GR" dirty="0" smtClean="0"/>
            <a:t>Κοινωνική Ιατρική</a:t>
          </a:r>
          <a:endParaRPr lang="el-GR" dirty="0"/>
        </a:p>
      </dgm:t>
    </dgm:pt>
    <dgm:pt modelId="{BDFD95EF-7888-4FD4-BD7E-77377FFE7353}" type="parTrans" cxnId="{7AD88E28-D19D-4F88-A687-C129126B3229}">
      <dgm:prSet/>
      <dgm:spPr/>
      <dgm:t>
        <a:bodyPr/>
        <a:lstStyle/>
        <a:p>
          <a:endParaRPr lang="el-GR"/>
        </a:p>
      </dgm:t>
    </dgm:pt>
    <dgm:pt modelId="{D167324F-19E0-4FE5-A1CB-64C4FAC5979B}" type="sibTrans" cxnId="{7AD88E28-D19D-4F88-A687-C129126B3229}">
      <dgm:prSet/>
      <dgm:spPr/>
      <dgm:t>
        <a:bodyPr/>
        <a:lstStyle/>
        <a:p>
          <a:endParaRPr lang="el-GR"/>
        </a:p>
      </dgm:t>
    </dgm:pt>
    <dgm:pt modelId="{CC8E715A-4B1E-431B-8419-5E593F46D0C8}">
      <dgm:prSet phldrT="[Κείμενο]"/>
      <dgm:spPr/>
      <dgm:t>
        <a:bodyPr/>
        <a:lstStyle/>
        <a:p>
          <a:r>
            <a:rPr lang="el-GR" dirty="0" smtClean="0"/>
            <a:t>Υγιεινή</a:t>
          </a:r>
          <a:endParaRPr lang="el-GR" dirty="0"/>
        </a:p>
      </dgm:t>
    </dgm:pt>
    <dgm:pt modelId="{1E593999-D044-4F20-A935-5E96C9EC9617}" type="parTrans" cxnId="{2BD38CD7-7272-4B96-8C4D-379DCD6FAE4F}">
      <dgm:prSet/>
      <dgm:spPr/>
      <dgm:t>
        <a:bodyPr/>
        <a:lstStyle/>
        <a:p>
          <a:endParaRPr lang="el-GR"/>
        </a:p>
      </dgm:t>
    </dgm:pt>
    <dgm:pt modelId="{A52CB338-67FA-4BC4-A585-7C684CD31447}" type="sibTrans" cxnId="{2BD38CD7-7272-4B96-8C4D-379DCD6FAE4F}">
      <dgm:prSet/>
      <dgm:spPr/>
      <dgm:t>
        <a:bodyPr/>
        <a:lstStyle/>
        <a:p>
          <a:endParaRPr lang="el-GR"/>
        </a:p>
      </dgm:t>
    </dgm:pt>
    <dgm:pt modelId="{26E4290C-BFD0-4CFA-819A-38D3692FE834}">
      <dgm:prSet phldrT="[Κείμενο]"/>
      <dgm:spPr/>
      <dgm:t>
        <a:bodyPr/>
        <a:lstStyle/>
        <a:p>
          <a:r>
            <a:rPr lang="el-GR" dirty="0" smtClean="0"/>
            <a:t>Δεοντολογία</a:t>
          </a:r>
          <a:endParaRPr lang="el-GR" dirty="0"/>
        </a:p>
      </dgm:t>
    </dgm:pt>
    <dgm:pt modelId="{17BF8ED6-84F5-4FDC-BC6F-B014CC20F583}" type="parTrans" cxnId="{EA7CAD31-AD87-4751-AC5B-42F039E9E8A0}">
      <dgm:prSet/>
      <dgm:spPr/>
      <dgm:t>
        <a:bodyPr/>
        <a:lstStyle/>
        <a:p>
          <a:endParaRPr lang="el-GR"/>
        </a:p>
      </dgm:t>
    </dgm:pt>
    <dgm:pt modelId="{15AF5D6E-D9B2-4EA8-BBDA-DFEB29214FFC}" type="sibTrans" cxnId="{EA7CAD31-AD87-4751-AC5B-42F039E9E8A0}">
      <dgm:prSet/>
      <dgm:spPr/>
      <dgm:t>
        <a:bodyPr/>
        <a:lstStyle/>
        <a:p>
          <a:endParaRPr lang="el-GR"/>
        </a:p>
      </dgm:t>
    </dgm:pt>
    <dgm:pt modelId="{6509AE10-0593-4BDC-8C5C-9F82F547B3CE}">
      <dgm:prSet phldrT="[Κείμενο]"/>
      <dgm:spPr/>
      <dgm:t>
        <a:bodyPr/>
        <a:lstStyle/>
        <a:p>
          <a:r>
            <a:rPr lang="el-GR" dirty="0" smtClean="0"/>
            <a:t>Δεοντολογία της Αισθητικής</a:t>
          </a:r>
          <a:endParaRPr lang="el-GR" dirty="0"/>
        </a:p>
      </dgm:t>
    </dgm:pt>
    <dgm:pt modelId="{0FC77E06-9AD9-4032-99C4-FB97DD054442}" type="parTrans" cxnId="{9987C3F7-7C30-487C-9CD5-6B6A1CE1F779}">
      <dgm:prSet/>
      <dgm:spPr/>
      <dgm:t>
        <a:bodyPr/>
        <a:lstStyle/>
        <a:p>
          <a:endParaRPr lang="el-GR"/>
        </a:p>
      </dgm:t>
    </dgm:pt>
    <dgm:pt modelId="{BE1B1736-30AC-4D70-924B-BB57F2F44AB3}" type="sibTrans" cxnId="{9987C3F7-7C30-487C-9CD5-6B6A1CE1F779}">
      <dgm:prSet/>
      <dgm:spPr/>
      <dgm:t>
        <a:bodyPr/>
        <a:lstStyle/>
        <a:p>
          <a:endParaRPr lang="el-GR"/>
        </a:p>
      </dgm:t>
    </dgm:pt>
    <dgm:pt modelId="{3CB720FF-A74D-4414-9B87-AAD3960CC227}" type="pres">
      <dgm:prSet presAssocID="{86119343-2072-4AFD-88A4-274C5E60A4E3}" presName="Name0" presStyleCnt="0">
        <dgm:presLayoutVars>
          <dgm:dir/>
          <dgm:animLvl val="lvl"/>
          <dgm:resizeHandles val="exact"/>
        </dgm:presLayoutVars>
      </dgm:prSet>
      <dgm:spPr/>
    </dgm:pt>
    <dgm:pt modelId="{DF9338E8-9225-47E6-9983-DBE72D7BAA97}" type="pres">
      <dgm:prSet presAssocID="{422C56EE-D7DA-4F2C-AC4E-D03A55C3B6F0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FD84E-7732-49A1-AEE8-BB81F8EBC53B}" type="pres">
      <dgm:prSet presAssocID="{D167324F-19E0-4FE5-A1CB-64C4FAC5979B}" presName="parTxOnlySpace" presStyleCnt="0"/>
      <dgm:spPr/>
    </dgm:pt>
    <dgm:pt modelId="{A08DF1E6-EA91-4629-A3E0-F9077BF7A5B3}" type="pres">
      <dgm:prSet presAssocID="{CC8E715A-4B1E-431B-8419-5E593F46D0C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1892FC0-A4E3-4BDC-BE69-47045F22C651}" type="pres">
      <dgm:prSet presAssocID="{A52CB338-67FA-4BC4-A585-7C684CD31447}" presName="parTxOnlySpace" presStyleCnt="0"/>
      <dgm:spPr/>
    </dgm:pt>
    <dgm:pt modelId="{AF19E363-3C27-475D-B1FC-D8D0970A5287}" type="pres">
      <dgm:prSet presAssocID="{26E4290C-BFD0-4CFA-819A-38D3692FE834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B4F924E-74BB-478E-A646-7A06CAA79998}" type="pres">
      <dgm:prSet presAssocID="{15AF5D6E-D9B2-4EA8-BBDA-DFEB29214FFC}" presName="parTxOnlySpace" presStyleCnt="0"/>
      <dgm:spPr/>
    </dgm:pt>
    <dgm:pt modelId="{20373968-D7BD-4225-8691-857950B92FA1}" type="pres">
      <dgm:prSet presAssocID="{6509AE10-0593-4BDC-8C5C-9F82F547B3C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AD88E28-D19D-4F88-A687-C129126B3229}" srcId="{86119343-2072-4AFD-88A4-274C5E60A4E3}" destId="{422C56EE-D7DA-4F2C-AC4E-D03A55C3B6F0}" srcOrd="0" destOrd="0" parTransId="{BDFD95EF-7888-4FD4-BD7E-77377FFE7353}" sibTransId="{D167324F-19E0-4FE5-A1CB-64C4FAC5979B}"/>
    <dgm:cxn modelId="{22097A13-C4F6-4578-B427-44559301D69F}" type="presOf" srcId="{CC8E715A-4B1E-431B-8419-5E593F46D0C8}" destId="{A08DF1E6-EA91-4629-A3E0-F9077BF7A5B3}" srcOrd="0" destOrd="0" presId="urn:microsoft.com/office/officeart/2005/8/layout/chevron1"/>
    <dgm:cxn modelId="{14713344-A912-4FD2-A564-558480D02650}" type="presOf" srcId="{26E4290C-BFD0-4CFA-819A-38D3692FE834}" destId="{AF19E363-3C27-475D-B1FC-D8D0970A5287}" srcOrd="0" destOrd="0" presId="urn:microsoft.com/office/officeart/2005/8/layout/chevron1"/>
    <dgm:cxn modelId="{91E45D42-8C1A-4505-9B85-E6904DE60F74}" type="presOf" srcId="{422C56EE-D7DA-4F2C-AC4E-D03A55C3B6F0}" destId="{DF9338E8-9225-47E6-9983-DBE72D7BAA97}" srcOrd="0" destOrd="0" presId="urn:microsoft.com/office/officeart/2005/8/layout/chevron1"/>
    <dgm:cxn modelId="{84ABA55F-25B2-4301-A40F-97FAA69AE3A5}" type="presOf" srcId="{86119343-2072-4AFD-88A4-274C5E60A4E3}" destId="{3CB720FF-A74D-4414-9B87-AAD3960CC227}" srcOrd="0" destOrd="0" presId="urn:microsoft.com/office/officeart/2005/8/layout/chevron1"/>
    <dgm:cxn modelId="{9987C3F7-7C30-487C-9CD5-6B6A1CE1F779}" srcId="{86119343-2072-4AFD-88A4-274C5E60A4E3}" destId="{6509AE10-0593-4BDC-8C5C-9F82F547B3CE}" srcOrd="3" destOrd="0" parTransId="{0FC77E06-9AD9-4032-99C4-FB97DD054442}" sibTransId="{BE1B1736-30AC-4D70-924B-BB57F2F44AB3}"/>
    <dgm:cxn modelId="{01AECB59-11F2-44C2-B7C0-5DB0A983C808}" type="presOf" srcId="{6509AE10-0593-4BDC-8C5C-9F82F547B3CE}" destId="{20373968-D7BD-4225-8691-857950B92FA1}" srcOrd="0" destOrd="0" presId="urn:microsoft.com/office/officeart/2005/8/layout/chevron1"/>
    <dgm:cxn modelId="{2BD38CD7-7272-4B96-8C4D-379DCD6FAE4F}" srcId="{86119343-2072-4AFD-88A4-274C5E60A4E3}" destId="{CC8E715A-4B1E-431B-8419-5E593F46D0C8}" srcOrd="1" destOrd="0" parTransId="{1E593999-D044-4F20-A935-5E96C9EC9617}" sibTransId="{A52CB338-67FA-4BC4-A585-7C684CD31447}"/>
    <dgm:cxn modelId="{EA7CAD31-AD87-4751-AC5B-42F039E9E8A0}" srcId="{86119343-2072-4AFD-88A4-274C5E60A4E3}" destId="{26E4290C-BFD0-4CFA-819A-38D3692FE834}" srcOrd="2" destOrd="0" parTransId="{17BF8ED6-84F5-4FDC-BC6F-B014CC20F583}" sibTransId="{15AF5D6E-D9B2-4EA8-BBDA-DFEB29214FFC}"/>
    <dgm:cxn modelId="{1B8A1C3B-95EC-4F3C-A3D8-792A804B2175}" type="presParOf" srcId="{3CB720FF-A74D-4414-9B87-AAD3960CC227}" destId="{DF9338E8-9225-47E6-9983-DBE72D7BAA97}" srcOrd="0" destOrd="0" presId="urn:microsoft.com/office/officeart/2005/8/layout/chevron1"/>
    <dgm:cxn modelId="{15AC9CED-A7A9-408E-BEB4-0DDF55C65F5A}" type="presParOf" srcId="{3CB720FF-A74D-4414-9B87-AAD3960CC227}" destId="{F7EFD84E-7732-49A1-AEE8-BB81F8EBC53B}" srcOrd="1" destOrd="0" presId="urn:microsoft.com/office/officeart/2005/8/layout/chevron1"/>
    <dgm:cxn modelId="{A1E68526-84F1-4539-8E8D-B5011D88009D}" type="presParOf" srcId="{3CB720FF-A74D-4414-9B87-AAD3960CC227}" destId="{A08DF1E6-EA91-4629-A3E0-F9077BF7A5B3}" srcOrd="2" destOrd="0" presId="urn:microsoft.com/office/officeart/2005/8/layout/chevron1"/>
    <dgm:cxn modelId="{D884B614-31FE-4F89-ADBC-2632C7B4E8FA}" type="presParOf" srcId="{3CB720FF-A74D-4414-9B87-AAD3960CC227}" destId="{81892FC0-A4E3-4BDC-BE69-47045F22C651}" srcOrd="3" destOrd="0" presId="urn:microsoft.com/office/officeart/2005/8/layout/chevron1"/>
    <dgm:cxn modelId="{44019B7D-4C74-4AD5-9FDF-B97EAE749908}" type="presParOf" srcId="{3CB720FF-A74D-4414-9B87-AAD3960CC227}" destId="{AF19E363-3C27-475D-B1FC-D8D0970A5287}" srcOrd="4" destOrd="0" presId="urn:microsoft.com/office/officeart/2005/8/layout/chevron1"/>
    <dgm:cxn modelId="{0089EB4C-C39D-4B64-8093-B6605A5504F6}" type="presParOf" srcId="{3CB720FF-A74D-4414-9B87-AAD3960CC227}" destId="{2B4F924E-74BB-478E-A646-7A06CAA79998}" srcOrd="5" destOrd="0" presId="urn:microsoft.com/office/officeart/2005/8/layout/chevron1"/>
    <dgm:cxn modelId="{D3AD838D-27F2-4A17-8BA3-D3B08D4E85E4}" type="presParOf" srcId="{3CB720FF-A74D-4414-9B87-AAD3960CC227}" destId="{20373968-D7BD-4225-8691-857950B92FA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338E8-9225-47E6-9983-DBE72D7BAA97}">
      <dsp:nvSpPr>
        <dsp:cNvPr id="0" name=""/>
        <dsp:cNvSpPr/>
      </dsp:nvSpPr>
      <dsp:spPr>
        <a:xfrm>
          <a:off x="3317" y="693859"/>
          <a:ext cx="1931302" cy="7725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Κοινωνική Ιατρική</a:t>
          </a:r>
          <a:endParaRPr lang="el-GR" sz="1600" kern="1200" dirty="0"/>
        </a:p>
      </dsp:txBody>
      <dsp:txXfrm>
        <a:off x="389578" y="693859"/>
        <a:ext cx="1158781" cy="772521"/>
      </dsp:txXfrm>
    </dsp:sp>
    <dsp:sp modelId="{A08DF1E6-EA91-4629-A3E0-F9077BF7A5B3}">
      <dsp:nvSpPr>
        <dsp:cNvPr id="0" name=""/>
        <dsp:cNvSpPr/>
      </dsp:nvSpPr>
      <dsp:spPr>
        <a:xfrm>
          <a:off x="1741490" y="693859"/>
          <a:ext cx="1931302" cy="7725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Υγιεινή</a:t>
          </a:r>
          <a:endParaRPr lang="el-GR" sz="1600" kern="1200" dirty="0"/>
        </a:p>
      </dsp:txBody>
      <dsp:txXfrm>
        <a:off x="2127751" y="693859"/>
        <a:ext cx="1158781" cy="772521"/>
      </dsp:txXfrm>
    </dsp:sp>
    <dsp:sp modelId="{AF19E363-3C27-475D-B1FC-D8D0970A5287}">
      <dsp:nvSpPr>
        <dsp:cNvPr id="0" name=""/>
        <dsp:cNvSpPr/>
      </dsp:nvSpPr>
      <dsp:spPr>
        <a:xfrm>
          <a:off x="3479662" y="693859"/>
          <a:ext cx="1931302" cy="7725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Δεοντολογία</a:t>
          </a:r>
          <a:endParaRPr lang="el-GR" sz="1600" kern="1200" dirty="0"/>
        </a:p>
      </dsp:txBody>
      <dsp:txXfrm>
        <a:off x="3865923" y="693859"/>
        <a:ext cx="1158781" cy="772521"/>
      </dsp:txXfrm>
    </dsp:sp>
    <dsp:sp modelId="{20373968-D7BD-4225-8691-857950B92FA1}">
      <dsp:nvSpPr>
        <dsp:cNvPr id="0" name=""/>
        <dsp:cNvSpPr/>
      </dsp:nvSpPr>
      <dsp:spPr>
        <a:xfrm>
          <a:off x="5217835" y="693859"/>
          <a:ext cx="1931302" cy="7725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Δεοντολογία της Αισθητικής</a:t>
          </a:r>
          <a:endParaRPr lang="el-GR" sz="1600" kern="1200" dirty="0"/>
        </a:p>
      </dsp:txBody>
      <dsp:txXfrm>
        <a:off x="5604096" y="693859"/>
        <a:ext cx="1158781" cy="7725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4/1/2022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4/1/2022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Λείπουν</a:t>
            </a:r>
            <a:r>
              <a:rPr lang="el-GR" baseline="0" dirty="0" smtClean="0"/>
              <a:t> δυο τρία σημεία βιβλίου, να προστεθούν;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852F7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56113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E27A421-CA21-4CBE-ABEF-8010777F5B0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4757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2650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2886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8615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8578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646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7954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4352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0138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52F7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2104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9222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l-GR" sz="4000" b="1" kern="1200" baseline="0" dirty="0">
          <a:solidFill>
            <a:srgbClr val="852F7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066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cp.teiath.gr/modules/units/index.php?course=AISTH_UNDE102&amp;id=58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000496" y="1428737"/>
            <a:ext cx="4457704" cy="2171714"/>
          </a:xfrm>
        </p:spPr>
        <p:txBody>
          <a:bodyPr/>
          <a:lstStyle/>
          <a:p>
            <a:r>
              <a:rPr smtClean="0"/>
              <a:t>Επαγγελματική Δεοντολογία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143372" y="3886200"/>
            <a:ext cx="3629028" cy="1752600"/>
          </a:xfrm>
        </p:spPr>
        <p:txBody>
          <a:bodyPr/>
          <a:lstStyle/>
          <a:p>
            <a:r>
              <a:rPr lang="el-GR" dirty="0" smtClean="0"/>
              <a:t>Στοιχεία και αρχές</a:t>
            </a:r>
          </a:p>
          <a:p>
            <a:r>
              <a:rPr lang="el-GR" dirty="0" smtClean="0"/>
              <a:t>Τήρηση κανόνων</a:t>
            </a:r>
            <a:endParaRPr lang="el-GR" dirty="0"/>
          </a:p>
        </p:txBody>
      </p:sp>
      <p:pic>
        <p:nvPicPr>
          <p:cNvPr id="1028" name="Picture 4" descr="C:\Program Files (x86)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3286148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52928" cy="1152128"/>
          </a:xfrm>
        </p:spPr>
        <p:txBody>
          <a:bodyPr>
            <a:noAutofit/>
          </a:bodyPr>
          <a:lstStyle/>
          <a:p>
            <a:r>
              <a:rPr lang="el-GR" sz="2900" dirty="0" smtClean="0"/>
              <a:t>Δεοντολογικές αρχές και αρχές άσκησης του επαγγέλματος-λειτουργήματος της </a:t>
            </a:r>
            <a:r>
              <a:rPr lang="el-GR" sz="2900" dirty="0"/>
              <a:t>α</a:t>
            </a:r>
            <a:r>
              <a:rPr lang="el-GR" sz="2900" dirty="0" smtClean="0"/>
              <a:t>ισθητικής &amp; κοσμητολογίας </a:t>
            </a:r>
            <a:r>
              <a:rPr lang="el-GR" sz="2900" b="0" dirty="0" smtClean="0"/>
              <a:t>1/5</a:t>
            </a:r>
            <a:endParaRPr lang="el-GR" sz="29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8245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i="1" dirty="0" smtClean="0"/>
              <a:t> </a:t>
            </a:r>
          </a:p>
          <a:p>
            <a:r>
              <a:rPr lang="el-GR" dirty="0" smtClean="0"/>
              <a:t>Η εργασία θα πρέπει να διέπεται από υπευθυνότητα, συνέπεια και διακριτικότητα</a:t>
            </a:r>
          </a:p>
          <a:p>
            <a:r>
              <a:rPr lang="el-GR" dirty="0" smtClean="0"/>
              <a:t>Η επαγγελματική εμπιστοσύνη χρειάζεται χρόνο για να δημιουργηθεί αλλά χάνεται εύκολα</a:t>
            </a:r>
          </a:p>
          <a:p>
            <a:r>
              <a:rPr lang="el-GR" dirty="0" smtClean="0"/>
              <a:t>Ο σεβασμός δεν επιβάλλεται αλλά εμπνέεται</a:t>
            </a:r>
          </a:p>
          <a:p>
            <a:r>
              <a:rPr lang="el-GR" dirty="0" smtClean="0"/>
              <a:t>Η δικαιοσύνη είναι αρετή και θα πρέπει να διέπει δια βίου τη ζωή του/της αισθητικού-κοσμητολόγου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</p:spPr>
        <p:txBody>
          <a:bodyPr>
            <a:noAutofit/>
          </a:bodyPr>
          <a:lstStyle/>
          <a:p>
            <a:r>
              <a:rPr lang="el-GR" sz="2900" dirty="0" smtClean="0"/>
              <a:t>Δεοντολογικές αρχές και αρχές άσκησης του επαγγέλματος-λειτουργήματος της αισθητικής-κοσμητολογίας </a:t>
            </a:r>
            <a:r>
              <a:rPr lang="el-GR" sz="2900" b="0" dirty="0" smtClean="0"/>
              <a:t>2/5</a:t>
            </a:r>
            <a:endParaRPr lang="el-GR" sz="29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Η ακρίβεια στην ώρα είναι σημαντική παράμετρος</a:t>
            </a:r>
          </a:p>
          <a:p>
            <a:r>
              <a:rPr lang="el-GR" sz="2800" dirty="0"/>
              <a:t>Ο </a:t>
            </a:r>
            <a:r>
              <a:rPr lang="el-GR" sz="2800" dirty="0" smtClean="0"/>
              <a:t>αισθητικός-κοσμητολόγος </a:t>
            </a:r>
            <a:r>
              <a:rPr lang="el-GR" sz="2800" dirty="0"/>
              <a:t>προστατεύεται </a:t>
            </a:r>
            <a:r>
              <a:rPr lang="el-GR" sz="2800" dirty="0" smtClean="0"/>
              <a:t>νομικά, εφόσον ενεργεί </a:t>
            </a:r>
            <a:r>
              <a:rPr lang="en-US" sz="2800" dirty="0" smtClean="0"/>
              <a:t>de lege arti</a:t>
            </a:r>
            <a:r>
              <a:rPr lang="de-DE" sz="2800" dirty="0" smtClean="0"/>
              <a:t>s</a:t>
            </a:r>
            <a:endParaRPr lang="el-GR" sz="2800" dirty="0" smtClean="0"/>
          </a:p>
          <a:p>
            <a:r>
              <a:rPr lang="el-GR" sz="2800" dirty="0" smtClean="0"/>
              <a:t>Ο αισθητικός-κοσμητολόγος οφείλει να αναβαθμίζει συνεχώς την ποιότητα της προσφοράς του</a:t>
            </a:r>
          </a:p>
          <a:p>
            <a:r>
              <a:rPr lang="el-GR" sz="2800" dirty="0" smtClean="0"/>
              <a:t>Ο ιδιωτικός και δημόσιος βίος του οφείλει να είναι έντιμος</a:t>
            </a:r>
          </a:p>
          <a:p>
            <a:r>
              <a:rPr lang="el-GR" sz="2800" dirty="0" smtClean="0"/>
              <a:t>Η συγκάλυψη τρίτων όταν ασκούν παράνομα αισθητικές θεραπείες απαγορεύεται</a:t>
            </a:r>
          </a:p>
          <a:p>
            <a:pPr>
              <a:buNone/>
            </a:pPr>
            <a:endParaRPr lang="el-GR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68152"/>
          </a:xfrm>
        </p:spPr>
        <p:txBody>
          <a:bodyPr>
            <a:noAutofit/>
          </a:bodyPr>
          <a:lstStyle/>
          <a:p>
            <a:r>
              <a:rPr lang="el-GR" sz="3200" dirty="0"/>
              <a:t>Δεοντολογικές αρχές και αρχές άσκησης του επαγγέλματος-λειτουργήματος της αισθητικής &amp; </a:t>
            </a:r>
            <a:r>
              <a:rPr lang="el-GR" sz="3200" dirty="0" smtClean="0"/>
              <a:t>κοσμητολογίας </a:t>
            </a:r>
            <a:r>
              <a:rPr lang="el-GR" sz="3200" b="0" dirty="0" smtClean="0"/>
              <a:t>3/5</a:t>
            </a:r>
            <a:endParaRPr lang="el-GR" sz="32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Απαγορεύεται η αγοραία προσέγγιση πελατείας μέσω αθέμιτου ανταγωνισμού και αναξιοπρέπειας</a:t>
            </a:r>
          </a:p>
          <a:p>
            <a:r>
              <a:rPr lang="el-GR" sz="2800" dirty="0" smtClean="0"/>
              <a:t>Απαγορεύεται η διαφημιστική προβολή μη αναγνωρισμένων τίτλων σπουδών</a:t>
            </a:r>
          </a:p>
          <a:p>
            <a:r>
              <a:rPr lang="el-GR" sz="2800" dirty="0" smtClean="0"/>
              <a:t>Η διαφήμιση για υποτιθέμενες θεραπευτικές επιτυχίες απαγορεύεται</a:t>
            </a:r>
          </a:p>
          <a:p>
            <a:r>
              <a:rPr lang="el-GR" sz="2800" dirty="0" smtClean="0"/>
              <a:t>Ο αισθητικός-κοσμητολόγος οφείλει να σέβεται την προσωπικότητα και την αξιοπρέπεια του </a:t>
            </a:r>
            <a:r>
              <a:rPr lang="el-GR" sz="2800" dirty="0" smtClean="0"/>
              <a:t>πελάτη </a:t>
            </a:r>
            <a:endParaRPr lang="el-GR" sz="28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l-GR" sz="3200" dirty="0"/>
              <a:t>Δεοντολογικές αρχές και αρχές άσκησης του επαγγέλματος-λειτουργήματος της αισθητικής &amp; </a:t>
            </a:r>
            <a:r>
              <a:rPr lang="el-GR" sz="3200" dirty="0" smtClean="0"/>
              <a:t>κοσμητολογίας </a:t>
            </a:r>
            <a:r>
              <a:rPr lang="el-GR" sz="3200" b="0" dirty="0" smtClean="0"/>
              <a:t>4/5</a:t>
            </a:r>
            <a:endParaRPr lang="el-GR" sz="32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Ο αριθμός επισκέψεων </a:t>
            </a:r>
            <a:r>
              <a:rPr lang="el-GR" sz="2800" dirty="0" smtClean="0"/>
              <a:t>πελατών </a:t>
            </a:r>
            <a:r>
              <a:rPr lang="el-GR" sz="2800" dirty="0" smtClean="0"/>
              <a:t>θα πρέπει να καθορίζεται από τις πραγματικές ανάγκες περιστατικού</a:t>
            </a:r>
          </a:p>
          <a:p>
            <a:r>
              <a:rPr lang="el-GR" sz="2800" dirty="0" smtClean="0"/>
              <a:t>Βάση της επιστημονικής συμπεριφοράς είναι η απαράβατη τήρηση ιατρικού απορρήτου</a:t>
            </a:r>
          </a:p>
          <a:p>
            <a:r>
              <a:rPr lang="el-GR" sz="2800" dirty="0" smtClean="0"/>
              <a:t>Δεν επιτρέπεται η δημόσια στηλίτευση γνώμης συναδέλφου</a:t>
            </a:r>
          </a:p>
          <a:p>
            <a:r>
              <a:rPr lang="el-GR" sz="2800" dirty="0" smtClean="0"/>
              <a:t>Απαγορεύεται η ανήθικη συναλλαγή σε οικονομικό η κοινωνικό επίπεδο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l-GR" sz="3200" dirty="0"/>
              <a:t>Δεοντολογικές αρχές και αρχές άσκησης του επαγγέλματος-λειτουργήματος της αισθητικής &amp; </a:t>
            </a:r>
            <a:r>
              <a:rPr lang="el-GR" sz="3200" dirty="0" smtClean="0"/>
              <a:t>κοσμητολογίας </a:t>
            </a:r>
            <a:r>
              <a:rPr lang="el-GR" sz="3200" b="0" dirty="0" smtClean="0"/>
              <a:t>5/5</a:t>
            </a:r>
            <a:endParaRPr lang="el-GR" sz="32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Η αναιτιολόγητη άρνηση βοήθειας αποτελεί αντιδεοντολογική συμπεριφορά</a:t>
            </a:r>
          </a:p>
          <a:p>
            <a:r>
              <a:rPr lang="el-GR" sz="2800" dirty="0" smtClean="0"/>
              <a:t>Σε περίπτωση διακοπής παροχής υπηρεσιών θα πρέπει ο αισθητικός-κοσμητολόγος να υποδείξει συνάδελφο του</a:t>
            </a:r>
          </a:p>
          <a:p>
            <a:r>
              <a:rPr lang="el-GR" sz="2800" dirty="0" smtClean="0"/>
              <a:t>Υποχρέωση αισθητικού-</a:t>
            </a:r>
            <a:r>
              <a:rPr lang="el-GR" sz="2800" dirty="0"/>
              <a:t>κ</a:t>
            </a:r>
            <a:r>
              <a:rPr lang="el-GR" sz="2800" dirty="0" smtClean="0"/>
              <a:t>οσμητολόγου είναι η ενημέρωση ασθενούς για την πραγματική διάσταση προβλήματος</a:t>
            </a:r>
          </a:p>
          <a:p>
            <a:r>
              <a:rPr lang="el-GR" sz="2800" dirty="0" smtClean="0"/>
              <a:t>Η </a:t>
            </a:r>
            <a:r>
              <a:rPr lang="el-GR" sz="2800" dirty="0"/>
              <a:t>εμφάνιση </a:t>
            </a:r>
            <a:r>
              <a:rPr lang="el-GR" sz="2800" dirty="0" smtClean="0"/>
              <a:t>αισθητικού-</a:t>
            </a:r>
            <a:r>
              <a:rPr lang="el-GR" sz="2800" dirty="0"/>
              <a:t>κ</a:t>
            </a:r>
            <a:r>
              <a:rPr lang="el-GR" sz="2800" dirty="0" smtClean="0"/>
              <a:t>οσμητολόγου παίζει ρόλο στην ψυχολογία ασθενούς</a:t>
            </a:r>
          </a:p>
          <a:p>
            <a:endParaRPr lang="el-GR" sz="28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Ευθύνη για διαγνωστικό και θεραπευτικό σφάλμα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l-GR" sz="2800" dirty="0" smtClean="0"/>
              <a:t>Ο αισθητικός-κοσμητολόγος θα πρέπει να ενεργεί με βάση τα δεδομένα της αισθητικής τέχνης, της δεοντολογίας και επιστήμης για να επιτύχει το επιθυμητό αποτέλεσμα.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2800" dirty="0" smtClean="0"/>
              <a:t>Σε μια τέτοια περίπτωση δεν δημιουργούνται αστικές ή ποινικές ευθύνες από την αποτυχία αισθητικής αγωγής.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2800" dirty="0" smtClean="0"/>
              <a:t>Όταν όμως παραβιάζονται κανόνες καθιερωμένοι και γενικώς αποδεκτοί υπάρχει «αδικαιολόγητη πλάνη».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2800" dirty="0" smtClean="0"/>
              <a:t>Για την αποφυγή πλανών θα πρέπει να αποδείξει ότι έλαβε όλες τις απαραίτητες προφυλάξεις.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Ηθική υπόσταση επαγγέλματος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787208" cy="504056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Διαφύλαξη υγείας</a:t>
            </a:r>
          </a:p>
          <a:p>
            <a:r>
              <a:rPr lang="el-GR" dirty="0" smtClean="0"/>
              <a:t>Βελτίωση αισθητικής εικόνας</a:t>
            </a:r>
          </a:p>
          <a:p>
            <a:r>
              <a:rPr lang="el-GR" dirty="0" smtClean="0"/>
              <a:t>Ηθική και </a:t>
            </a:r>
            <a:r>
              <a:rPr lang="el-GR" dirty="0" smtClean="0"/>
              <a:t>δεοντολογία</a:t>
            </a:r>
            <a:endParaRPr lang="el-GR" sz="2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Ο δεοντολογικός κώδικας καταγράφει</a:t>
            </a:r>
            <a:r>
              <a:rPr lang="en-US" dirty="0" smtClean="0"/>
              <a:t>: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el-GR" dirty="0" smtClean="0"/>
              <a:t>Καθήκοντα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el-GR" dirty="0" smtClean="0"/>
              <a:t>Υποχρεώσεις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el-GR" dirty="0" smtClean="0"/>
              <a:t>Δυνατότητες</a:t>
            </a:r>
          </a:p>
          <a:p>
            <a:pPr>
              <a:buFont typeface="Calibri" panose="020F0502020204030204" pitchFamily="34" charset="0"/>
              <a:buChar char="‒"/>
            </a:pPr>
            <a:r>
              <a:rPr lang="el-GR" dirty="0" smtClean="0"/>
              <a:t>Δικαιώματα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18223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διάγνωση και η σημασία της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dirty="0" smtClean="0"/>
              <a:t>Πρώτο και σημαντικό καθήκον του αισθητικού-κοσμητολόγου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l-GR" dirty="0" smtClean="0"/>
              <a:t>Εντοπισμός προβλήματος ασθενούς,</a:t>
            </a:r>
            <a:r>
              <a:rPr lang="el-GR" b="1" dirty="0" smtClean="0"/>
              <a:t> η διάγνωση.</a:t>
            </a:r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r>
              <a:rPr lang="el-GR" dirty="0" smtClean="0"/>
              <a:t>Προϋπόθεση ασφαλούς διάγνωσης</a:t>
            </a:r>
            <a:r>
              <a:rPr lang="en-US" dirty="0" smtClean="0"/>
              <a:t>: </a:t>
            </a:r>
            <a:endParaRPr lang="el-GR" dirty="0" smtClean="0"/>
          </a:p>
          <a:p>
            <a:pPr marL="0" indent="0"/>
            <a:r>
              <a:rPr lang="el-GR" dirty="0"/>
              <a:t>Κ</a:t>
            </a:r>
            <a:r>
              <a:rPr lang="el-GR" dirty="0" smtClean="0"/>
              <a:t>αλή φυσική εξέταση ασθενούς</a:t>
            </a:r>
          </a:p>
          <a:p>
            <a:pPr marL="0" indent="0"/>
            <a:r>
              <a:rPr lang="el-GR" dirty="0" smtClean="0"/>
              <a:t>Κλινικές και εργαστηριακές παρατηρήσεις όπου είναι αναγκαίες</a:t>
            </a:r>
          </a:p>
          <a:p>
            <a:pPr marL="0" indent="0"/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Η σωστή διάγνωση απομακρύνει την απειλή αμέλειας ή παράλειψης από τον αισθητικό-κοσμητολόγο.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tx1"/>
                </a:solidFill>
              </a:rPr>
              <a:t>Σημείωμα </a:t>
            </a:r>
            <a:r>
              <a:rPr lang="el-GR" dirty="0" smtClean="0">
                <a:solidFill>
                  <a:schemeClr val="tx1"/>
                </a:solidFill>
              </a:rPr>
              <a:t>Αναφοράς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Ιωάννα Γκρεκ 2014. Ιωάννα Γκρεκ. «Δεοντολογία επαγγέλματος. Ενότητα 1</a:t>
            </a:r>
            <a:r>
              <a:rPr lang="en-US" sz="2000" dirty="0" smtClean="0"/>
              <a:t>:</a:t>
            </a:r>
            <a:r>
              <a:rPr lang="el-GR" sz="2000" dirty="0" smtClean="0"/>
              <a:t> Ορισμός και οριζόμενα».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pPr>
              <a:buNone/>
            </a:pPr>
            <a:r>
              <a:rPr lang="en-US" sz="2000" dirty="0" smtClean="0">
                <a:hlinkClick r:id="rId4"/>
              </a:rPr>
              <a:t>ocp.teiath.gr/modules/units/</a:t>
            </a:r>
            <a:r>
              <a:rPr lang="en-US" sz="2000" dirty="0" err="1" smtClean="0">
                <a:hlinkClick r:id="rId4"/>
              </a:rPr>
              <a:t>index.php?course</a:t>
            </a:r>
            <a:r>
              <a:rPr lang="en-US" sz="2000" dirty="0" smtClean="0">
                <a:hlinkClick r:id="rId4"/>
              </a:rPr>
              <a:t>=AISTH_UNDE102&amp;id=586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307003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863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Εννοιολογικό και ιστορικό υπόβαθρο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08" y="980728"/>
            <a:ext cx="4618856" cy="5661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/>
              <a:t>Ιατρική είναι ανθρωπιστική επιστήμη με στόχο</a:t>
            </a:r>
            <a:r>
              <a:rPr lang="en-US" sz="2400" dirty="0" smtClean="0"/>
              <a:t>: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να προβλέψει</a:t>
            </a:r>
          </a:p>
          <a:p>
            <a:r>
              <a:rPr lang="el-GR" sz="2400" dirty="0" smtClean="0"/>
              <a:t>να προφυλάξει</a:t>
            </a:r>
          </a:p>
          <a:p>
            <a:r>
              <a:rPr lang="el-GR" sz="2400" dirty="0" smtClean="0"/>
              <a:t>να διαγνώσει</a:t>
            </a:r>
          </a:p>
          <a:p>
            <a:r>
              <a:rPr lang="el-GR" sz="2400" dirty="0" smtClean="0"/>
              <a:t>να θεραπεύσει τους ανθρώπους</a:t>
            </a:r>
          </a:p>
          <a:p>
            <a:r>
              <a:rPr lang="de-DE" sz="2400" dirty="0" smtClean="0"/>
              <a:t>v</a:t>
            </a:r>
            <a:r>
              <a:rPr lang="el-GR" sz="2400" dirty="0" smtClean="0"/>
              <a:t>α αποκαταστήσει και να ενισχύσει την υγεία τους </a:t>
            </a:r>
          </a:p>
          <a:p>
            <a:pPr marL="0" indent="0">
              <a:buNone/>
            </a:pPr>
            <a:r>
              <a:rPr lang="el-GR" sz="2400" dirty="0" smtClean="0"/>
              <a:t>Με απώτερο σκόπο…</a:t>
            </a:r>
          </a:p>
          <a:p>
            <a:pPr marL="0" indent="0">
              <a:buNone/>
            </a:pPr>
            <a:r>
              <a:rPr lang="el-GR" sz="2400" b="1" dirty="0" smtClean="0"/>
              <a:t>την ποιότητα και παράταση ανθρώπινης ζωής</a:t>
            </a:r>
          </a:p>
          <a:p>
            <a:pPr marL="0" indent="0"/>
            <a:endParaRPr lang="el-GR" sz="2400" dirty="0" smtClean="0"/>
          </a:p>
          <a:p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48064" y="1099566"/>
            <a:ext cx="3456432" cy="46588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60232" y="5809532"/>
            <a:ext cx="936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n-lt"/>
              </a:rPr>
              <a:t>Chloé</a:t>
            </a:r>
            <a:endParaRPr lang="el-GR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823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9211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Ιστορική αναδρομή</a:t>
            </a:r>
            <a:r>
              <a:rPr lang="en-US" dirty="0" smtClean="0"/>
              <a:t> </a:t>
            </a:r>
            <a:endParaRPr lang="el-GR" sz="36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dirty="0" smtClean="0"/>
              <a:t>Ο Κώδικας του Χαμουραμπί</a:t>
            </a:r>
            <a:r>
              <a:rPr lang="en-US" sz="2800" b="1" dirty="0" smtClean="0"/>
              <a:t> </a:t>
            </a:r>
            <a:r>
              <a:rPr lang="el-GR" sz="2800" dirty="0" smtClean="0"/>
              <a:t>περιλαμβάνει διατάξεις για άσκηση ιατρικής &amp; προβλέπει αυστηρές ποινές για παράβαση κατά την άσκηση της.</a:t>
            </a:r>
            <a:endParaRPr lang="en-US" sz="2800" dirty="0"/>
          </a:p>
          <a:p>
            <a:pPr marL="0" indent="0">
              <a:buNone/>
            </a:pPr>
            <a:r>
              <a:rPr lang="el-GR" sz="2800" dirty="0"/>
              <a:t>Ο </a:t>
            </a:r>
            <a:r>
              <a:rPr lang="el-GR" sz="2800" b="1" dirty="0" err="1"/>
              <a:t>Ιμχοτέπ</a:t>
            </a:r>
            <a:r>
              <a:rPr lang="el-GR" sz="2800" dirty="0"/>
              <a:t>, Αιγύπτιος </a:t>
            </a:r>
            <a:r>
              <a:rPr lang="el-GR" sz="2800" dirty="0" smtClean="0"/>
              <a:t>γιατρός, </a:t>
            </a:r>
            <a:r>
              <a:rPr lang="el-GR" sz="2800" dirty="0"/>
              <a:t>έδωσε ιδιαίτερη σημασία στην ταρίχευση των νεκρών, γεγονός που παραπέμπει σε </a:t>
            </a:r>
            <a:r>
              <a:rPr lang="el-GR" sz="2800" b="1" dirty="0"/>
              <a:t>εφαρμοσμένες γνώσεις Αισθητικής</a:t>
            </a:r>
            <a:r>
              <a:rPr lang="el-GR" sz="2800" b="1" dirty="0" smtClean="0"/>
              <a:t>.</a:t>
            </a:r>
          </a:p>
          <a:p>
            <a:pPr marL="0">
              <a:buNone/>
            </a:pPr>
            <a:r>
              <a:rPr lang="el-GR" sz="2800" dirty="0" smtClean="0"/>
              <a:t>Η </a:t>
            </a:r>
            <a:r>
              <a:rPr lang="el-GR" sz="2800" b="1" dirty="0" smtClean="0"/>
              <a:t>ινδική</a:t>
            </a:r>
            <a:r>
              <a:rPr lang="el-GR" sz="2800" dirty="0" smtClean="0"/>
              <a:t> ιατρική και ιδιαίτερα η </a:t>
            </a:r>
            <a:r>
              <a:rPr lang="el-GR" sz="2800" b="1" dirty="0" smtClean="0"/>
              <a:t>βεδική</a:t>
            </a:r>
            <a:r>
              <a:rPr lang="el-GR" sz="2800" dirty="0" smtClean="0"/>
              <a:t> έδωσε μεγάλη σημασία</a:t>
            </a:r>
            <a:r>
              <a:rPr lang="en-US" sz="2800" dirty="0" smtClean="0"/>
              <a:t>:</a:t>
            </a:r>
            <a:r>
              <a:rPr lang="el-GR" sz="2800" dirty="0" smtClean="0"/>
              <a:t> </a:t>
            </a:r>
          </a:p>
          <a:p>
            <a:pPr marL="0"/>
            <a:r>
              <a:rPr lang="el-GR" sz="2800" dirty="0" smtClean="0"/>
              <a:t>στην αποθεραπεία αποστημάτων και </a:t>
            </a:r>
            <a:endParaRPr lang="en-US" sz="2800" dirty="0" smtClean="0"/>
          </a:p>
          <a:p>
            <a:pPr marL="0"/>
            <a:r>
              <a:rPr lang="el-GR" sz="2800" dirty="0" smtClean="0"/>
              <a:t>Στην</a:t>
            </a:r>
            <a:r>
              <a:rPr lang="en-US" sz="2800" dirty="0" smtClean="0"/>
              <a:t> </a:t>
            </a:r>
            <a:r>
              <a:rPr lang="el-GR" sz="2800" dirty="0" smtClean="0"/>
              <a:t>ίαση δερματικών παθήσεων</a:t>
            </a:r>
          </a:p>
          <a:p>
            <a:pPr marL="0" indent="0">
              <a:buNone/>
            </a:pPr>
            <a:endParaRPr lang="el-GR" sz="2800" b="1" dirty="0"/>
          </a:p>
          <a:p>
            <a:pPr marL="0" indent="0">
              <a:buNone/>
            </a:pPr>
            <a:endParaRPr lang="el-GR" sz="2800" dirty="0" smtClean="0"/>
          </a:p>
          <a:p>
            <a:pPr marL="0" indent="0">
              <a:buNone/>
            </a:pPr>
            <a:endParaRPr lang="el-GR" sz="28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Ιστορική αναδρομή</a:t>
            </a:r>
            <a:r>
              <a:rPr lang="en-US" dirty="0" smtClean="0"/>
              <a:t> </a:t>
            </a:r>
            <a:endParaRPr lang="el-GR" sz="36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7931224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Οι Αρχαίοι Έλληνες αφομοίωσαν την εμπειρία των ανατολικών λαών. Εμφάνιση </a:t>
            </a:r>
            <a:r>
              <a:rPr lang="el-GR" b="1" dirty="0" smtClean="0"/>
              <a:t>Ιατρικής</a:t>
            </a:r>
            <a:r>
              <a:rPr lang="el-GR" dirty="0" smtClean="0"/>
              <a:t> και </a:t>
            </a:r>
            <a:r>
              <a:rPr lang="el-GR" b="1" dirty="0" smtClean="0"/>
              <a:t>Υγιεινής. </a:t>
            </a:r>
            <a:r>
              <a:rPr lang="el-GR" dirty="0" smtClean="0"/>
              <a:t>Ανάδειξη </a:t>
            </a:r>
            <a:r>
              <a:rPr lang="el-GR" b="1" dirty="0" smtClean="0"/>
              <a:t>Υγείας.</a:t>
            </a:r>
          </a:p>
          <a:p>
            <a:pPr marL="0" indent="0">
              <a:buNone/>
            </a:pPr>
            <a:r>
              <a:rPr lang="el-GR" dirty="0" smtClean="0"/>
              <a:t>Στην αρχαία Ρώμη αναπτύχθηκαν ιδιαίτερα</a:t>
            </a:r>
            <a:r>
              <a:rPr lang="en-US" dirty="0" smtClean="0"/>
              <a:t>:</a:t>
            </a:r>
          </a:p>
          <a:p>
            <a:r>
              <a:rPr lang="el-GR" dirty="0" smtClean="0"/>
              <a:t>Η υγειονομία</a:t>
            </a:r>
          </a:p>
          <a:p>
            <a:r>
              <a:rPr lang="el-GR" dirty="0" smtClean="0"/>
              <a:t>Η κοινωνική υγιεινή</a:t>
            </a:r>
          </a:p>
          <a:p>
            <a:r>
              <a:rPr lang="el-GR" dirty="0" smtClean="0"/>
              <a:t>Η μοναστηριακή ιατρική</a:t>
            </a:r>
          </a:p>
          <a:p>
            <a:r>
              <a:rPr lang="el-GR" dirty="0" smtClean="0"/>
              <a:t>Η λαϊκή ιατρική</a:t>
            </a:r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/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Ταξινόμηση γνωστικών αντικειμένων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7643192" cy="1152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Η Ιατρική ταξινομείται σε συγκεκριμένες ομάδες γνωστικών αντικειμένων.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  <p:graphicFrame>
        <p:nvGraphicFramePr>
          <p:cNvPr id="7" name="6 - Διάγραμμα"/>
          <p:cNvGraphicFramePr/>
          <p:nvPr/>
        </p:nvGraphicFramePr>
        <p:xfrm>
          <a:off x="611560" y="2780928"/>
          <a:ext cx="7152456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Αισθητική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 smtClean="0"/>
              <a:t>Η Αισθητική αξιολογείται ως επιστήμη </a:t>
            </a:r>
            <a:r>
              <a:rPr lang="el-GR" b="1" dirty="0" smtClean="0"/>
              <a:t>(θεωρία και πράξη)</a:t>
            </a:r>
            <a:r>
              <a:rPr lang="el-GR" dirty="0" smtClean="0"/>
              <a:t> που διερευνά και προσεγγίζει την έννοια του </a:t>
            </a:r>
            <a:r>
              <a:rPr lang="el-GR" b="1" dirty="0" smtClean="0"/>
              <a:t>καλού</a:t>
            </a:r>
            <a:r>
              <a:rPr lang="el-GR" dirty="0" smtClean="0"/>
              <a:t> και του </a:t>
            </a:r>
            <a:r>
              <a:rPr lang="el-GR" b="1" dirty="0" smtClean="0"/>
              <a:t>ωραίου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Η </a:t>
            </a:r>
            <a:r>
              <a:rPr lang="el-GR" b="1" dirty="0" smtClean="0"/>
              <a:t>σωματική Αισθητική </a:t>
            </a:r>
            <a:r>
              <a:rPr lang="el-GR" dirty="0" smtClean="0"/>
              <a:t>υποδεικνύει και εφαρμόζει δέσμη μέσων και τεχνικών υγιεινής για τη διατήρηση της νεανικής και της καλύτερης εμφάνισης του ανθρώπου.</a:t>
            </a:r>
          </a:p>
          <a:p>
            <a:pPr marL="0" indent="0">
              <a:buNone/>
            </a:pPr>
            <a:r>
              <a:rPr lang="el-GR" dirty="0" smtClean="0"/>
              <a:t>Κατά την άσκηση του επαγγέλματος-λειτουργήματος θα πρέπει να λαμβάνονται υπόψη </a:t>
            </a:r>
            <a:r>
              <a:rPr lang="el-GR" b="1" dirty="0" smtClean="0"/>
              <a:t>ηθικά πρότυπα </a:t>
            </a:r>
            <a:r>
              <a:rPr lang="el-GR" dirty="0" smtClean="0"/>
              <a:t>επαγγελματικής συμπεριφοράς.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Κώδικας δεοντολογίας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 κώδικας δεοντολογίας του επαγγέλματος του αισθητικού-κοσμητολόγου καταγράφει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l-GR" dirty="0" smtClean="0"/>
              <a:t>την ηθική, τις υποχρεώσεις και τα καθήκοντα του αισθητικού- </a:t>
            </a:r>
            <a:r>
              <a:rPr lang="el-GR" dirty="0" err="1" smtClean="0"/>
              <a:t>κοσμητολόγου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Αρχές διαμόρφωσης δεοντολογίας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Αρχή ωφελιμότητας</a:t>
            </a:r>
          </a:p>
          <a:p>
            <a:r>
              <a:rPr lang="el-GR" dirty="0" smtClean="0"/>
              <a:t>Αρχή αυτονομίας</a:t>
            </a:r>
          </a:p>
          <a:p>
            <a:r>
              <a:rPr lang="el-GR" dirty="0" smtClean="0"/>
              <a:t>Αρχή νομιμότητας</a:t>
            </a:r>
          </a:p>
          <a:p>
            <a:r>
              <a:rPr lang="el-GR" dirty="0" smtClean="0"/>
              <a:t>Αρχή αμεροληψίας</a:t>
            </a:r>
          </a:p>
          <a:p>
            <a:r>
              <a:rPr lang="el-GR" dirty="0" smtClean="0"/>
              <a:t>Αρχή δικαιοσύνης</a:t>
            </a:r>
          </a:p>
          <a:p>
            <a:r>
              <a:rPr lang="el-GR" dirty="0" smtClean="0"/>
              <a:t>Αρχή ισοτιμίας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6018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Δεοντολογία της </a:t>
            </a:r>
            <a:r>
              <a:rPr lang="el-GR" dirty="0"/>
              <a:t>υ</a:t>
            </a:r>
            <a:r>
              <a:rPr lang="el-GR" dirty="0" smtClean="0"/>
              <a:t>γείας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Προσφέρει</a:t>
            </a:r>
            <a:r>
              <a:rPr lang="en-US" dirty="0" smtClean="0"/>
              <a:t>:</a:t>
            </a:r>
          </a:p>
          <a:p>
            <a:r>
              <a:rPr lang="el-GR" dirty="0" smtClean="0"/>
              <a:t>Προϋποθέσεις διεκπεραίωσης του έργου που αναλαμβάνει με επιτυχία</a:t>
            </a:r>
          </a:p>
          <a:p>
            <a:r>
              <a:rPr lang="el-GR" dirty="0" smtClean="0"/>
              <a:t>Ικανές δυνατότητες για την πραγματοποίηση κλίματος συνεργασίας προς το συμφέρον ασθενούς</a:t>
            </a:r>
          </a:p>
          <a:p>
            <a:r>
              <a:rPr lang="el-GR" dirty="0" smtClean="0"/>
              <a:t>Επίγνωση ορίων δράσης στελεχών υγείας</a:t>
            </a:r>
          </a:p>
          <a:p>
            <a:r>
              <a:rPr lang="el-GR" dirty="0" smtClean="0"/>
              <a:t>Οριοθέτηση του θεσμικού ρόλου του/της αισθητικού-κοσμητολόγου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PRESENTER" val="be71878bd08385329d5c4be998f73d8d3aaa881"/>
</p:tagLst>
</file>

<file path=ppt/theme/theme1.xml><?xml version="1.0" encoding="utf-8"?>
<a:theme xmlns:a="http://schemas.openxmlformats.org/drawingml/2006/main" name="OC_template_updated">
  <a:themeElements>
    <a:clrScheme name="Προσαρμοσμένο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</TotalTime>
  <Words>1099</Words>
  <Application>Microsoft Office PowerPoint</Application>
  <PresentationFormat>Προβολή στην οθόνη (4:3)</PresentationFormat>
  <Paragraphs>167</Paragraphs>
  <Slides>20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2" baseType="lpstr">
      <vt:lpstr>OC_template_updated</vt:lpstr>
      <vt:lpstr>1_OC_template_updated</vt:lpstr>
      <vt:lpstr>Επαγγελματική Δεοντολογία </vt:lpstr>
      <vt:lpstr>Εννοιολογικό και ιστορικό υπόβαθρο</vt:lpstr>
      <vt:lpstr>Ιστορική αναδρομή </vt:lpstr>
      <vt:lpstr>Ιστορική αναδρομή </vt:lpstr>
      <vt:lpstr>Ταξινόμηση γνωστικών αντικειμένων</vt:lpstr>
      <vt:lpstr>Αισθητική</vt:lpstr>
      <vt:lpstr>Κώδικας δεοντολογίας</vt:lpstr>
      <vt:lpstr>Αρχές διαμόρφωσης δεοντολογίας</vt:lpstr>
      <vt:lpstr>Δεοντολογία της υγείας</vt:lpstr>
      <vt:lpstr>Δεοντολογικές αρχές και αρχές άσκησης του επαγγέλματος-λειτουργήματος της αισθητικής &amp; κοσμητολογίας 1/5</vt:lpstr>
      <vt:lpstr>Δεοντολογικές αρχές και αρχές άσκησης του επαγγέλματος-λειτουργήματος της αισθητικής-κοσμητολογίας 2/5</vt:lpstr>
      <vt:lpstr>Δεοντολογικές αρχές και αρχές άσκησης του επαγγέλματος-λειτουργήματος της αισθητικής &amp; κοσμητολογίας 3/5</vt:lpstr>
      <vt:lpstr>Δεοντολογικές αρχές και αρχές άσκησης του επαγγέλματος-λειτουργήματος της αισθητικής &amp; κοσμητολογίας 4/5</vt:lpstr>
      <vt:lpstr>Δεοντολογικές αρχές και αρχές άσκησης του επαγγέλματος-λειτουργήματος της αισθητικής &amp; κοσμητολογίας 5/5</vt:lpstr>
      <vt:lpstr>Ευθύνη για διαγνωστικό και θεραπευτικό σφάλμα</vt:lpstr>
      <vt:lpstr>Ηθική υπόσταση επαγγέλματος</vt:lpstr>
      <vt:lpstr>Η διάγνωση και η σημασία της</vt:lpstr>
      <vt:lpstr>Σημείωμα Αναφοράς</vt:lpstr>
      <vt:lpstr>Σημείωμα Αδειοδότησης</vt:lpstr>
      <vt:lpstr>Επεξήγηση όρων χρήσης έργων τρίτων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gspe_thes</cp:lastModifiedBy>
  <cp:revision>46</cp:revision>
  <dcterms:created xsi:type="dcterms:W3CDTF">2013-03-04T13:35:19Z</dcterms:created>
  <dcterms:modified xsi:type="dcterms:W3CDTF">2022-01-04T10:29:48Z</dcterms:modified>
</cp:coreProperties>
</file>