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9" r:id="rId8"/>
    <p:sldId id="270" r:id="rId9"/>
    <p:sldId id="268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B6CFE-C4F3-42EF-A453-A5F7F579AC1D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01A13-3DC0-4A6B-81AD-6404C7966C6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mtClean="0">
                <a:solidFill>
                  <a:schemeClr val="accent3"/>
                </a:solidFill>
              </a:rPr>
              <a:t>Θεωρίες </a:t>
            </a:r>
            <a:r>
              <a:rPr lang="el-GR" dirty="0" smtClean="0">
                <a:solidFill>
                  <a:schemeClr val="accent3"/>
                </a:solidFill>
              </a:rPr>
              <a:t>προσωπικότητας</a:t>
            </a:r>
            <a:endParaRPr lang="el-GR" dirty="0">
              <a:solidFill>
                <a:schemeClr val="accent3"/>
              </a:solidFill>
            </a:endParaRPr>
          </a:p>
        </p:txBody>
      </p:sp>
      <p:sp>
        <p:nvSpPr>
          <p:cNvPr id="29698" name="AutoShape 2" descr="ΔΟΜΗ ΚΑΙ ΛΕΙΤΟΥΡΓΙΑ ΤΩΝ ΣΤΑΣΕΩΝ Thrurstone Trurstone Pratkanis Greenwald -  StuDo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9700" name="Picture 4" descr="ΠΡΟΣΩΠΙΚΟΤΗΤΑ - ΒΑΣΙΚΟΙ ΠΑΡΑΓΟΝΤΕΣ ΠΟΥ ΤΗΝ ΕΠΗΡΕΑΖΟΥ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85728"/>
            <a:ext cx="4572000" cy="3429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Συμπεριφοριστική προσέγγιση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l-GR" dirty="0" smtClean="0"/>
              <a:t>Συναντάμε τις θεωρητικές αρχές όπως είχαν χρησιμοποιηθεί στην θεωρία της μάθησης.</a:t>
            </a:r>
          </a:p>
          <a:p>
            <a:pPr algn="just"/>
            <a:r>
              <a:rPr lang="el-GR" dirty="0" smtClean="0"/>
              <a:t> Έννοιες όπως κλασική εξάρτηση, συντελεστική εξάρτηση, απόσβεση, ενίσχυση, επιστρατεύονται για να εξηγήσουν τώρα τις συμπεριφορές.</a:t>
            </a:r>
          </a:p>
          <a:p>
            <a:pPr algn="just"/>
            <a:r>
              <a:rPr lang="el-GR" dirty="0" smtClean="0"/>
              <a:t>Επιπλέον, εδώ υπάρχουν και άλλοι θεωρητικοί όπως ο </a:t>
            </a:r>
            <a:r>
              <a:rPr lang="en-US" dirty="0" smtClean="0"/>
              <a:t>Hull, Dollard &amp; Miller, </a:t>
            </a:r>
            <a:r>
              <a:rPr lang="el-GR" dirty="0" smtClean="0"/>
              <a:t>οι οποίοι είναι κοντά στην συντελεστική μάθηση.</a:t>
            </a:r>
          </a:p>
          <a:p>
            <a:pPr algn="just"/>
            <a:r>
              <a:rPr lang="el-GR" dirty="0" smtClean="0"/>
              <a:t> Οι συνήθειες μαθαίνονται με την ενίσχυση των συνδέσεων ερεθίσματος- αντίδρασης.</a:t>
            </a:r>
          </a:p>
          <a:p>
            <a:pPr algn="just"/>
            <a:r>
              <a:rPr lang="el-GR" dirty="0" smtClean="0"/>
              <a:t> Η ενίσχυση συνίσταται στην μείωση των ερεθισμάτων </a:t>
            </a:r>
            <a:r>
              <a:rPr lang="el-GR" dirty="0" err="1" smtClean="0"/>
              <a:t>ενορμήσεων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Συμπεριφοριστική προσέγγιση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Ο </a:t>
            </a:r>
            <a:r>
              <a:rPr lang="el-GR" dirty="0" err="1"/>
              <a:t>Skinner</a:t>
            </a:r>
            <a:r>
              <a:rPr lang="el-GR" dirty="0"/>
              <a:t> εξίσωνε την προσωπικότητα ενός ατόμου με την συμπεριφορά του (π.χ. ένα επιθετικό άτομο επιδεικνύει </a:t>
            </a:r>
            <a:r>
              <a:rPr lang="el-GR" dirty="0" smtClean="0"/>
              <a:t>επιθετική </a:t>
            </a:r>
            <a:r>
              <a:rPr lang="el-GR" dirty="0"/>
              <a:t>συμπεριφορά)</a:t>
            </a:r>
          </a:p>
          <a:p>
            <a:r>
              <a:rPr lang="el-GR" dirty="0"/>
              <a:t>Η εξήγηση της συμπεριφοράς απαιτεί την ανάλυση του περιβάλλοντος που καθορίζει τη </a:t>
            </a:r>
            <a:r>
              <a:rPr lang="el-GR" dirty="0" smtClean="0"/>
              <a:t>συμπεριφορά.</a:t>
            </a:r>
            <a:endParaRPr lang="el-GR" dirty="0"/>
          </a:p>
          <a:p>
            <a:r>
              <a:rPr lang="el-GR" dirty="0"/>
              <a:t>Περιβαλλοντικός καθορισμός: Η συμπεριφορά καθορίζεται από το περιβάλλον και όχι από εσωτερικές </a:t>
            </a:r>
            <a:r>
              <a:rPr lang="el-GR" dirty="0" err="1"/>
              <a:t>ενδοψυχικές</a:t>
            </a:r>
            <a:r>
              <a:rPr lang="el-GR" dirty="0"/>
              <a:t> δυνάμεις </a:t>
            </a:r>
            <a:endParaRPr lang="el-GR" dirty="0" smtClean="0"/>
          </a:p>
          <a:p>
            <a:r>
              <a:rPr lang="el-GR" dirty="0"/>
              <a:t>Η διαμόρφωση και εξέλιξη της προσωπικότητας εξαρτάται από τις ενισχύσεις και τις τιμωρίες</a:t>
            </a:r>
            <a:r>
              <a:rPr lang="el-GR" dirty="0" smtClean="0"/>
              <a:t>.</a:t>
            </a:r>
            <a:r>
              <a:rPr lang="el-GR" b="1" dirty="0"/>
              <a:t> 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Ανθρωπιστική </a:t>
            </a:r>
            <a:r>
              <a:rPr lang="el-GR" dirty="0"/>
              <a:t>προσέγγιση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l-GR" sz="3700" dirty="0"/>
              <a:t>Η </a:t>
            </a:r>
            <a:r>
              <a:rPr lang="el-GR" sz="3700" dirty="0" err="1"/>
              <a:t>Πρωσοποκεντρική</a:t>
            </a:r>
            <a:r>
              <a:rPr lang="el-GR" sz="3700" dirty="0"/>
              <a:t> θεωρία του </a:t>
            </a:r>
            <a:r>
              <a:rPr lang="el-GR" sz="3700" dirty="0" err="1"/>
              <a:t>Rogers</a:t>
            </a:r>
            <a:r>
              <a:rPr lang="el-GR" sz="3700" dirty="0"/>
              <a:t> προέκυψε από την πεποίθηση ότι «</a:t>
            </a:r>
            <a:r>
              <a:rPr lang="el-GR" sz="3700" b="1" i="1" dirty="0"/>
              <a:t>οι άνθρωποι έχουν μέσα τους τεράστιες πηγές για την κατανόηση του εαυτού </a:t>
            </a:r>
            <a:r>
              <a:rPr lang="el-GR" sz="3700" b="1" i="1" dirty="0" smtClean="0"/>
              <a:t>τους.</a:t>
            </a:r>
          </a:p>
          <a:p>
            <a:r>
              <a:rPr lang="el-GR" sz="3700" dirty="0"/>
              <a:t>Οι άνθρωποι έχουν ελευθερία επιλογής, προσωπική ευθύνη, ανάγκη για </a:t>
            </a:r>
            <a:r>
              <a:rPr lang="el-GR" sz="3700" dirty="0" err="1"/>
              <a:t>αυτοεκπλήρωση</a:t>
            </a:r>
            <a:r>
              <a:rPr lang="el-GR" sz="3700" dirty="0"/>
              <a:t> και καλοσύνη.</a:t>
            </a:r>
          </a:p>
          <a:p>
            <a:r>
              <a:rPr lang="el-GR" sz="3700" dirty="0"/>
              <a:t>Η προσωπικότητα διαμορφώνεται από τις ελεύθερες και συνειδητές επιλογές μας και όχι από ασυνείδητες δυνάμεις.</a:t>
            </a:r>
          </a:p>
          <a:p>
            <a:r>
              <a:rPr lang="el-GR" sz="3700" dirty="0"/>
              <a:t>Πραγματικός εαυτός βασίζεται στις αντιλήψεις μας για </a:t>
            </a:r>
            <a:r>
              <a:rPr lang="el-GR" sz="3700" dirty="0" smtClean="0"/>
              <a:t>το</a:t>
            </a:r>
            <a:r>
              <a:rPr lang="el-GR" sz="3700" dirty="0"/>
              <a:t>ν</a:t>
            </a:r>
            <a:r>
              <a:rPr lang="el-GR" sz="3700" dirty="0" smtClean="0"/>
              <a:t> </a:t>
            </a:r>
            <a:r>
              <a:rPr lang="el-GR" sz="3700" dirty="0"/>
              <a:t>εαυτό μας, ενώ ο Ιδανικός εαυτός βασίζεται στις ελπίδες, φιλοδοξίες και τους στόχους που έχουμε για τον εαυτό μας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Ανθρωπιστική προσέγγιση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b="1" dirty="0"/>
              <a:t>Αυτοπραγμάτωση</a:t>
            </a:r>
            <a:r>
              <a:rPr lang="el-GR" dirty="0"/>
              <a:t>: </a:t>
            </a:r>
            <a:r>
              <a:rPr lang="el-GR" i="1" dirty="0"/>
              <a:t>αντανακλά την ανάγκη του ατόμου να αναπτυχθεί και να επεκτείνει την εμπειρία του με περιπλοκότερους και δημιουργικότερους τρόπους, καθώς ωριμάζει</a:t>
            </a:r>
            <a:r>
              <a:rPr lang="el-GR" dirty="0"/>
              <a:t>.</a:t>
            </a:r>
          </a:p>
          <a:p>
            <a:pPr algn="just"/>
            <a:r>
              <a:rPr lang="el-GR" dirty="0" smtClean="0"/>
              <a:t>Επίκεντρο της θεωρίας του </a:t>
            </a:r>
            <a:r>
              <a:rPr lang="en-US" dirty="0" smtClean="0"/>
              <a:t>Rogers </a:t>
            </a:r>
            <a:r>
              <a:rPr lang="el-GR" dirty="0" smtClean="0"/>
              <a:t>ήταν η θεραπευτική διαδικασία. </a:t>
            </a:r>
          </a:p>
          <a:p>
            <a:pPr algn="just"/>
            <a:r>
              <a:rPr lang="el-GR" dirty="0" smtClean="0"/>
              <a:t> Σημασία είχε το θεραπευτικό κλίμα, που για να συμβεί η αλλαγή 3 είναι βασικές προϋποθέσεις:</a:t>
            </a:r>
          </a:p>
          <a:p>
            <a:pPr lvl="1" algn="just"/>
            <a:r>
              <a:rPr lang="el-GR" dirty="0" smtClean="0"/>
              <a:t>  Απεριόριστη θετική αναγνώριση</a:t>
            </a:r>
          </a:p>
          <a:p>
            <a:pPr lvl="1" algn="just"/>
            <a:r>
              <a:rPr lang="el-GR" dirty="0" smtClean="0"/>
              <a:t> Συμφωνία</a:t>
            </a:r>
          </a:p>
          <a:p>
            <a:pPr lvl="1" algn="just"/>
            <a:r>
              <a:rPr lang="el-GR" dirty="0" smtClean="0"/>
              <a:t> </a:t>
            </a:r>
            <a:r>
              <a:rPr lang="el-GR" dirty="0" err="1" smtClean="0"/>
              <a:t>Ενσυναίσθηση</a:t>
            </a:r>
            <a:r>
              <a:rPr lang="el-GR" dirty="0" smtClean="0"/>
              <a:t>/συναισθηματική κατανόηση.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Θεωρίες Προσωπικότητας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Οι θεωρίες προσωπικότητας δεν αλληλοαναιρούνται πλήρως. </a:t>
            </a:r>
          </a:p>
          <a:p>
            <a:r>
              <a:rPr lang="el-GR" dirty="0" smtClean="0"/>
              <a:t> Η διαφορά τους βρίσκεται στην έμφαση του παράγοντα που η καθεμιά υιοθετεί ως πρωτεύοντα στην όλη διαδικασία της διαμόρφωσης της προσωπικότητας.</a:t>
            </a:r>
          </a:p>
          <a:p>
            <a:r>
              <a:rPr lang="el-GR" dirty="0"/>
              <a:t>Κάθε θεωρητική προσέγγιση έχει διαμορφώσει μια θεωρία για την ερμηνεία της ανθρώπινης φύσης, της προσωπικότητας, της ψυχοπαθολογίας και της </a:t>
            </a:r>
            <a:r>
              <a:rPr lang="el-GR" dirty="0" smtClean="0"/>
              <a:t>ψυχοθεραπείας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Θεωρίες Προσωπικότητας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u="sng" dirty="0"/>
              <a:t>Ψυχοδυναμική προσέγγιση</a:t>
            </a:r>
            <a:r>
              <a:rPr lang="el-GR" b="1" dirty="0"/>
              <a:t>:</a:t>
            </a:r>
            <a:r>
              <a:rPr lang="el-GR" dirty="0"/>
              <a:t> κυρίαρχος ο ρόλος των </a:t>
            </a:r>
            <a:r>
              <a:rPr lang="el-GR" b="1" i="1" dirty="0"/>
              <a:t>ασυνείδητων συγκρούσεων</a:t>
            </a:r>
            <a:r>
              <a:rPr lang="el-GR" dirty="0"/>
              <a:t> στην ανάπτυξη της προσωπικότητας του </a:t>
            </a:r>
            <a:r>
              <a:rPr lang="el-GR" dirty="0" smtClean="0"/>
              <a:t>ατόμου</a:t>
            </a:r>
            <a:r>
              <a:rPr lang="el-GR" b="1" i="1" dirty="0"/>
              <a:t> </a:t>
            </a:r>
            <a:endParaRPr lang="el-GR" dirty="0"/>
          </a:p>
          <a:p>
            <a:r>
              <a:rPr lang="el-GR" b="1" u="sng" dirty="0"/>
              <a:t>Συμπεριφοριστική προσέγγιση</a:t>
            </a:r>
            <a:r>
              <a:rPr lang="el-GR" dirty="0"/>
              <a:t>: τόσο η φυσιολογική όσο και η παθολογική συμπεριφορά του ατόμου θεωρούνται </a:t>
            </a:r>
            <a:r>
              <a:rPr lang="el-GR" b="1" i="1" dirty="0"/>
              <a:t>προϊόν </a:t>
            </a:r>
            <a:r>
              <a:rPr lang="el-GR" b="1" i="1" dirty="0" smtClean="0"/>
              <a:t>μάθησης</a:t>
            </a:r>
            <a:r>
              <a:rPr lang="el-GR" b="1" i="1" dirty="0"/>
              <a:t> </a:t>
            </a:r>
            <a:endParaRPr lang="el-GR" dirty="0"/>
          </a:p>
          <a:p>
            <a:r>
              <a:rPr lang="el-GR" b="1" u="sng" dirty="0"/>
              <a:t>Ανθρωπιστική/Υπαρξιστική προσέγγιση</a:t>
            </a:r>
            <a:r>
              <a:rPr lang="el-GR" dirty="0"/>
              <a:t>: δίνεται πρωταρχική σημασία στην </a:t>
            </a:r>
            <a:r>
              <a:rPr lang="el-GR" b="1" i="1" dirty="0"/>
              <a:t>ελευθερία της βούλησης</a:t>
            </a:r>
            <a:r>
              <a:rPr lang="el-GR" dirty="0"/>
              <a:t> του ατόμου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Ψυχαναλυτική θεωρία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/>
              <a:t>Ο ιδρυτής της ψυχαναλυτικής θεωρίας είναι ο </a:t>
            </a:r>
            <a:r>
              <a:rPr lang="en-US" dirty="0" smtClean="0"/>
              <a:t>Freud</a:t>
            </a:r>
            <a:r>
              <a:rPr lang="el-GR" dirty="0" smtClean="0"/>
              <a:t>.</a:t>
            </a:r>
            <a:endParaRPr lang="en-US" dirty="0" smtClean="0"/>
          </a:p>
          <a:p>
            <a:pPr algn="just"/>
            <a:r>
              <a:rPr lang="en-US" dirty="0" smtClean="0"/>
              <a:t> </a:t>
            </a:r>
            <a:r>
              <a:rPr lang="el-GR" dirty="0" smtClean="0"/>
              <a:t>Η βασική δομή της ψυχαναλυτικής θεωρίας έχει να κάνει με την ψυχική συσκευή που αντιστοιχεί στον εσωτερικό ψυχικό κόσμο του ατόμου. </a:t>
            </a:r>
          </a:p>
          <a:p>
            <a:pPr algn="just"/>
            <a:r>
              <a:rPr lang="el-GR" dirty="0" smtClean="0"/>
              <a:t>Τα 2 βασικά ένστικτα του ανθρώπου είναι το ένστικτο της ζωής(ή σεξουαλικότητας) και το ένστικτο του θανάτου(ή επιθετικότητας).</a:t>
            </a:r>
            <a:endParaRPr lang="en-US" dirty="0" smtClean="0"/>
          </a:p>
          <a:p>
            <a:pPr algn="just"/>
            <a:r>
              <a:rPr lang="en-US" dirty="0" smtClean="0"/>
              <a:t>O Freud </a:t>
            </a:r>
            <a:r>
              <a:rPr lang="el-GR" dirty="0" smtClean="0"/>
              <a:t>προσέγγισε το άτομο ως ενεργειακό σύστημα, δηλαδή ως αλληλεπίδραση δυνάμεων (ένστικτα, </a:t>
            </a:r>
            <a:r>
              <a:rPr lang="el-GR" dirty="0" err="1" smtClean="0"/>
              <a:t>ενορμήσεις</a:t>
            </a:r>
            <a:r>
              <a:rPr lang="el-GR" dirty="0" smtClean="0"/>
              <a:t>) ή πηγές ενέργειας.</a:t>
            </a:r>
          </a:p>
          <a:p>
            <a:pPr algn="just"/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l-GR" dirty="0" smtClean="0"/>
              <a:t>Ψυχαναλυτική θεωρία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 Εισήγαγε τις έννοιες του συνειδητού, </a:t>
            </a:r>
            <a:r>
              <a:rPr lang="el-GR" dirty="0" err="1" smtClean="0"/>
              <a:t>προσυνειδητού</a:t>
            </a:r>
            <a:r>
              <a:rPr lang="el-GR" dirty="0" smtClean="0"/>
              <a:t> και ασυνείδητου.</a:t>
            </a:r>
          </a:p>
          <a:p>
            <a:r>
              <a:rPr lang="el-GR" b="1" dirty="0" smtClean="0"/>
              <a:t> Συνειδητό </a:t>
            </a:r>
            <a:r>
              <a:rPr lang="el-GR" dirty="0" smtClean="0"/>
              <a:t>είναι οι σκέψεις, οι εμπειρίες και τα συναισθήματα για τα οποία έχουμε επίγνωση</a:t>
            </a:r>
          </a:p>
          <a:p>
            <a:r>
              <a:rPr lang="el-GR" b="1" dirty="0" err="1" smtClean="0"/>
              <a:t>Προσυνειδητό</a:t>
            </a:r>
            <a:r>
              <a:rPr lang="el-GR" dirty="0" smtClean="0"/>
              <a:t> είναι οι σκέψεις και τα  συναισθήματα για τα οποία δεν έχουμε πάντοτε επίγνωση αλλά μπορούν κάποια στιγμή να γίνουν συνειδητό.</a:t>
            </a:r>
          </a:p>
          <a:p>
            <a:r>
              <a:rPr lang="el-GR" dirty="0" smtClean="0"/>
              <a:t> </a:t>
            </a:r>
            <a:r>
              <a:rPr lang="el-GR" b="1" dirty="0" smtClean="0"/>
              <a:t>Ασυνείδητο </a:t>
            </a:r>
            <a:r>
              <a:rPr lang="el-GR" dirty="0" smtClean="0"/>
              <a:t>είναι οι σκέψεις, γνώσεις και εμπειρίες για τις οποίες δεν έχουμε επίγνωση, κάτι που οφείλεται στην απώθηση.</a:t>
            </a:r>
            <a:endParaRPr lang="el-GR" b="1" dirty="0" smtClean="0"/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l-GR" dirty="0" smtClean="0"/>
              <a:t>Ψυχαναλυτική θεωρία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dirty="0" smtClean="0"/>
              <a:t> Διαμόρφωσε επιπλέον, 3 δομικούς όρους για να περιγράψει τον ψυχικό μηχανισμό το Αυτό, το Εγώ και το Υπερεγώ.</a:t>
            </a:r>
          </a:p>
          <a:p>
            <a:pPr algn="just"/>
            <a:r>
              <a:rPr lang="el-GR" dirty="0" smtClean="0"/>
              <a:t> Το </a:t>
            </a:r>
            <a:r>
              <a:rPr lang="el-GR" b="1" dirty="0" smtClean="0"/>
              <a:t>Αυτό( </a:t>
            </a:r>
            <a:r>
              <a:rPr lang="en-US" b="1" dirty="0" smtClean="0"/>
              <a:t>id) </a:t>
            </a:r>
            <a:r>
              <a:rPr lang="el-GR" dirty="0" smtClean="0"/>
              <a:t>αναφέρεται στην πηγή των ενστίκτων ή ολόκληρης της ενέργειας των ορμών του ανθρώπου</a:t>
            </a:r>
          </a:p>
          <a:p>
            <a:pPr algn="just"/>
            <a:r>
              <a:rPr lang="el-GR" dirty="0" smtClean="0"/>
              <a:t> Το </a:t>
            </a:r>
            <a:r>
              <a:rPr lang="el-GR" b="1" dirty="0" smtClean="0"/>
              <a:t>Εγώ(</a:t>
            </a:r>
            <a:r>
              <a:rPr lang="en-US" b="1" dirty="0" smtClean="0"/>
              <a:t>ego)</a:t>
            </a:r>
            <a:r>
              <a:rPr lang="el-GR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Αναφέρεται στο μέρος της προσωπικότητας που προσπαθεί να ικανοποιήσει τις </a:t>
            </a:r>
            <a:r>
              <a:rPr lang="el-GR" dirty="0" err="1" smtClean="0"/>
              <a:t>ενορμήσεις</a:t>
            </a:r>
            <a:r>
              <a:rPr lang="el-GR" dirty="0" smtClean="0"/>
              <a:t>,  αποφεύγοντας τη σύγκρουση με τις ηθικές αξίες του ατόμου.</a:t>
            </a:r>
          </a:p>
          <a:p>
            <a:pPr algn="just"/>
            <a:r>
              <a:rPr lang="el-GR" dirty="0" smtClean="0"/>
              <a:t> </a:t>
            </a:r>
            <a:r>
              <a:rPr lang="el-GR" b="1" dirty="0" smtClean="0"/>
              <a:t>Υπερεγώ (</a:t>
            </a:r>
            <a:r>
              <a:rPr lang="en-US" b="1" dirty="0" smtClean="0"/>
              <a:t>Superego)</a:t>
            </a:r>
            <a:r>
              <a:rPr lang="el-GR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Εκφράζει ιδανικά και αξίες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l-GR" dirty="0" smtClean="0"/>
              <a:t>Ψυχαναλυτική θεωρία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l-GR" dirty="0" smtClean="0"/>
              <a:t>Το άγχος για τον </a:t>
            </a:r>
            <a:r>
              <a:rPr lang="en-US" dirty="0" smtClean="0"/>
              <a:t>Freud </a:t>
            </a:r>
            <a:r>
              <a:rPr lang="el-GR" dirty="0" smtClean="0"/>
              <a:t>είναι ένα οδυνηρό συναίσθημα, το οποίο προειδοποιεί το Εγώ για κάποιον κίνδυνο.</a:t>
            </a:r>
          </a:p>
          <a:p>
            <a:pPr algn="just"/>
            <a:r>
              <a:rPr lang="el-GR" dirty="0" smtClean="0"/>
              <a:t> Μηχανισμοί άμυνας είναι οι τεχνικές που χρησιμοποιεί το άτομο για να μειώσει το άγχος. Βοηθάνε στο να απομακρυνθούν από την συνείδηση, σκέψεις και συναισθήματα.</a:t>
            </a:r>
            <a:endParaRPr lang="en-US" dirty="0"/>
          </a:p>
          <a:p>
            <a:pPr algn="just">
              <a:buNone/>
            </a:pPr>
            <a:r>
              <a:rPr lang="el-GR" b="1" dirty="0" smtClean="0"/>
              <a:t>Προβολή</a:t>
            </a:r>
            <a:r>
              <a:rPr lang="el-GR" dirty="0" smtClean="0"/>
              <a:t> όταν αποδίδει στους άλλους τα δικά του απορριπτέα ένστικτα και επιθυμίες.</a:t>
            </a:r>
            <a:endParaRPr lang="en-US" dirty="0" smtClean="0"/>
          </a:p>
          <a:p>
            <a:pPr algn="just">
              <a:buNone/>
            </a:pPr>
            <a:r>
              <a:rPr lang="el-GR" b="1" dirty="0" smtClean="0"/>
              <a:t> Άρνηση </a:t>
            </a:r>
            <a:r>
              <a:rPr lang="el-GR" dirty="0" smtClean="0"/>
              <a:t>όταν το άτομο αρνείται μια οδυνηρή εσωτερική ή εξωτερική εμπειρία.</a:t>
            </a:r>
            <a:endParaRPr lang="en-US" dirty="0" smtClean="0"/>
          </a:p>
          <a:p>
            <a:pPr algn="just">
              <a:buNone/>
            </a:pPr>
            <a:r>
              <a:rPr lang="el-GR" b="1" dirty="0" smtClean="0"/>
              <a:t> Απομόνωση </a:t>
            </a:r>
            <a:r>
              <a:rPr lang="el-GR" dirty="0" smtClean="0"/>
              <a:t>όταν το συναίσθημα απομονώνεται  από το περιεχόμενο μιας οδυνηρής παρόρμηση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l-GR" b="1" dirty="0" smtClean="0"/>
              <a:t> Ματαίωση </a:t>
            </a:r>
            <a:r>
              <a:rPr lang="el-GR" dirty="0" smtClean="0"/>
              <a:t>όταν το άτομο ακυρώνει μια αγχωτική επιθυμία.</a:t>
            </a:r>
            <a:r>
              <a:rPr lang="el-GR" b="1" dirty="0" smtClean="0"/>
              <a:t> </a:t>
            </a:r>
          </a:p>
          <a:p>
            <a:pPr algn="just"/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Ψυχαναλυτική θεωρία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>
              <a:buNone/>
            </a:pPr>
            <a:r>
              <a:rPr lang="el-GR" dirty="0" smtClean="0"/>
              <a:t> </a:t>
            </a:r>
            <a:r>
              <a:rPr lang="el-GR" b="1" dirty="0" smtClean="0"/>
              <a:t>Απώθηση</a:t>
            </a:r>
            <a:r>
              <a:rPr lang="el-GR" dirty="0" smtClean="0"/>
              <a:t> ο πρωταρχικός μηχανισμός άμυνας όπου μια αγχωτική ιδέα ή σκέψη αποβάλλεται από την συνείδηση.</a:t>
            </a:r>
          </a:p>
          <a:p>
            <a:pPr lvl="1">
              <a:buNone/>
            </a:pPr>
            <a:r>
              <a:rPr lang="el-GR" dirty="0" smtClean="0"/>
              <a:t> </a:t>
            </a:r>
            <a:r>
              <a:rPr lang="el-GR" b="1" dirty="0" smtClean="0"/>
              <a:t>Μετουσίωση/ εξιδανίκευση</a:t>
            </a:r>
            <a:r>
              <a:rPr lang="el-GR" dirty="0" smtClean="0"/>
              <a:t>: Όταν το αρχικό ένστικτο υποκαθίσταται από έναν υψηλότερο στόχο.</a:t>
            </a:r>
          </a:p>
          <a:p>
            <a:pPr lvl="1">
              <a:buNone/>
            </a:pPr>
            <a:r>
              <a:rPr lang="el-GR" dirty="0" smtClean="0"/>
              <a:t> Εκλογίκευση : Όταν ένα κίνητρο ή πράξη εξηγείται λογικά </a:t>
            </a:r>
          </a:p>
          <a:p>
            <a:pPr lvl="1">
              <a:buNone/>
            </a:pPr>
            <a:r>
              <a:rPr lang="el-GR" dirty="0" smtClean="0"/>
              <a:t> </a:t>
            </a:r>
            <a:r>
              <a:rPr lang="el-GR" b="1" dirty="0" smtClean="0"/>
              <a:t>Αντισταθμιστική συμπτωματολογία</a:t>
            </a:r>
            <a:r>
              <a:rPr lang="el-GR" dirty="0" smtClean="0"/>
              <a:t>: Έκφραση της αντίθετης παρόρμησης από μια άλλη που είναι απαράδεκτη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Ψυχαναλυτική θεωρία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44880"/>
            <a:ext cx="8229600" cy="5913120"/>
          </a:xfrm>
        </p:spPr>
        <p:txBody>
          <a:bodyPr>
            <a:noAutofit/>
          </a:bodyPr>
          <a:lstStyle/>
          <a:p>
            <a:pPr algn="just"/>
            <a:r>
              <a:rPr lang="el-GR" sz="2600" dirty="0" smtClean="0"/>
              <a:t>Ο </a:t>
            </a:r>
            <a:r>
              <a:rPr lang="en-US" sz="2600" dirty="0" smtClean="0"/>
              <a:t>Freud </a:t>
            </a:r>
            <a:r>
              <a:rPr lang="el-GR" sz="2600" dirty="0" smtClean="0"/>
              <a:t>θεώρησε ότι διάφορα μέρη του σώματος αποτελούν πηγές έντασης ή διέγερσης.</a:t>
            </a:r>
          </a:p>
          <a:p>
            <a:pPr algn="just"/>
            <a:r>
              <a:rPr lang="el-GR" sz="2600" dirty="0" smtClean="0"/>
              <a:t> Έτσι, στην θεωρία του πρόσθεσε 5 στάδια για την ψυχοσεξουαλική ανάπτυξη</a:t>
            </a:r>
            <a:r>
              <a:rPr lang="en-US" sz="2600" dirty="0" smtClean="0"/>
              <a:t>:</a:t>
            </a:r>
            <a:endParaRPr lang="el-GR" sz="2600" dirty="0" smtClean="0"/>
          </a:p>
          <a:p>
            <a:pPr algn="just"/>
            <a:r>
              <a:rPr lang="el-GR" sz="2600" dirty="0" smtClean="0"/>
              <a:t>Στοματικό το στόμα αποτελεί το κέντρο της έντασης</a:t>
            </a:r>
          </a:p>
          <a:p>
            <a:pPr algn="just"/>
            <a:r>
              <a:rPr lang="el-GR" sz="2600" dirty="0" smtClean="0"/>
              <a:t> Πρωκτικό όπου ο πρωκτός αποτελεί το κέντρο έντασης</a:t>
            </a:r>
          </a:p>
          <a:p>
            <a:pPr algn="just"/>
            <a:r>
              <a:rPr lang="el-GR" sz="2600" dirty="0" smtClean="0"/>
              <a:t> Φαλλικό όπου τα γεννητικά όργανα αποτελούν το σημείο επικέντρωσης και παρατηρείται έλξη προς τον γονέα του αντίθετου φύλου.</a:t>
            </a:r>
          </a:p>
          <a:p>
            <a:pPr algn="just"/>
            <a:r>
              <a:rPr lang="el-GR" sz="2600" dirty="0" smtClean="0"/>
              <a:t> Λανθάνον όπου μειώνεται το σεξουαλικό ενδιαφέρον </a:t>
            </a:r>
          </a:p>
          <a:p>
            <a:pPr algn="just"/>
            <a:r>
              <a:rPr lang="el-GR" sz="2600" dirty="0" smtClean="0"/>
              <a:t> Γεννητικό όπου εμφανίζεται ενδιαφέρον για το σεξ και ταυτίζεται με την εμφάνιση της εφηβείας.</a:t>
            </a:r>
          </a:p>
          <a:p>
            <a:endParaRPr lang="el-GR" sz="2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627</Words>
  <Application>Microsoft Office PowerPoint</Application>
  <PresentationFormat>Προβολή στην οθόνη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Διαφάνεια 1</vt:lpstr>
      <vt:lpstr>Θεωρίες Προσωπικότητας</vt:lpstr>
      <vt:lpstr>Θεωρίες Προσωπικότητας</vt:lpstr>
      <vt:lpstr>Ψυχαναλυτική θεωρία</vt:lpstr>
      <vt:lpstr>Ψυχαναλυτική θεωρία</vt:lpstr>
      <vt:lpstr>Ψυχαναλυτική θεωρία</vt:lpstr>
      <vt:lpstr>Ψυχαναλυτική θεωρία</vt:lpstr>
      <vt:lpstr>Ψυχαναλυτική θεωρία</vt:lpstr>
      <vt:lpstr>Ψυχαναλυτική θεωρία</vt:lpstr>
      <vt:lpstr>Συμπεριφοριστική προσέγγιση</vt:lpstr>
      <vt:lpstr>Συμπεριφοριστική προσέγγιση</vt:lpstr>
      <vt:lpstr>Ανθρωπιστική προσέγγιση</vt:lpstr>
      <vt:lpstr>Ανθρωπιστική προσέγγιση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info@abem.gr</dc:creator>
  <cp:lastModifiedBy>info@abem.gr</cp:lastModifiedBy>
  <cp:revision>22</cp:revision>
  <dcterms:created xsi:type="dcterms:W3CDTF">2020-12-11T11:49:50Z</dcterms:created>
  <dcterms:modified xsi:type="dcterms:W3CDTF">2020-12-11T13:14:54Z</dcterms:modified>
</cp:coreProperties>
</file>