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71" r:id="rId12"/>
    <p:sldId id="269" r:id="rId13"/>
    <p:sldId id="264" r:id="rId14"/>
    <p:sldId id="279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711" autoAdjust="0"/>
  </p:normalViewPr>
  <p:slideViewPr>
    <p:cSldViewPr snapToGrid="0">
      <p:cViewPr varScale="1">
        <p:scale>
          <a:sx n="65" d="100"/>
          <a:sy n="65" d="100"/>
        </p:scale>
        <p:origin x="-111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56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3084-9E70-4984-9C79-89000117C7A7}" type="datetimeFigureOut">
              <a:rPr lang="el-GR" smtClean="0"/>
              <a:pPr/>
              <a:t>31/01/2022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F5DD-1E86-4A44-80A4-FEF5E44E53A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54878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C22EC-6B9F-4717-9224-14D0C7F16FFE}" type="datetimeFigureOut">
              <a:rPr lang="el-GR" smtClean="0"/>
              <a:pPr/>
              <a:t>31/01/2022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42229-923B-4221-A58C-3FA35462117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7666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42229-923B-4221-A58C-3FA354621178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6548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8A187E0D-54EA-4568-89F2-313CCF74A538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2" y="4165667"/>
            <a:ext cx="3657600" cy="4160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AEC5-C9E3-470A-AC47-EA69276A97FD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18161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5083-09B3-4AD4-A375-D0AAAB8BDE08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F5FB93-1995-4B41-B888-9F52921136E4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56FF264D-E3D0-4A3D-85D3-F902B82C7BD9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7F21-F4E7-4761-B6B0-7F88D2B1F67A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0232-10E3-4E38-B31D-089991C8AD6B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9F91B5-3818-40F3-9C35-13DC1E381B55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A379-15D2-4ED9-A9B2-38C775C8C0A4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Έλλειψη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172314-58CA-4967-9B3F-093BDAF61FB7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CE2C6-1ADE-49BB-BEED-D9ED98989AB5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F5FB93-1995-4B41-B888-9F52921136E4}" type="datetime1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82483" y="414069"/>
            <a:ext cx="7375832" cy="244873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ΑΙΤΙΕΣ ΕΙΣΦΡΗΣΗΣ </a:t>
            </a: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ΟΝΥΧΟΣ </a:t>
            </a:r>
            <a:b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el-GR" sz="5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Α’ ΜΕΡΟΣ</a:t>
            </a:r>
            <a:endParaRPr lang="el-GR" sz="5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2 - Υπότιτλος"/>
          <p:cNvSpPr>
            <a:spLocks noGrp="1"/>
          </p:cNvSpPr>
          <p:nvPr>
            <p:ph type="subTitle" idx="1"/>
          </p:nvPr>
        </p:nvSpPr>
        <p:spPr>
          <a:xfrm>
            <a:off x="3494088" y="4669318"/>
            <a:ext cx="6411912" cy="1300162"/>
          </a:xfrm>
        </p:spPr>
        <p:txBody>
          <a:bodyPr>
            <a:noAutofit/>
          </a:bodyPr>
          <a:lstStyle/>
          <a:p>
            <a:pPr lvl="0" algn="r">
              <a:buClr>
                <a:srgbClr val="90C226"/>
              </a:buClr>
            </a:pP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Ειδικότητα: Τεχνικός Αισθητικός Ποδολογίας – Καλλωπισμού Νυχιών και Ονυχοπλαστικής</a:t>
            </a:r>
          </a:p>
          <a:p>
            <a:pPr lvl="0" algn="r">
              <a:buClr>
                <a:srgbClr val="90C226"/>
              </a:buClr>
            </a:pP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Γ΄ Εξάμηνο</a:t>
            </a:r>
          </a:p>
          <a:p>
            <a:pPr lvl="0" algn="r">
              <a:buClr>
                <a:srgbClr val="90C226"/>
              </a:buClr>
            </a:pP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Μάθημα: Πρακτικές Ασκήσεις Ποδολογίας</a:t>
            </a:r>
          </a:p>
          <a:p>
            <a:pPr lvl="0" algn="r">
              <a:buClr>
                <a:srgbClr val="90C226"/>
              </a:buClr>
            </a:pP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Ματοπούλου Ελένη  </a:t>
            </a:r>
          </a:p>
          <a:p>
            <a:pPr lvl="0" algn="r">
              <a:buClr>
                <a:srgbClr val="90C226"/>
              </a:buClr>
            </a:pP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Θεσσαλονίκη </a:t>
            </a: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202</a:t>
            </a: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el-GR" sz="2000" b="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l-GR" sz="2000" b="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el-GR" sz="2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3415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7828" y="938872"/>
            <a:ext cx="80899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sz="3200" dirty="0" smtClean="0">
                <a:solidFill>
                  <a:schemeClr val="accent1"/>
                </a:solidFill>
                <a:latin typeface="Calibri" pitchFamily="34" charset="0"/>
              </a:rPr>
              <a:t>4) </a:t>
            </a:r>
            <a:r>
              <a:rPr lang="el-GR" sz="3200" dirty="0" smtClean="0">
                <a:latin typeface="Calibri" pitchFamily="34" charset="0"/>
              </a:rPr>
              <a:t>ΔΥΣΜΟΡΦΙΑ ΤΟΥ ΠΟΔΙΟΥ</a:t>
            </a:r>
            <a:r>
              <a:rPr lang="el-GR" sz="3100" dirty="0">
                <a:latin typeface="Calibri" pitchFamily="34" charset="0"/>
              </a:rPr>
              <a:t/>
            </a:r>
            <a:br>
              <a:rPr lang="el-GR" sz="3100" dirty="0">
                <a:latin typeface="Calibri" pitchFamily="34" charset="0"/>
              </a:rPr>
            </a:br>
            <a:r>
              <a:rPr lang="el-GR" sz="3100" dirty="0" smtClean="0">
                <a:latin typeface="Calibri" pitchFamily="34" charset="0"/>
              </a:rPr>
              <a:t>ΣΦΥΡΟΔΑΚΤΥΛΙΑ ΕΚ ΓΕΝΕΤΗΣ, </a:t>
            </a:r>
            <a:r>
              <a:rPr lang="el-GR" sz="3200" dirty="0" smtClean="0">
                <a:latin typeface="Calibri" pitchFamily="34" charset="0"/>
              </a:rPr>
              <a:t>ΓΑΜΨΟΔΑΚΤΥΛΙΑ </a:t>
            </a:r>
            <a:r>
              <a:rPr lang="el-GR" sz="3200" dirty="0">
                <a:latin typeface="Calibri" pitchFamily="34" charset="0"/>
              </a:rPr>
              <a:t>, </a:t>
            </a:r>
            <a:r>
              <a:rPr lang="el-GR" sz="3200" dirty="0" smtClean="0">
                <a:latin typeface="Calibri" pitchFamily="34" charset="0"/>
              </a:rPr>
              <a:t>ΑΝΙΣΟΣΚΕΛΙΑ</a:t>
            </a:r>
            <a:endParaRPr lang="el-GR" sz="3200" dirty="0">
              <a:latin typeface="Calibri" pitchFamily="34" charset="0"/>
            </a:endParaRPr>
          </a:p>
        </p:txBody>
      </p:sp>
      <p:pic>
        <p:nvPicPr>
          <p:cNvPr id="5" name="Θέση περιεχομένου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9" y="2616201"/>
            <a:ext cx="3167091" cy="303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62" y="2633213"/>
            <a:ext cx="4768937" cy="3075560"/>
          </a:xfrm>
        </p:spPr>
      </p:pic>
    </p:spTree>
    <p:extLst>
      <p:ext uri="{BB962C8B-B14F-4D97-AF65-F5344CB8AC3E}">
        <p14:creationId xmlns="" xmlns:p14="http://schemas.microsoft.com/office/powerpoint/2010/main" val="2018413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/>
                </a:solidFill>
                <a:latin typeface="Calibri" pitchFamily="34" charset="0"/>
              </a:rPr>
              <a:t>5) </a:t>
            </a:r>
            <a:r>
              <a:rPr lang="el-GR" sz="3200" dirty="0" smtClean="0">
                <a:solidFill>
                  <a:schemeClr val="tx1"/>
                </a:solidFill>
                <a:latin typeface="Calibri" pitchFamily="34" charset="0"/>
              </a:rPr>
              <a:t>ΠΑΧΥΟΝΥΧΙΑ </a:t>
            </a:r>
            <a:endParaRPr lang="el-GR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cap="all" dirty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6) </a:t>
            </a:r>
            <a:r>
              <a:rPr lang="el-GR" sz="3200" dirty="0" smtClean="0">
                <a:latin typeface="Calibri" pitchFamily="34" charset="0"/>
                <a:ea typeface="+mj-ea"/>
                <a:cs typeface="+mj-cs"/>
              </a:rPr>
              <a:t>ΚΑΛΟΗΘΕΙΣ ΒΛΑΒΕΣ</a:t>
            </a:r>
            <a:endParaRPr lang="el-GR" sz="3200" cap="all" dirty="0">
              <a:latin typeface="Calibri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l-GR" sz="3200" cap="all" dirty="0" smtClean="0"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Calibri" pitchFamily="34" charset="0"/>
                <a:ea typeface="+mj-ea"/>
                <a:cs typeface="+mj-cs"/>
              </a:rPr>
              <a:t>ΥΠΟΝΥΧΙΕΣ ΜΥΡΜΗΓΚΙΕΣ ( </a:t>
            </a:r>
            <a:r>
              <a:rPr lang="en-US" sz="2800" dirty="0" smtClean="0">
                <a:latin typeface="Calibri" pitchFamily="34" charset="0"/>
                <a:ea typeface="+mj-ea"/>
                <a:cs typeface="+mj-cs"/>
              </a:rPr>
              <a:t>HPV </a:t>
            </a:r>
            <a:r>
              <a:rPr lang="el-GR" sz="2800" dirty="0" smtClean="0">
                <a:latin typeface="Calibri" pitchFamily="34" charset="0"/>
                <a:ea typeface="+mj-ea"/>
                <a:cs typeface="+mj-cs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Calibri" pitchFamily="34" charset="0"/>
              </a:rPr>
              <a:t>ΚΥΣΤΕΣ 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>
                <a:solidFill>
                  <a:schemeClr val="accent1"/>
                </a:solidFill>
                <a:latin typeface="Calibri" pitchFamily="34" charset="0"/>
              </a:rPr>
              <a:t>7) </a:t>
            </a:r>
            <a:r>
              <a:rPr lang="el-GR" sz="2800" dirty="0" smtClean="0">
                <a:latin typeface="Calibri" pitchFamily="34" charset="0"/>
              </a:rPr>
              <a:t>ΣΤΑΣΗ ΣΩΜΑΤΟΣ  ΣΥΝΕΠΑΓΕΤΑΙ ΚΑΙ Ο ΤΡΟΠΟΣ ΒΑΔΙΣΜΑΤΟΣ </a:t>
            </a:r>
            <a:endParaRPr lang="el-GR" sz="2800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783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H="1">
            <a:off x="767751" y="265621"/>
            <a:ext cx="6309360" cy="4953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  <a:latin typeface="Calibri" pitchFamily="34" charset="0"/>
              </a:rPr>
              <a:t>Γ) ΟΡΜΟΝΙΚΕΣ </a:t>
            </a:r>
            <a:r>
              <a:rPr lang="el-GR" sz="2400" dirty="0">
                <a:solidFill>
                  <a:schemeClr val="accent1"/>
                </a:solidFill>
                <a:latin typeface="Calibri" pitchFamily="34" charset="0"/>
              </a:rPr>
              <a:t>ΔΙΑΤΑΡΑΧΕΣ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2"/>
          </p:nvPr>
        </p:nvSpPr>
        <p:spPr>
          <a:xfrm>
            <a:off x="6892506" y="1145588"/>
            <a:ext cx="2553419" cy="4983480"/>
          </a:xfrm>
        </p:spPr>
        <p:txBody>
          <a:bodyPr>
            <a:normAutofit/>
          </a:bodyPr>
          <a:lstStyle/>
          <a:p>
            <a:pPr marL="182880" lvl="0" indent="-182880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Έναρξη της περιόδου 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Εγκυμοσύνη σε συνδυασμό με την απότομη προσθήκη </a:t>
            </a: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κιλών.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Λοχεία </a:t>
            </a:r>
            <a:endParaRPr lang="el-GR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Εμμηνόπαυση 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5" y="1388472"/>
            <a:ext cx="2930215" cy="225401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7" y="3664905"/>
            <a:ext cx="3791934" cy="2898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9170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Calibri" pitchFamily="34" charset="0"/>
              </a:rPr>
              <a:t>ΒΙΒΛΙΟΓΡΑΦΙΑ</a:t>
            </a:r>
            <a:r>
              <a:rPr lang="el-GR" dirty="0" smtClean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Chapeskie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H</a:t>
            </a:r>
            <a:r>
              <a:rPr lang="el-GR" dirty="0">
                <a:latin typeface="Calibri" pitchFamily="34" charset="0"/>
              </a:rPr>
              <a:t>. (2008). </a:t>
            </a:r>
            <a:r>
              <a:rPr lang="en-US" dirty="0">
                <a:latin typeface="Calibri" pitchFamily="34" charset="0"/>
              </a:rPr>
              <a:t>"Ingrown toenail or overgrown toe skin?". Canadian Family Physician Journal 54 (11): 1561–1562. PMID 19005128. PMC 2592332.</a:t>
            </a:r>
            <a:endParaRPr lang="el-GR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Chapeskie, H. (2008). "Ingrown toenail or overgrown toe skin?". Canadian Family Physician Journal 54 (11): 1561–1562. PMID 19005128. PMC 2592332. </a:t>
            </a:r>
            <a:endParaRPr lang="el-GR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Gouvas, H.: Wedge Resection (Lateral Onychoplasty) as the method of choice for Ingrown Toenail". Orthopaedic Medical Congress in Athens, 14 Oct, 2004, paper, 148.</a:t>
            </a:r>
            <a:endParaRPr lang="el-GR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Gouvas, H.: Wedge Resection (Lateral Onychoplasty) as the method of choice for Ingrown Toenail". Orthopaedic Medical Congress in Athens, 14 Oct, 2004, paper, 148.</a:t>
            </a:r>
            <a:endParaRPr lang="el-GR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James, William; Berger, Timothy; Elston, Dirk (2005). Andrews' Diseases of the Skin: Clinical Dermatology, 10th edition, Saunders 2005. Page 789. ISBN 0721629210.</a:t>
            </a:r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73498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41704" y="1214422"/>
            <a:ext cx="8822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accent1"/>
                </a:solidFill>
                <a:latin typeface="Calibri" pitchFamily="34" charset="0"/>
              </a:rPr>
              <a:t>Ευχαριστώ για την προσοχή σας</a:t>
            </a:r>
            <a:endParaRPr lang="el-GR" sz="4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833" y="2143117"/>
            <a:ext cx="7596128" cy="3732093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Calibri" pitchFamily="34" charset="0"/>
              </a:rPr>
              <a:t>ΕΙΣΑΓΩΓΗ </a:t>
            </a:r>
            <a:endParaRPr lang="el-GR" u="sng" dirty="0">
              <a:latin typeface="Calibri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ΟΡΙΣΜΟΣ </a:t>
            </a:r>
          </a:p>
          <a:p>
            <a:pPr marL="0" indent="0">
              <a:buNone/>
            </a:pPr>
            <a:r>
              <a:rPr lang="el-GR" sz="2800" dirty="0">
                <a:latin typeface="Calibri" pitchFamily="34" charset="0"/>
              </a:rPr>
              <a:t>Είσφρυση όνυχος ή αλλιώς </a:t>
            </a:r>
            <a:r>
              <a:rPr lang="el-GR" sz="2800" dirty="0" smtClean="0">
                <a:latin typeface="Calibri" pitchFamily="34" charset="0"/>
              </a:rPr>
              <a:t>ονυχοκρύπτωση </a:t>
            </a:r>
            <a:r>
              <a:rPr lang="el-GR" sz="2800" dirty="0">
                <a:latin typeface="Calibri" pitchFamily="34" charset="0"/>
              </a:rPr>
              <a:t>καλείται η </a:t>
            </a:r>
            <a:r>
              <a:rPr lang="el-GR" sz="2800" dirty="0" smtClean="0">
                <a:latin typeface="Calibri" pitchFamily="34" charset="0"/>
              </a:rPr>
              <a:t>παθολογική βλάβη </a:t>
            </a:r>
            <a:r>
              <a:rPr lang="el-GR" sz="2800" dirty="0">
                <a:latin typeface="Calibri" pitchFamily="34" charset="0"/>
              </a:rPr>
              <a:t>των ονύχων κατά την οποία τμήμα της ονυχαίας πλάκας εισχωρεί στην αύλακα και τον υποδόριο ιστό . 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88" y="1537126"/>
            <a:ext cx="3726610" cy="4182637"/>
          </a:xfrm>
        </p:spPr>
      </p:pic>
    </p:spTree>
    <p:extLst>
      <p:ext uri="{BB962C8B-B14F-4D97-AF65-F5344CB8AC3E}">
        <p14:creationId xmlns="" xmlns:p14="http://schemas.microsoft.com/office/powerpoint/2010/main" val="2604906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955477" y="1927860"/>
            <a:ext cx="3863340" cy="39776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ΚΛΙΝΙΚΗ ΕΙΚΟΝΑ </a:t>
            </a:r>
          </a:p>
          <a:p>
            <a:pPr marL="0" indent="0">
              <a:buNone/>
            </a:pPr>
            <a:r>
              <a:rPr lang="el-GR" sz="2800" dirty="0" smtClean="0">
                <a:latin typeface="Calibri" pitchFamily="34" charset="0"/>
              </a:rPr>
              <a:t>Παρατηρείται φλεγμονή στο νύχι ,που συνοδεύεται από πόνο ,τοπικό οίδημα και ερυθρότητα του δέρματος , με πιθανή εκροή ορώδους ή </a:t>
            </a:r>
            <a:r>
              <a:rPr lang="el-GR" sz="2800" dirty="0">
                <a:latin typeface="Calibri" pitchFamily="34" charset="0"/>
              </a:rPr>
              <a:t>πυώδους υγρού</a:t>
            </a:r>
            <a:r>
              <a:rPr lang="el-GR" sz="2800" dirty="0" smtClean="0">
                <a:latin typeface="Calibri" pitchFamily="34" charset="0"/>
              </a:rPr>
              <a:t>.</a:t>
            </a:r>
            <a:endParaRPr lang="el-GR" sz="2800" dirty="0">
              <a:latin typeface="Calibri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0" y="1518895"/>
            <a:ext cx="3294509" cy="3978275"/>
          </a:xfrm>
        </p:spPr>
      </p:pic>
    </p:spTree>
    <p:extLst>
      <p:ext uri="{BB962C8B-B14F-4D97-AF65-F5344CB8AC3E}">
        <p14:creationId xmlns="" xmlns:p14="http://schemas.microsoft.com/office/powerpoint/2010/main" val="369759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>
                <a:latin typeface="Calibri" pitchFamily="34" charset="0"/>
              </a:rPr>
              <a:t>ΚΑΤΗΓΟΡΙΟΠΟΙΗΣΗ ΑΙΤΙΩΝ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 smtClean="0">
                <a:latin typeface="Calibri" pitchFamily="34" charset="0"/>
              </a:rPr>
              <a:t>Αρχικά η </a:t>
            </a:r>
            <a:r>
              <a:rPr lang="el-GR" sz="3000" dirty="0">
                <a:latin typeface="Calibri" pitchFamily="34" charset="0"/>
              </a:rPr>
              <a:t>αιτιολογία της Ονυχοκρύπτωσης </a:t>
            </a:r>
            <a:r>
              <a:rPr lang="el-GR" sz="3000" dirty="0" smtClean="0">
                <a:latin typeface="Calibri" pitchFamily="34" charset="0"/>
              </a:rPr>
              <a:t>φαίνεται </a:t>
            </a:r>
            <a:r>
              <a:rPr lang="el-GR" sz="3000" dirty="0">
                <a:latin typeface="Calibri" pitchFamily="34" charset="0"/>
              </a:rPr>
              <a:t>να είναι </a:t>
            </a:r>
            <a:r>
              <a:rPr lang="el-GR" sz="3000" dirty="0" smtClean="0">
                <a:latin typeface="Calibri" pitchFamily="34" charset="0"/>
              </a:rPr>
              <a:t>πολυπαραγοντική , ωστόσο οι αιτίες </a:t>
            </a:r>
            <a:r>
              <a:rPr lang="el-GR" sz="3200" dirty="0" smtClean="0">
                <a:latin typeface="Calibri" pitchFamily="34" charset="0"/>
              </a:rPr>
              <a:t>θα </a:t>
            </a:r>
            <a:r>
              <a:rPr lang="el-GR" sz="3200" dirty="0">
                <a:latin typeface="Calibri" pitchFamily="34" charset="0"/>
              </a:rPr>
              <a:t>μπορούσαν να χωριστούν στις εξής κατηγορίες : </a:t>
            </a:r>
            <a:endParaRPr lang="el-GR" sz="3200" dirty="0" smtClean="0">
              <a:latin typeface="Calibri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endParaRPr lang="el-GR" sz="30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Α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 ΛΑΝΘΑΣΜΕΝΗ ΦΡΟΝΤΙΔΑ ΤΩΝ ΚΑΤΩ ΑΚΡΩΝ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Β) ΓΕΝΕΤΙΚΗ </a:t>
            </a:r>
            <a:r>
              <a:rPr lang="el-GR" sz="3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ΠΡΟΔΙΑΘΕΣΗ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Γ) ΟΡΜΟΝΙΚΕΣ ΔΙΑΤΑΡΑΧΕΣ </a:t>
            </a:r>
            <a:endParaRPr lang="el-GR" sz="30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Δ) ΠΑΘΗΣΕΙΣ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Ε) ΕΞΩΤΕΡΙΚΟΙ ΠΑΡΑΓΟΝΤΕΣ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ΣΤ) ΠΑΡΕΝΕΡΓΕΙΕΣ ΦΑΡΜΑΚΩΝ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	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88999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0008" y="484632"/>
            <a:ext cx="8172450" cy="1609344"/>
          </a:xfrm>
        </p:spPr>
        <p:txBody>
          <a:bodyPr>
            <a:normAutofit fontScale="90000"/>
          </a:bodyPr>
          <a:lstStyle/>
          <a:p>
            <a:pPr marL="182880" lvl="0" indent="-182880">
              <a:spcBef>
                <a:spcPts val="1200"/>
              </a:spcBef>
            </a:pPr>
            <a:r>
              <a:rPr lang="el-GR" sz="3600" cap="non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Α</a:t>
            </a:r>
            <a:r>
              <a:rPr lang="el-GR" sz="3600" cap="none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) ΛΑΝΘΑΣΜΕΝΗ ΦΡΟΝΤΙΔΑ ΤΩΝ ΚΑΤΩ ΑΚΡΩΝ </a:t>
            </a:r>
            <a:r>
              <a:rPr lang="el-GR" sz="2600" cap="none" dirty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600" cap="none" dirty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rPr>
            </a:br>
            <a:endParaRPr lang="el-GR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52558" y="2194560"/>
            <a:ext cx="3863340" cy="397764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l-GR" sz="2800" dirty="0">
                <a:latin typeface="Calibri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Λάθος κοπή των ονύχων . </a:t>
            </a:r>
          </a:p>
          <a:p>
            <a:pPr marL="2743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800" dirty="0">
                <a:latin typeface="Calibri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Ο σωστός τρόπος κοπής είναι ευθεία , με ελαφρώς στρογγυλεμένες άκρες και όχι πολύ βαθιά .</a:t>
            </a:r>
            <a:endParaRPr lang="el-GR" sz="2800" dirty="0">
              <a:effectLst/>
              <a:latin typeface="Calibri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57" y="2194561"/>
            <a:ext cx="4903544" cy="3401917"/>
          </a:xfrm>
        </p:spPr>
      </p:pic>
    </p:spTree>
    <p:extLst>
      <p:ext uri="{BB962C8B-B14F-4D97-AF65-F5344CB8AC3E}">
        <p14:creationId xmlns="" xmlns:p14="http://schemas.microsoft.com/office/powerpoint/2010/main" val="2131809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sz="quarter" idx="1"/>
          </p:nvPr>
        </p:nvSpPr>
        <p:spPr>
          <a:xfrm>
            <a:off x="878537" y="1726528"/>
            <a:ext cx="6669576" cy="39776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2) </a:t>
            </a:r>
            <a:r>
              <a:rPr lang="el-GR" dirty="0" smtClean="0">
                <a:latin typeface="Calibri" pitchFamily="34" charset="0"/>
              </a:rPr>
              <a:t>Κακή </a:t>
            </a:r>
            <a:r>
              <a:rPr lang="el-GR" dirty="0">
                <a:latin typeface="Calibri" pitchFamily="34" charset="0"/>
              </a:rPr>
              <a:t>υγιεινή των ποδιών . </a:t>
            </a:r>
            <a:endParaRPr lang="el-GR" dirty="0" smtClean="0">
              <a:latin typeface="Calibri" pitchFamily="34" charset="0"/>
            </a:endParaRPr>
          </a:p>
          <a:p>
            <a:pPr marL="0" lvl="0" indent="0">
              <a:buNone/>
            </a:pPr>
            <a:endParaRPr lang="el-GR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itchFamily="34" charset="0"/>
              </a:rPr>
              <a:t>Δηλαδή οι κακές συνθήκες καθαρισμού και αερισμού , η χρήση συνθετικών καλτσών , σε συνδυασμό με την </a:t>
            </a:r>
            <a:r>
              <a:rPr lang="el-GR" dirty="0">
                <a:latin typeface="Calibri" pitchFamily="34" charset="0"/>
              </a:rPr>
              <a:t>πολύωρη ορθοστασία </a:t>
            </a:r>
            <a:r>
              <a:rPr lang="el-GR" dirty="0" smtClean="0">
                <a:latin typeface="Calibri" pitchFamily="34" charset="0"/>
              </a:rPr>
              <a:t>και </a:t>
            </a:r>
            <a:r>
              <a:rPr lang="el-GR" dirty="0">
                <a:latin typeface="Calibri" pitchFamily="34" charset="0"/>
              </a:rPr>
              <a:t>βάδιση χωρίς εναλλαγή υποδημάτων </a:t>
            </a:r>
            <a:r>
              <a:rPr lang="el-GR" dirty="0" smtClean="0">
                <a:latin typeface="Calibri" pitchFamily="34" charset="0"/>
              </a:rPr>
              <a:t>(</a:t>
            </a:r>
            <a:r>
              <a:rPr lang="el-GR" dirty="0">
                <a:latin typeface="Calibri" pitchFamily="34" charset="0"/>
              </a:rPr>
              <a:t>στρατιώτες, </a:t>
            </a:r>
            <a:r>
              <a:rPr lang="el-GR" dirty="0" smtClean="0">
                <a:latin typeface="Calibri" pitchFamily="34" charset="0"/>
              </a:rPr>
              <a:t>ορειβάτες , </a:t>
            </a:r>
            <a:r>
              <a:rPr lang="el-GR" dirty="0">
                <a:latin typeface="Calibri" pitchFamily="34" charset="0"/>
              </a:rPr>
              <a:t>αθλητές</a:t>
            </a:r>
            <a:r>
              <a:rPr lang="el-GR" dirty="0" smtClean="0">
                <a:latin typeface="Calibri" pitchFamily="34" charset="0"/>
              </a:rPr>
              <a:t>).</a:t>
            </a:r>
            <a:endParaRPr lang="el-G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875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Β) ΓΕΝΕΤΙΚΗ ΠΡΟΔΙΑΘΕΣΗ</a:t>
            </a:r>
            <a:r>
              <a:rPr lang="el-GR" dirty="0">
                <a:solidFill>
                  <a:schemeClr val="accent2"/>
                </a:solidFill>
              </a:rPr>
              <a:t/>
            </a:r>
            <a:br>
              <a:rPr lang="el-GR" dirty="0">
                <a:solidFill>
                  <a:schemeClr val="accent2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15568" y="961701"/>
            <a:ext cx="4522257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latin typeface="Calibri" pitchFamily="34" charset="0"/>
              </a:rPr>
              <a:t>  </a:t>
            </a:r>
            <a:r>
              <a:rPr lang="el-GR" sz="28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1) </a:t>
            </a:r>
            <a:r>
              <a:rPr lang="el-GR" sz="3200" dirty="0" smtClean="0">
                <a:latin typeface="Calibri" pitchFamily="34" charset="0"/>
              </a:rPr>
              <a:t>ΣΧΗΜΑ ΝΥΧΙΟΥ </a:t>
            </a:r>
          </a:p>
          <a:p>
            <a:pPr marL="0" indent="0">
              <a:buNone/>
            </a:pPr>
            <a:endParaRPr lang="el-GR" sz="2800" dirty="0"/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Calibri" pitchFamily="34" charset="0"/>
              </a:rPr>
              <a:t>  Σχήμα </a:t>
            </a:r>
            <a:r>
              <a:rPr lang="el-GR" sz="2800" dirty="0">
                <a:latin typeface="Calibri" pitchFamily="34" charset="0"/>
              </a:rPr>
              <a:t>πάπιας</a:t>
            </a:r>
            <a:endParaRPr lang="el-GR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2"/>
          </p:nvPr>
        </p:nvSpPr>
        <p:spPr>
          <a:xfrm>
            <a:off x="5170932" y="2027927"/>
            <a:ext cx="3870770" cy="36957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Calibri" pitchFamily="34" charset="0"/>
              </a:rPr>
              <a:t>Οστρακοειδές </a:t>
            </a:r>
            <a:r>
              <a:rPr lang="el-GR" sz="2800" dirty="0">
                <a:latin typeface="Calibri" pitchFamily="34" charset="0"/>
              </a:rPr>
              <a:t>σχήμα</a:t>
            </a:r>
          </a:p>
        </p:txBody>
      </p:sp>
      <p:pic>
        <p:nvPicPr>
          <p:cNvPr id="29698" name="Picture 2" descr="Ονυχοκρύπτωση, ποδολόγος | Κωνσταντίνα Σταματόγιαννη"/>
          <p:cNvPicPr>
            <a:picLocks noChangeAspect="1" noChangeArrowheads="1"/>
          </p:cNvPicPr>
          <p:nvPr/>
        </p:nvPicPr>
        <p:blipFill>
          <a:blip r:embed="rId2"/>
          <a:srcRect l="39147" t="5846"/>
          <a:stretch>
            <a:fillRect/>
          </a:stretch>
        </p:blipFill>
        <p:spPr bwMode="auto">
          <a:xfrm>
            <a:off x="862643" y="3131391"/>
            <a:ext cx="2869503" cy="2139349"/>
          </a:xfrm>
          <a:prstGeom prst="rect">
            <a:avLst/>
          </a:prstGeom>
          <a:noFill/>
        </p:spPr>
      </p:pic>
      <p:pic>
        <p:nvPicPr>
          <p:cNvPr id="29700" name="Picture 4" descr="Αντιμετώπιση | Σωματείο Ποδολόγων Ελλάδα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718" y="3261488"/>
            <a:ext cx="2414319" cy="200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9650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2) </a:t>
            </a:r>
            <a:r>
              <a:rPr lang="el-GR" sz="3200" dirty="0" smtClean="0">
                <a:latin typeface="Calibri" pitchFamily="34" charset="0"/>
              </a:rPr>
              <a:t>ΚΥΡΤΟΤΗΤΑ ΝΙΧΙΟΥ</a:t>
            </a:r>
            <a:endParaRPr lang="el-GR" sz="3200" dirty="0">
              <a:latin typeface="Calibri" pitchFamily="34" charset="0"/>
            </a:endParaRPr>
          </a:p>
        </p:txBody>
      </p:sp>
      <p:pic>
        <p:nvPicPr>
          <p:cNvPr id="5" name="Θέση περιεχομένου 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9" b="28400"/>
          <a:stretch>
            <a:fillRect/>
          </a:stretch>
        </p:blipFill>
        <p:spPr>
          <a:xfrm>
            <a:off x="346154" y="2117397"/>
            <a:ext cx="3328699" cy="1522950"/>
          </a:xfrm>
          <a:prstGeom prst="rect">
            <a:avLst/>
          </a:prstGeom>
        </p:spPr>
      </p:pic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5263801" y="2093976"/>
            <a:ext cx="3863340" cy="3977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800" dirty="0" smtClean="0">
                <a:latin typeface="Calibri" pitchFamily="34" charset="0"/>
              </a:rPr>
              <a:t>    Ονυχοκύρτωση </a:t>
            </a:r>
            <a:r>
              <a:rPr lang="el-GR" sz="2800" dirty="0">
                <a:latin typeface="Calibri" pitchFamily="34" charset="0"/>
              </a:rPr>
              <a:t>(Onychocyrtosis), ή </a:t>
            </a:r>
            <a:r>
              <a:rPr lang="el-GR" sz="2800" dirty="0" smtClean="0">
                <a:latin typeface="Calibri" pitchFamily="34" charset="0"/>
              </a:rPr>
              <a:t>Κυρτονυχία </a:t>
            </a:r>
            <a:r>
              <a:rPr lang="el-GR" sz="2800" dirty="0">
                <a:latin typeface="Calibri" pitchFamily="34" charset="0"/>
              </a:rPr>
              <a:t>(</a:t>
            </a:r>
            <a:r>
              <a:rPr lang="el-GR" sz="2800" dirty="0" err="1">
                <a:latin typeface="Calibri" pitchFamily="34" charset="0"/>
              </a:rPr>
              <a:t>Clubnail</a:t>
            </a:r>
            <a:r>
              <a:rPr lang="el-GR" sz="2800" dirty="0" smtClean="0">
                <a:latin typeface="Calibri" pitchFamily="34" charset="0"/>
              </a:rPr>
              <a:t>).</a:t>
            </a:r>
          </a:p>
          <a:p>
            <a:pPr marL="274320" lvl="1" indent="0">
              <a:buNone/>
            </a:pPr>
            <a:r>
              <a:rPr lang="el-GR" sz="2800" dirty="0" smtClean="0">
                <a:latin typeface="Calibri" pitchFamily="34" charset="0"/>
              </a:rPr>
              <a:t>Όπου το νύχι γυρνάει και από τις δυο πλευρές, εισέρχεται </a:t>
            </a:r>
            <a:r>
              <a:rPr lang="el-GR" sz="2800" dirty="0">
                <a:latin typeface="Calibri" pitchFamily="34" charset="0"/>
              </a:rPr>
              <a:t>κάθετα εισφρύοντας στο δέρμα των παρωνυχιών, προκαλώντας έτσι δευτεροπαθείς </a:t>
            </a:r>
            <a:r>
              <a:rPr lang="el-GR" sz="2800" dirty="0" smtClean="0">
                <a:latin typeface="Calibri" pitchFamily="34" charset="0"/>
              </a:rPr>
              <a:t>λοιμώξεις .</a:t>
            </a:r>
            <a:endParaRPr lang="el-GR" sz="2800" dirty="0">
              <a:latin typeface="Calibri" pitchFamily="34" charset="0"/>
            </a:endParaRPr>
          </a:p>
        </p:txBody>
      </p:sp>
      <p:pic>
        <p:nvPicPr>
          <p:cNvPr id="6" name="Εικόνα 5" descr="Περιγραφή: Αποτέλεσμα εικόνας για ονυχοκρύπτωση φωτο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76" y="3985860"/>
            <a:ext cx="3118223" cy="235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29098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3) </a:t>
            </a:r>
            <a:r>
              <a:rPr lang="el-GR" sz="3200" dirty="0" smtClean="0">
                <a:latin typeface="Calibri" pitchFamily="34" charset="0"/>
              </a:rPr>
              <a:t>Ευθραυστοτητα </a:t>
            </a:r>
            <a:r>
              <a:rPr lang="el-GR" sz="3200" dirty="0">
                <a:latin typeface="Calibri" pitchFamily="34" charset="0"/>
              </a:rPr>
              <a:t>νυχιού</a:t>
            </a:r>
            <a:r>
              <a:rPr lang="el-GR" sz="3200" dirty="0"/>
              <a:t> </a:t>
            </a:r>
            <a:br>
              <a:rPr lang="el-GR" sz="3200" dirty="0"/>
            </a:b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26" y="1917700"/>
            <a:ext cx="4805958" cy="3924300"/>
          </a:xfrm>
        </p:spPr>
      </p:pic>
    </p:spTree>
    <p:extLst>
      <p:ext uri="{BB962C8B-B14F-4D97-AF65-F5344CB8AC3E}">
        <p14:creationId xmlns="" xmlns:p14="http://schemas.microsoft.com/office/powerpoint/2010/main" val="3613264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σαρμοσμένος 1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5C9F3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470</Words>
  <Application>Microsoft Office PowerPoint</Application>
  <PresentationFormat>Α4 (210x297 χιλ.)</PresentationFormat>
  <Paragraphs>57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Προεξοχή</vt:lpstr>
      <vt:lpstr>ΑΙΤΙΕΣ ΕΙΣΦΡΗΣΗΣ ΟΝΥΧΟΣ  Α’ ΜΕΡΟΣ</vt:lpstr>
      <vt:lpstr>ΕΙΣΑΓΩΓΗ </vt:lpstr>
      <vt:lpstr>Διαφάνεια 3</vt:lpstr>
      <vt:lpstr>ΚΑΤΗΓΟΡΙΟΠΟΙΗΣΗ ΑΙΤΙΩΝ</vt:lpstr>
      <vt:lpstr>Α) ΛΑΝΘΑΣΜΕΝΗ ΦΡΟΝΤΙΔΑ ΤΩΝ ΚΑΤΩ ΑΚΡΩΝ  </vt:lpstr>
      <vt:lpstr>Διαφάνεια 6</vt:lpstr>
      <vt:lpstr>Β) ΓΕΝΕΤΙΚΗ ΠΡΟΔΙΑΘΕΣΗ </vt:lpstr>
      <vt:lpstr>2) ΚΥΡΤΟΤΗΤΑ ΝΙΧΙΟΥ</vt:lpstr>
      <vt:lpstr>3) Ευθραυστοτητα νυχιού  </vt:lpstr>
      <vt:lpstr>4) ΔΥΣΜΟΡΦΙΑ ΤΟΥ ΠΟΔΙΟΥ ΣΦΥΡΟΔΑΚΤΥΛΙΑ ΕΚ ΓΕΝΕΤΗΣ, ΓΑΜΨΟΔΑΚΤΥΛΙΑ , ΑΝΙΣΟΣΚΕΛΙΑ</vt:lpstr>
      <vt:lpstr>5) ΠΑΧΥΟΝΥΧΙΑ </vt:lpstr>
      <vt:lpstr>Γ) ΟΡΜΟΝΙΚΕΣ ΔΙΑΤΑΡΑΧΕΣ</vt:lpstr>
      <vt:lpstr>ΒΙΒΛΙΟΓΡΑΦΙΑ 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Αιτιες εισφρυσης ονυχοσ</dc:title>
  <dc:creator>Nick Kosmidis</dc:creator>
  <cp:lastModifiedBy>User</cp:lastModifiedBy>
  <cp:revision>49</cp:revision>
  <dcterms:created xsi:type="dcterms:W3CDTF">2019-06-18T17:24:35Z</dcterms:created>
  <dcterms:modified xsi:type="dcterms:W3CDTF">2022-01-31T11:26:57Z</dcterms:modified>
</cp:coreProperties>
</file>