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3" r:id="rId4"/>
    <p:sldId id="262" r:id="rId5"/>
    <p:sldId id="265" r:id="rId6"/>
    <p:sldId id="259" r:id="rId7"/>
    <p:sldId id="271" r:id="rId8"/>
    <p:sldId id="272" r:id="rId9"/>
    <p:sldId id="267" r:id="rId10"/>
    <p:sldId id="266" r:id="rId11"/>
    <p:sldId id="264" r:id="rId12"/>
    <p:sldId id="268" r:id="rId13"/>
    <p:sldId id="260" r:id="rId14"/>
    <p:sldId id="269" r:id="rId15"/>
    <p:sldId id="273" r:id="rId16"/>
    <p:sldId id="270" r:id="rId17"/>
    <p:sldId id="258"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39E50D-8F5C-4A93-BFBD-408B1DB4294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69DFC42-4511-426B-84A5-0136113604A8}" type="datetimeFigureOut">
              <a:rPr lang="el-GR" smtClean="0"/>
              <a:pPr/>
              <a:t>12/01/2022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5539E50D-8F5C-4A93-BFBD-408B1DB42944}"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9DFC42-4511-426B-84A5-0136113604A8}" type="datetimeFigureOut">
              <a:rPr lang="el-GR" smtClean="0"/>
              <a:pPr/>
              <a:t>12/01/2022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539E50D-8F5C-4A93-BFBD-408B1DB42944}"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rmaclinic.oasismed.gr/files/files/efarmoges_laser/therapeia_onuxomukitiasewn/6.jp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785794"/>
            <a:ext cx="7851648" cy="1828800"/>
          </a:xfrm>
        </p:spPr>
        <p:txBody>
          <a:bodyPr>
            <a:normAutofit/>
          </a:bodyPr>
          <a:lstStyle/>
          <a:p>
            <a:pPr algn="ctr"/>
            <a:r>
              <a:rPr lang="el-GR" sz="4000" dirty="0" smtClean="0">
                <a:solidFill>
                  <a:schemeClr val="accent3">
                    <a:lumMod val="75000"/>
                  </a:schemeClr>
                </a:solidFill>
              </a:rPr>
              <a:t>ΟΝΥΧΟΜΥΚΗΤΙΑΣΗ</a:t>
            </a:r>
            <a:endParaRPr lang="el-GR" sz="4000" dirty="0">
              <a:solidFill>
                <a:schemeClr val="accent3">
                  <a:lumMod val="75000"/>
                </a:schemeClr>
              </a:solidFill>
            </a:endParaRPr>
          </a:p>
        </p:txBody>
      </p:sp>
      <p:sp>
        <p:nvSpPr>
          <p:cNvPr id="3" name="2 - Υπότιτλος"/>
          <p:cNvSpPr>
            <a:spLocks noGrp="1"/>
          </p:cNvSpPr>
          <p:nvPr>
            <p:ph type="subTitle" idx="1"/>
          </p:nvPr>
        </p:nvSpPr>
        <p:spPr>
          <a:xfrm>
            <a:off x="2285984" y="4214818"/>
            <a:ext cx="6400800" cy="1752600"/>
          </a:xfrm>
        </p:spPr>
        <p:txBody>
          <a:bodyPr>
            <a:noAutofit/>
          </a:bodyPr>
          <a:lstStyle/>
          <a:p>
            <a:pPr lvl="0" algn="r">
              <a:buClr>
                <a:srgbClr val="90C226"/>
              </a:buClr>
            </a:pPr>
            <a:r>
              <a:rPr lang="el-GR" sz="2000" dirty="0" smtClean="0">
                <a:solidFill>
                  <a:schemeClr val="accent2">
                    <a:lumMod val="50000"/>
                  </a:schemeClr>
                </a:solidFill>
                <a:latin typeface="Calibri" pitchFamily="34" charset="0"/>
              </a:rPr>
              <a:t>Ειδικότητα: Τεχνικός Αισθητικός Ποδολογίας – Καλλωπισμού Νυχιών και Ονυχοπλαστικής</a:t>
            </a:r>
          </a:p>
          <a:p>
            <a:pPr lvl="0" algn="r">
              <a:buClr>
                <a:srgbClr val="90C226"/>
              </a:buClr>
            </a:pPr>
            <a:r>
              <a:rPr lang="el-GR" sz="2000" dirty="0" smtClean="0">
                <a:solidFill>
                  <a:schemeClr val="accent2">
                    <a:lumMod val="50000"/>
                  </a:schemeClr>
                </a:solidFill>
                <a:latin typeface="Calibri" pitchFamily="34" charset="0"/>
              </a:rPr>
              <a:t>Γ΄ Εξάμηνο</a:t>
            </a:r>
          </a:p>
          <a:p>
            <a:pPr lvl="0" algn="r">
              <a:buClr>
                <a:srgbClr val="90C226"/>
              </a:buClr>
            </a:pPr>
            <a:r>
              <a:rPr lang="el-GR" sz="2000" dirty="0" smtClean="0">
                <a:solidFill>
                  <a:schemeClr val="accent2">
                    <a:lumMod val="50000"/>
                  </a:schemeClr>
                </a:solidFill>
                <a:latin typeface="Calibri" pitchFamily="34" charset="0"/>
              </a:rPr>
              <a:t>Μάθημα: Πρακτικές Ασκήσεις Ποδολογίας</a:t>
            </a:r>
          </a:p>
          <a:p>
            <a:pPr lvl="0" algn="r">
              <a:buClr>
                <a:srgbClr val="90C226"/>
              </a:buClr>
            </a:pPr>
            <a:r>
              <a:rPr lang="el-GR" sz="2000" dirty="0" smtClean="0">
                <a:solidFill>
                  <a:schemeClr val="accent2">
                    <a:lumMod val="50000"/>
                  </a:schemeClr>
                </a:solidFill>
                <a:latin typeface="Calibri" pitchFamily="34" charset="0"/>
              </a:rPr>
              <a:t>Ματοπούλου Ελένη  </a:t>
            </a:r>
          </a:p>
          <a:p>
            <a:pPr lvl="0" algn="r">
              <a:buClr>
                <a:srgbClr val="90C226"/>
              </a:buClr>
            </a:pPr>
            <a:r>
              <a:rPr lang="el-GR" sz="2000" dirty="0" smtClean="0">
                <a:solidFill>
                  <a:schemeClr val="accent2">
                    <a:lumMod val="50000"/>
                  </a:schemeClr>
                </a:solidFill>
                <a:latin typeface="Calibri" pitchFamily="34" charset="0"/>
              </a:rPr>
              <a:t>Θεσσαλονίκη </a:t>
            </a:r>
            <a:r>
              <a:rPr lang="el-GR" sz="2000" dirty="0" smtClean="0">
                <a:solidFill>
                  <a:schemeClr val="accent2">
                    <a:lumMod val="50000"/>
                  </a:schemeClr>
                </a:solidFill>
                <a:latin typeface="Calibri" pitchFamily="34" charset="0"/>
              </a:rPr>
              <a:t>20</a:t>
            </a:r>
            <a:r>
              <a:rPr lang="en-US" sz="2000" smtClean="0">
                <a:solidFill>
                  <a:schemeClr val="accent2">
                    <a:lumMod val="50000"/>
                  </a:schemeClr>
                </a:solidFill>
                <a:latin typeface="Calibri" pitchFamily="34" charset="0"/>
              </a:rPr>
              <a:t>22</a:t>
            </a:r>
            <a:r>
              <a:rPr lang="el-GR" sz="2000" smtClean="0">
                <a:solidFill>
                  <a:schemeClr val="accent2">
                    <a:lumMod val="50000"/>
                  </a:schemeClr>
                </a:solidFill>
                <a:latin typeface="Calibri" pitchFamily="34" charset="0"/>
              </a:rPr>
              <a:t> </a:t>
            </a:r>
            <a:endParaRPr lang="el-GR" sz="2000" dirty="0" smtClean="0">
              <a:solidFill>
                <a:schemeClr val="accent2">
                  <a:lumMod val="50000"/>
                </a:schemeClr>
              </a:solidFill>
              <a:latin typeface="Calibri" pitchFamily="34" charset="0"/>
            </a:endParaRPr>
          </a:p>
          <a:p>
            <a:endParaRPr lang="el-GR" sz="2000" dirty="0">
              <a:solidFill>
                <a:schemeClr val="accent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1643050"/>
            <a:ext cx="8858312" cy="4647426"/>
          </a:xfrm>
          <a:prstGeom prst="rect">
            <a:avLst/>
          </a:prstGeom>
        </p:spPr>
        <p:txBody>
          <a:bodyPr wrap="square">
            <a:spAutoFit/>
          </a:bodyPr>
          <a:lstStyle/>
          <a:p>
            <a:pPr algn="ctr"/>
            <a:r>
              <a:rPr lang="el-GR" sz="2000" dirty="0">
                <a:solidFill>
                  <a:schemeClr val="accent3">
                    <a:lumMod val="75000"/>
                  </a:schemeClr>
                </a:solidFill>
                <a:latin typeface="+mj-lt"/>
              </a:rPr>
              <a:t>Η μόλυνση μπορεί να εμφανιστεί σε οποιοδήποτε άτομο, ενώ φαίνεται να προτιμά περισσότερο το ανδρικό φύλο. Συνήθως η συχνότητά της αυξάνεται, όσο αυξάνεται και η ηλικία, οπότε συχνότερα παρατηρείται σε άτομα άνω των 60 </a:t>
            </a:r>
            <a:r>
              <a:rPr lang="el-GR" sz="2000" dirty="0" smtClean="0">
                <a:solidFill>
                  <a:schemeClr val="accent3">
                    <a:lumMod val="75000"/>
                  </a:schemeClr>
                </a:solidFill>
                <a:latin typeface="+mj-lt"/>
              </a:rPr>
              <a:t>ετών. Σημαντικό ρόλο έχει και το</a:t>
            </a:r>
            <a:r>
              <a:rPr lang="el-GR" sz="2000" dirty="0">
                <a:solidFill>
                  <a:schemeClr val="accent3">
                    <a:lumMod val="75000"/>
                  </a:schemeClr>
                </a:solidFill>
                <a:latin typeface="+mj-lt"/>
              </a:rPr>
              <a:t> οικογενειακό ιστορικό σε </a:t>
            </a:r>
            <a:r>
              <a:rPr lang="el-GR" sz="2000" dirty="0" smtClean="0">
                <a:solidFill>
                  <a:schemeClr val="accent3">
                    <a:lumMod val="75000"/>
                  </a:schemeClr>
                </a:solidFill>
                <a:latin typeface="+mj-lt"/>
              </a:rPr>
              <a:t>λοιμώξεις.</a:t>
            </a:r>
            <a:endParaRPr lang="el-GR" sz="2000" dirty="0">
              <a:solidFill>
                <a:schemeClr val="accent3">
                  <a:lumMod val="75000"/>
                </a:schemeClr>
              </a:solidFill>
              <a:latin typeface="+mj-lt"/>
            </a:endParaRPr>
          </a:p>
          <a:p>
            <a:endParaRPr lang="el-GR" sz="2000" dirty="0" smtClean="0">
              <a:solidFill>
                <a:schemeClr val="accent3">
                  <a:lumMod val="75000"/>
                </a:schemeClr>
              </a:solidFill>
              <a:latin typeface="+mj-lt"/>
            </a:endParaRPr>
          </a:p>
          <a:p>
            <a:r>
              <a:rPr lang="el-GR" sz="2000" dirty="0" smtClean="0">
                <a:solidFill>
                  <a:schemeClr val="accent3">
                    <a:lumMod val="75000"/>
                  </a:schemeClr>
                </a:solidFill>
                <a:latin typeface="+mj-lt"/>
              </a:rPr>
              <a:t>Κατηγορίες </a:t>
            </a:r>
            <a:r>
              <a:rPr lang="el-GR" sz="2000" dirty="0">
                <a:solidFill>
                  <a:schemeClr val="accent3">
                    <a:lumMod val="75000"/>
                  </a:schemeClr>
                </a:solidFill>
                <a:latin typeface="+mj-lt"/>
              </a:rPr>
              <a:t>ατόμων που είναι περισσότερο επιρρεπή στην ανάπτυξή της</a:t>
            </a:r>
            <a:r>
              <a:rPr lang="el-GR" sz="2000" dirty="0" smtClean="0">
                <a:solidFill>
                  <a:schemeClr val="accent3">
                    <a:lumMod val="75000"/>
                  </a:schemeClr>
                </a:solidFill>
                <a:latin typeface="+mj-lt"/>
              </a:rPr>
              <a:t>:</a:t>
            </a:r>
          </a:p>
          <a:p>
            <a:pPr>
              <a:buFont typeface="Arial" pitchFamily="34" charset="0"/>
              <a:buChar char="•"/>
            </a:pPr>
            <a:r>
              <a:rPr lang="el-GR" sz="2000" dirty="0" smtClean="0">
                <a:solidFill>
                  <a:schemeClr val="accent3">
                    <a:lumMod val="75000"/>
                  </a:schemeClr>
                </a:solidFill>
                <a:latin typeface="+mj-lt"/>
              </a:rPr>
              <a:t>Άτομα </a:t>
            </a:r>
            <a:r>
              <a:rPr lang="el-GR" sz="2000" dirty="0">
                <a:solidFill>
                  <a:schemeClr val="accent3">
                    <a:lumMod val="75000"/>
                  </a:schemeClr>
                </a:solidFill>
                <a:latin typeface="+mj-lt"/>
              </a:rPr>
              <a:t>με σακχαρώδη διαβήτη.</a:t>
            </a:r>
          </a:p>
          <a:p>
            <a:pPr>
              <a:buFont typeface="Arial" pitchFamily="34" charset="0"/>
              <a:buChar char="•"/>
            </a:pPr>
            <a:r>
              <a:rPr lang="el-GR" sz="2000" dirty="0">
                <a:solidFill>
                  <a:schemeClr val="accent3">
                    <a:lumMod val="75000"/>
                  </a:schemeClr>
                </a:solidFill>
                <a:latin typeface="+mj-lt"/>
              </a:rPr>
              <a:t>Άτομα με εξασθενημένο ανοσοποιητικό σύστημα.</a:t>
            </a:r>
          </a:p>
          <a:p>
            <a:pPr>
              <a:buFont typeface="Arial" pitchFamily="34" charset="0"/>
              <a:buChar char="•"/>
            </a:pPr>
            <a:r>
              <a:rPr lang="el-GR" sz="2000" dirty="0">
                <a:solidFill>
                  <a:schemeClr val="accent3">
                    <a:lumMod val="75000"/>
                  </a:schemeClr>
                </a:solidFill>
                <a:latin typeface="+mj-lt"/>
              </a:rPr>
              <a:t>Άτομα με κυκλοφορικές διαταραχές (αγγειοπάθεια</a:t>
            </a:r>
            <a:r>
              <a:rPr lang="el-GR" sz="2000" dirty="0" smtClean="0">
                <a:solidFill>
                  <a:schemeClr val="accent3">
                    <a:lumMod val="75000"/>
                  </a:schemeClr>
                </a:solidFill>
                <a:latin typeface="+mj-lt"/>
              </a:rPr>
              <a:t>).</a:t>
            </a:r>
          </a:p>
          <a:p>
            <a:pPr>
              <a:buFont typeface="Arial" pitchFamily="34" charset="0"/>
              <a:buChar char="•"/>
            </a:pPr>
            <a:r>
              <a:rPr lang="el-GR" sz="2000" dirty="0" smtClean="0">
                <a:solidFill>
                  <a:schemeClr val="accent3">
                    <a:lumMod val="75000"/>
                  </a:schemeClr>
                </a:solidFill>
                <a:latin typeface="+mj-lt"/>
              </a:rPr>
              <a:t>Άτομα </a:t>
            </a:r>
            <a:r>
              <a:rPr lang="el-GR" sz="2000" dirty="0">
                <a:solidFill>
                  <a:schemeClr val="accent3">
                    <a:lumMod val="75000"/>
                  </a:schemeClr>
                </a:solidFill>
                <a:latin typeface="+mj-lt"/>
              </a:rPr>
              <a:t>με σύνδρομα (π.χ. σύνδρομο Down).</a:t>
            </a:r>
          </a:p>
          <a:p>
            <a:pPr>
              <a:buFont typeface="Arial" pitchFamily="34" charset="0"/>
              <a:buChar char="•"/>
            </a:pPr>
            <a:r>
              <a:rPr lang="el-GR" sz="2000" dirty="0">
                <a:solidFill>
                  <a:schemeClr val="accent3">
                    <a:lumMod val="75000"/>
                  </a:schemeClr>
                </a:solidFill>
                <a:latin typeface="+mj-lt"/>
              </a:rPr>
              <a:t>Άτομα με δερματικές αλλοιώσεις (π.χ. </a:t>
            </a:r>
            <a:r>
              <a:rPr lang="el-GR" sz="2000" dirty="0" smtClean="0">
                <a:solidFill>
                  <a:schemeClr val="accent3">
                    <a:lumMod val="75000"/>
                  </a:schemeClr>
                </a:solidFill>
                <a:latin typeface="+mj-lt"/>
              </a:rPr>
              <a:t>ψωρίαση).</a:t>
            </a:r>
            <a:endParaRPr lang="el-GR" sz="2000" dirty="0">
              <a:solidFill>
                <a:schemeClr val="accent3">
                  <a:lumMod val="75000"/>
                </a:schemeClr>
              </a:solidFill>
              <a:latin typeface="+mj-lt"/>
            </a:endParaRPr>
          </a:p>
          <a:p>
            <a:pPr>
              <a:buFont typeface="Arial" pitchFamily="34" charset="0"/>
              <a:buChar char="•"/>
            </a:pPr>
            <a:r>
              <a:rPr lang="el-GR" sz="2000" dirty="0">
                <a:solidFill>
                  <a:schemeClr val="accent3">
                    <a:lumMod val="75000"/>
                  </a:schemeClr>
                </a:solidFill>
                <a:latin typeface="+mj-lt"/>
              </a:rPr>
              <a:t>Άτομα που πάσχουν από το «πόδι του </a:t>
            </a:r>
            <a:r>
              <a:rPr lang="el-GR" sz="2000" dirty="0" smtClean="0">
                <a:solidFill>
                  <a:schemeClr val="accent3">
                    <a:lumMod val="75000"/>
                  </a:schemeClr>
                </a:solidFill>
                <a:latin typeface="+mj-lt"/>
              </a:rPr>
              <a:t>αθλητή</a:t>
            </a:r>
            <a:r>
              <a:rPr lang="el-GR" sz="2000" dirty="0">
                <a:solidFill>
                  <a:schemeClr val="accent3">
                    <a:lumMod val="75000"/>
                  </a:schemeClr>
                </a:solidFill>
                <a:latin typeface="+mj-lt"/>
              </a:rPr>
              <a:t>» (τριχοφυτίαση, λοίμωξη ποδιού από μύκητες).</a:t>
            </a:r>
          </a:p>
          <a:p>
            <a:r>
              <a:rPr lang="el-GR" dirty="0">
                <a:hlinkClick r:id="rId2"/>
              </a:rPr>
              <a:t/>
            </a:r>
            <a:br>
              <a:rPr lang="el-GR" dirty="0">
                <a:hlinkClick r:id="rId2"/>
              </a:rPr>
            </a:br>
            <a:endParaRPr lang="el-GR" dirty="0"/>
          </a:p>
        </p:txBody>
      </p:sp>
      <p:sp>
        <p:nvSpPr>
          <p:cNvPr id="3" name="2 - TextBox"/>
          <p:cNvSpPr txBox="1"/>
          <p:nvPr/>
        </p:nvSpPr>
        <p:spPr>
          <a:xfrm>
            <a:off x="285720" y="1071546"/>
            <a:ext cx="8643998"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3">
                    <a:lumMod val="75000"/>
                  </a:schemeClr>
                </a:solidFill>
                <a:latin typeface="+mj-lt"/>
              </a:rPr>
              <a:t>ΠΟΙΟΙ ΚΙΝΔΥΝΕΥΟΥΝ ΝΑ ΕΜΦΑΝΙΣΟΥΝ ΟΝΥΧΟΜΥΚΗΤΙΑΣΗ</a:t>
            </a:r>
            <a:endParaRPr lang="el-GR" sz="2400" b="1" dirty="0">
              <a:solidFill>
                <a:schemeClr val="accent3">
                  <a:lumMod val="75000"/>
                </a:schemeClr>
              </a:solidFill>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42844" y="1071546"/>
            <a:ext cx="8858312"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3">
                    <a:lumMod val="75000"/>
                  </a:schemeClr>
                </a:solidFill>
                <a:latin typeface="+mj-lt"/>
              </a:rPr>
              <a:t>ΚΛΙΝΙΚΗ  ΕΙΚΟΝΑ  ΟΝΥΧΟΜΥΚΗΤΙΑΣΗΣ</a:t>
            </a:r>
            <a:endParaRPr lang="el-GR" sz="2400" b="1" dirty="0">
              <a:solidFill>
                <a:schemeClr val="accent3">
                  <a:lumMod val="75000"/>
                </a:schemeClr>
              </a:solidFill>
              <a:latin typeface="+mj-lt"/>
            </a:endParaRPr>
          </a:p>
        </p:txBody>
      </p:sp>
      <p:sp>
        <p:nvSpPr>
          <p:cNvPr id="4" name="3 - Ορθογώνιο"/>
          <p:cNvSpPr/>
          <p:nvPr/>
        </p:nvSpPr>
        <p:spPr>
          <a:xfrm>
            <a:off x="285720" y="2714620"/>
            <a:ext cx="8572544" cy="2523768"/>
          </a:xfrm>
          <a:prstGeom prst="rect">
            <a:avLst/>
          </a:prstGeom>
        </p:spPr>
        <p:txBody>
          <a:bodyPr wrap="square">
            <a:spAutoFit/>
          </a:bodyPr>
          <a:lstStyle/>
          <a:p>
            <a:pPr algn="ctr"/>
            <a:r>
              <a:rPr lang="el-GR" sz="2000" dirty="0">
                <a:solidFill>
                  <a:schemeClr val="accent3">
                    <a:lumMod val="75000"/>
                  </a:schemeClr>
                </a:solidFill>
                <a:latin typeface="+mj-lt"/>
              </a:rPr>
              <a:t>Η επιφάνεια του νυχιού γίνεται κίτρινη </a:t>
            </a:r>
            <a:r>
              <a:rPr lang="el-GR" sz="2000" dirty="0" smtClean="0">
                <a:solidFill>
                  <a:schemeClr val="accent3">
                    <a:lumMod val="75000"/>
                  </a:schemeClr>
                </a:solidFill>
                <a:latin typeface="+mj-lt"/>
              </a:rPr>
              <a:t>και παχιά, </a:t>
            </a:r>
            <a:r>
              <a:rPr lang="el-GR" sz="2000" dirty="0">
                <a:solidFill>
                  <a:schemeClr val="accent3">
                    <a:lumMod val="75000"/>
                  </a:schemeClr>
                </a:solidFill>
                <a:latin typeface="+mj-lt"/>
              </a:rPr>
              <a:t>ενώ η άκρη του γίνεται τραχιά και με </a:t>
            </a:r>
            <a:r>
              <a:rPr lang="el-GR" sz="2000" dirty="0" smtClean="0">
                <a:solidFill>
                  <a:schemeClr val="accent3">
                    <a:lumMod val="75000"/>
                  </a:schemeClr>
                </a:solidFill>
                <a:latin typeface="+mj-lt"/>
              </a:rPr>
              <a:t>σχισμές. Φθείρει </a:t>
            </a:r>
            <a:r>
              <a:rPr lang="el-GR" sz="2000" dirty="0">
                <a:solidFill>
                  <a:schemeClr val="accent3">
                    <a:lumMod val="75000"/>
                  </a:schemeClr>
                </a:solidFill>
                <a:latin typeface="+mj-lt"/>
              </a:rPr>
              <a:t>την ρίζα του νυχιού, με λευκές και κίτρινες </a:t>
            </a:r>
            <a:r>
              <a:rPr lang="el-GR" sz="2000" dirty="0" smtClean="0">
                <a:solidFill>
                  <a:schemeClr val="accent3">
                    <a:lumMod val="75000"/>
                  </a:schemeClr>
                </a:solidFill>
                <a:latin typeface="+mj-lt"/>
              </a:rPr>
              <a:t>λωρίδες. Μπορείτε </a:t>
            </a:r>
            <a:r>
              <a:rPr lang="el-GR" sz="2000" dirty="0">
                <a:solidFill>
                  <a:schemeClr val="accent3">
                    <a:lumMod val="75000"/>
                  </a:schemeClr>
                </a:solidFill>
                <a:latin typeface="+mj-lt"/>
              </a:rPr>
              <a:t>να </a:t>
            </a:r>
            <a:r>
              <a:rPr lang="el-GR" sz="2000" dirty="0" smtClean="0">
                <a:solidFill>
                  <a:schemeClr val="accent3">
                    <a:lumMod val="75000"/>
                  </a:schemeClr>
                </a:solidFill>
                <a:latin typeface="+mj-lt"/>
              </a:rPr>
              <a:t>δημιουργηθούν μικρά </a:t>
            </a:r>
            <a:r>
              <a:rPr lang="el-GR" sz="2000" dirty="0">
                <a:solidFill>
                  <a:schemeClr val="accent3">
                    <a:lumMod val="75000"/>
                  </a:schemeClr>
                </a:solidFill>
                <a:latin typeface="+mj-lt"/>
              </a:rPr>
              <a:t>λευκά στίγματα ή κηλίδες στην επιφάνεια του </a:t>
            </a:r>
            <a:r>
              <a:rPr lang="el-GR" sz="2000" dirty="0" smtClean="0">
                <a:solidFill>
                  <a:schemeClr val="accent3">
                    <a:lumMod val="75000"/>
                  </a:schemeClr>
                </a:solidFill>
                <a:latin typeface="+mj-lt"/>
              </a:rPr>
              <a:t>νυχιού. Το </a:t>
            </a:r>
            <a:r>
              <a:rPr lang="el-GR" sz="2000" dirty="0">
                <a:solidFill>
                  <a:schemeClr val="accent3">
                    <a:lumMod val="75000"/>
                  </a:schemeClr>
                </a:solidFill>
                <a:latin typeface="+mj-lt"/>
              </a:rPr>
              <a:t>νύχι παραμορφώνεται, είναι καμπύλο, γίνεται πιο παχύ και σκληρό και σπάει σε μικρά κομμάτια πολύ </a:t>
            </a:r>
            <a:r>
              <a:rPr lang="el-GR" sz="2000" dirty="0" smtClean="0">
                <a:solidFill>
                  <a:schemeClr val="accent3">
                    <a:lumMod val="75000"/>
                  </a:schemeClr>
                </a:solidFill>
                <a:latin typeface="+mj-lt"/>
              </a:rPr>
              <a:t>εύκολα. Ενώ </a:t>
            </a:r>
            <a:r>
              <a:rPr lang="el-GR" sz="2000" dirty="0">
                <a:solidFill>
                  <a:schemeClr val="accent3">
                    <a:lumMod val="75000"/>
                  </a:schemeClr>
                </a:solidFill>
                <a:latin typeface="+mj-lt"/>
              </a:rPr>
              <a:t>σε προχωρημένα στάδια, μπορεί να προκαλέσει ολική καταστροφή του ή ακόμη και αποκόλληση όνυχα.</a:t>
            </a:r>
            <a:r>
              <a:rPr lang="el-GR" dirty="0" smtClean="0"/>
              <a:t/>
            </a:r>
            <a:br>
              <a:rPr lang="el-GR" dirty="0" smtClean="0"/>
            </a:b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214422"/>
            <a:ext cx="8786842"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3">
                    <a:lumMod val="75000"/>
                  </a:schemeClr>
                </a:solidFill>
                <a:latin typeface="+mj-lt"/>
              </a:rPr>
              <a:t>ΔΙΑΓΝΩΣΗ ΟΝΥΧΟΜΥΚΗΤΙΑΣΗΣ</a:t>
            </a:r>
            <a:endParaRPr lang="el-GR" sz="2400" b="1" dirty="0">
              <a:solidFill>
                <a:schemeClr val="accent3">
                  <a:lumMod val="75000"/>
                </a:schemeClr>
              </a:solidFill>
              <a:latin typeface="+mj-lt"/>
            </a:endParaRPr>
          </a:p>
        </p:txBody>
      </p:sp>
      <p:sp>
        <p:nvSpPr>
          <p:cNvPr id="3" name="2 - Ορθογώνιο"/>
          <p:cNvSpPr/>
          <p:nvPr/>
        </p:nvSpPr>
        <p:spPr>
          <a:xfrm>
            <a:off x="142844" y="2690336"/>
            <a:ext cx="8643998" cy="2554545"/>
          </a:xfrm>
          <a:prstGeom prst="rect">
            <a:avLst/>
          </a:prstGeom>
        </p:spPr>
        <p:txBody>
          <a:bodyPr wrap="square">
            <a:spAutoFit/>
          </a:bodyPr>
          <a:lstStyle/>
          <a:p>
            <a:pPr algn="ctr"/>
            <a:r>
              <a:rPr lang="el-GR" sz="2000" dirty="0" smtClean="0">
                <a:solidFill>
                  <a:schemeClr val="accent3">
                    <a:lumMod val="75000"/>
                  </a:schemeClr>
                </a:solidFill>
                <a:latin typeface="+mj-lt"/>
              </a:rPr>
              <a:t>Η διάγνωση του μύκητα γίνεται από τον δερματολόγο με ποικίλους τρόπους</a:t>
            </a:r>
          </a:p>
          <a:p>
            <a:pPr algn="ctr"/>
            <a:r>
              <a:rPr lang="el-GR" sz="2000" dirty="0" smtClean="0">
                <a:solidFill>
                  <a:schemeClr val="accent3">
                    <a:lumMod val="75000"/>
                  </a:schemeClr>
                </a:solidFill>
                <a:latin typeface="+mj-lt"/>
              </a:rPr>
              <a:t>ένας εκ των οπίων είναι η λήψη</a:t>
            </a:r>
            <a:r>
              <a:rPr lang="el-GR" sz="2000" dirty="0">
                <a:solidFill>
                  <a:schemeClr val="accent3">
                    <a:lumMod val="75000"/>
                  </a:schemeClr>
                </a:solidFill>
                <a:latin typeface="+mj-lt"/>
              </a:rPr>
              <a:t> </a:t>
            </a:r>
            <a:r>
              <a:rPr lang="el-GR" sz="2000" dirty="0" smtClean="0">
                <a:solidFill>
                  <a:schemeClr val="accent3">
                    <a:lumMod val="75000"/>
                  </a:schemeClr>
                </a:solidFill>
                <a:latin typeface="+mj-lt"/>
              </a:rPr>
              <a:t>δείγματος (καλλιέργεια) έτσι </a:t>
            </a:r>
            <a:r>
              <a:rPr lang="el-GR" sz="2000" dirty="0">
                <a:solidFill>
                  <a:schemeClr val="accent3">
                    <a:lumMod val="75000"/>
                  </a:schemeClr>
                </a:solidFill>
                <a:latin typeface="+mj-lt"/>
              </a:rPr>
              <a:t>ώστε να γίνει ταυτοποίηση του μύκητα και να δοθεί το σωστό πλάνο </a:t>
            </a:r>
            <a:r>
              <a:rPr lang="el-GR" sz="2000" dirty="0" smtClean="0">
                <a:solidFill>
                  <a:schemeClr val="accent3">
                    <a:lumMod val="75000"/>
                  </a:schemeClr>
                </a:solidFill>
                <a:latin typeface="+mj-lt"/>
              </a:rPr>
              <a:t>θεραπείας αλλά και να αποκλείσουμε άλλες καταστάσεις. </a:t>
            </a:r>
            <a:r>
              <a:rPr lang="el-GR" sz="2000" dirty="0">
                <a:solidFill>
                  <a:schemeClr val="accent3">
                    <a:lumMod val="75000"/>
                  </a:schemeClr>
                </a:solidFill>
                <a:latin typeface="+mj-lt"/>
              </a:rPr>
              <a:t>Είναι πολύ σημαντικό να γίνει καλλιέργεια, διότι έτσι θα αποκαλυφθεί το είδος του μύκητα και θα μπορέσει να αντιμετωπιστεί με επιτυχία. Αν κριθεί σκόπιμο, δίδεται και ιστολογική εξέταση του όνυχα</a:t>
            </a:r>
            <a:r>
              <a:rPr lang="el-GR" sz="2000" dirty="0" smtClean="0">
                <a:solidFill>
                  <a:schemeClr val="accent3">
                    <a:lumMod val="75000"/>
                  </a:schemeClr>
                </a:solidFill>
                <a:latin typeface="+mj-lt"/>
              </a:rPr>
              <a:t>.</a:t>
            </a:r>
            <a:r>
              <a:rPr lang="el-GR" sz="2000" dirty="0">
                <a:solidFill>
                  <a:schemeClr val="accent3">
                    <a:lumMod val="75000"/>
                  </a:schemeClr>
                </a:solidFill>
                <a:latin typeface="+mj-lt"/>
              </a:rPr>
              <a:t> Στα πόδια, ο δερματολόγος πάντα ελέγχει και την επιδερμίδα των πελμάτων για τυχόν μυκητίαση.</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Fungal Nail Infection - Debbie Page-Wood Nails &amp; Make-up"/>
          <p:cNvPicPr>
            <a:picLocks noChangeAspect="1" noChangeArrowheads="1"/>
          </p:cNvPicPr>
          <p:nvPr/>
        </p:nvPicPr>
        <p:blipFill>
          <a:blip r:embed="rId2"/>
          <a:srcRect r="454" b="24999"/>
          <a:stretch>
            <a:fillRect/>
          </a:stretch>
        </p:blipFill>
        <p:spPr bwMode="auto">
          <a:xfrm>
            <a:off x="2214546" y="2571744"/>
            <a:ext cx="5214974" cy="1928826"/>
          </a:xfrm>
          <a:prstGeom prst="round2SameRect">
            <a:avLst/>
          </a:prstGeom>
          <a:noFill/>
          <a:effectLst>
            <a:glow rad="101600">
              <a:schemeClr val="accent3">
                <a:satMod val="175000"/>
                <a:alpha val="40000"/>
              </a:schemeClr>
            </a:glow>
            <a:softEdge rad="63500"/>
          </a:effectLst>
          <a:scene3d>
            <a:camera prst="orthographicFront"/>
            <a:lightRig rig="threePt" dir="t"/>
          </a:scene3d>
          <a:sp3d>
            <a:bevelT/>
          </a:sp3d>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1000108"/>
            <a:ext cx="8643998"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3">
                    <a:lumMod val="75000"/>
                  </a:schemeClr>
                </a:solidFill>
                <a:latin typeface="+mj-lt"/>
              </a:rPr>
              <a:t>ΘΕΡΑΠΕΙΑ ΟΝΥΧΟΜΥΚΗΤΙΑΣΕΙΣ</a:t>
            </a:r>
            <a:endParaRPr lang="el-GR" sz="2400" b="1" dirty="0">
              <a:solidFill>
                <a:schemeClr val="accent3">
                  <a:lumMod val="75000"/>
                </a:schemeClr>
              </a:solidFill>
              <a:latin typeface="+mj-lt"/>
            </a:endParaRPr>
          </a:p>
        </p:txBody>
      </p:sp>
      <p:sp>
        <p:nvSpPr>
          <p:cNvPr id="3" name="2 - Ορθογώνιο"/>
          <p:cNvSpPr/>
          <p:nvPr/>
        </p:nvSpPr>
        <p:spPr>
          <a:xfrm>
            <a:off x="214282" y="1643050"/>
            <a:ext cx="8929718" cy="4708981"/>
          </a:xfrm>
          <a:prstGeom prst="rect">
            <a:avLst/>
          </a:prstGeom>
        </p:spPr>
        <p:txBody>
          <a:bodyPr wrap="square">
            <a:spAutoFit/>
          </a:bodyPr>
          <a:lstStyle/>
          <a:p>
            <a:r>
              <a:rPr lang="el-GR" sz="2000" dirty="0" smtClean="0">
                <a:solidFill>
                  <a:schemeClr val="accent3">
                    <a:lumMod val="75000"/>
                  </a:schemeClr>
                </a:solidFill>
                <a:latin typeface="+mj-lt"/>
              </a:rPr>
              <a:t>Για να </a:t>
            </a:r>
            <a:r>
              <a:rPr lang="el-GR" sz="2000" dirty="0">
                <a:solidFill>
                  <a:schemeClr val="accent3">
                    <a:lumMod val="75000"/>
                  </a:schemeClr>
                </a:solidFill>
                <a:latin typeface="+mj-lt"/>
              </a:rPr>
              <a:t>θεραπευτεί η ονυχομυκητίαση και </a:t>
            </a:r>
            <a:r>
              <a:rPr lang="el-GR" sz="2000" dirty="0" smtClean="0">
                <a:solidFill>
                  <a:schemeClr val="accent3">
                    <a:lumMod val="75000"/>
                  </a:schemeClr>
                </a:solidFill>
                <a:latin typeface="+mj-lt"/>
              </a:rPr>
              <a:t>να μην υπάρχει </a:t>
            </a:r>
            <a:r>
              <a:rPr lang="el-GR" sz="2000" dirty="0">
                <a:solidFill>
                  <a:schemeClr val="accent3">
                    <a:lumMod val="75000"/>
                  </a:schemeClr>
                </a:solidFill>
                <a:latin typeface="+mj-lt"/>
              </a:rPr>
              <a:t>κίνδυνος μόλυνσης των διπλανών νυχιών, θα πρέπει να </a:t>
            </a:r>
            <a:r>
              <a:rPr lang="el-GR" sz="2000" dirty="0" smtClean="0">
                <a:solidFill>
                  <a:schemeClr val="accent3">
                    <a:lumMod val="75000"/>
                  </a:schemeClr>
                </a:solidFill>
                <a:latin typeface="+mj-lt"/>
              </a:rPr>
              <a:t>εξαλειθφεί η </a:t>
            </a:r>
            <a:r>
              <a:rPr lang="el-GR" sz="2000" dirty="0">
                <a:solidFill>
                  <a:schemeClr val="accent3">
                    <a:lumMod val="75000"/>
                  </a:schemeClr>
                </a:solidFill>
                <a:latin typeface="+mj-lt"/>
              </a:rPr>
              <a:t>λοίμωξη </a:t>
            </a:r>
            <a:r>
              <a:rPr lang="el-GR" sz="2000" dirty="0" smtClean="0">
                <a:solidFill>
                  <a:schemeClr val="accent3">
                    <a:lumMod val="75000"/>
                  </a:schemeClr>
                </a:solidFill>
                <a:latin typeface="+mj-lt"/>
              </a:rPr>
              <a:t>ολοκληρωτικά</a:t>
            </a:r>
            <a:r>
              <a:rPr lang="el-GR" sz="2000" dirty="0">
                <a:solidFill>
                  <a:schemeClr val="accent3">
                    <a:lumMod val="75000"/>
                  </a:schemeClr>
                </a:solidFill>
                <a:latin typeface="+mj-lt"/>
              </a:rPr>
              <a:t>. Αυτό σημαίνει ότι ο πάσχων θα πρέπει να ακολουθήσει τις συμβουλές του ιατρού για όσο διάστημα χρειαστεί, μέχρι </a:t>
            </a:r>
            <a:r>
              <a:rPr lang="el-GR" sz="2000" dirty="0" smtClean="0">
                <a:solidFill>
                  <a:schemeClr val="accent3">
                    <a:lumMod val="75000"/>
                  </a:schemeClr>
                </a:solidFill>
                <a:latin typeface="+mj-lt"/>
              </a:rPr>
              <a:t>να υπάρξει ένα, </a:t>
            </a:r>
            <a:r>
              <a:rPr lang="el-GR" sz="2000" dirty="0">
                <a:solidFill>
                  <a:schemeClr val="accent3">
                    <a:lumMod val="75000"/>
                  </a:schemeClr>
                </a:solidFill>
                <a:latin typeface="+mj-lt"/>
              </a:rPr>
              <a:t>ολοκληρωμένο και υγιές νύχι</a:t>
            </a:r>
            <a:r>
              <a:rPr lang="el-GR" sz="2000" dirty="0" smtClean="0">
                <a:solidFill>
                  <a:schemeClr val="accent3">
                    <a:lumMod val="75000"/>
                  </a:schemeClr>
                </a:solidFill>
                <a:latin typeface="+mj-lt"/>
              </a:rPr>
              <a:t>. Ανάλογα </a:t>
            </a:r>
            <a:r>
              <a:rPr lang="el-GR" sz="2000" dirty="0">
                <a:solidFill>
                  <a:schemeClr val="accent3">
                    <a:lumMod val="75000"/>
                  </a:schemeClr>
                </a:solidFill>
                <a:latin typeface="+mj-lt"/>
              </a:rPr>
              <a:t>από τη σοβαρότητα της κατάστασης και το στάδιο της εξέλιξής </a:t>
            </a:r>
            <a:r>
              <a:rPr lang="el-GR" sz="2000" dirty="0" smtClean="0">
                <a:solidFill>
                  <a:schemeClr val="accent3">
                    <a:lumMod val="75000"/>
                  </a:schemeClr>
                </a:solidFill>
                <a:latin typeface="+mj-lt"/>
              </a:rPr>
              <a:t>της οι θεραπείες που ακολουθούντ</a:t>
            </a:r>
            <a:r>
              <a:rPr lang="el-GR" sz="2000" dirty="0">
                <a:solidFill>
                  <a:schemeClr val="accent3">
                    <a:lumMod val="75000"/>
                  </a:schemeClr>
                </a:solidFill>
                <a:latin typeface="+mj-lt"/>
              </a:rPr>
              <a:t>α</a:t>
            </a:r>
            <a:r>
              <a:rPr lang="el-GR" sz="2000" dirty="0" smtClean="0">
                <a:solidFill>
                  <a:schemeClr val="accent3">
                    <a:lumMod val="75000"/>
                  </a:schemeClr>
                </a:solidFill>
                <a:latin typeface="+mj-lt"/>
              </a:rPr>
              <a:t>ι είναι οι εξής</a:t>
            </a:r>
            <a:r>
              <a:rPr lang="en-US" sz="2000" dirty="0" smtClean="0">
                <a:solidFill>
                  <a:schemeClr val="accent3">
                    <a:lumMod val="75000"/>
                  </a:schemeClr>
                </a:solidFill>
                <a:latin typeface="+mj-lt"/>
              </a:rPr>
              <a:t>:</a:t>
            </a:r>
            <a:endParaRPr lang="el-GR" sz="2000" dirty="0" smtClean="0">
              <a:solidFill>
                <a:schemeClr val="accent3">
                  <a:lumMod val="75000"/>
                </a:schemeClr>
              </a:solidFill>
              <a:latin typeface="+mj-lt"/>
            </a:endParaRPr>
          </a:p>
          <a:p>
            <a:pPr algn="ctr"/>
            <a:endParaRPr lang="el-GR" sz="2000" dirty="0" smtClean="0">
              <a:solidFill>
                <a:schemeClr val="accent3">
                  <a:lumMod val="75000"/>
                </a:schemeClr>
              </a:solidFill>
              <a:latin typeface="+mj-lt"/>
            </a:endParaRPr>
          </a:p>
          <a:p>
            <a:pPr>
              <a:buFont typeface="Wingdings" pitchFamily="2" charset="2"/>
              <a:buChar char="§"/>
            </a:pPr>
            <a:r>
              <a:rPr lang="el-GR" sz="2000" dirty="0">
                <a:solidFill>
                  <a:schemeClr val="accent3">
                    <a:lumMod val="75000"/>
                  </a:schemeClr>
                </a:solidFill>
                <a:latin typeface="+mj-lt"/>
              </a:rPr>
              <a:t>Τοπικές </a:t>
            </a:r>
            <a:r>
              <a:rPr lang="el-GR" sz="2000" dirty="0" smtClean="0">
                <a:solidFill>
                  <a:schemeClr val="accent3">
                    <a:lumMod val="75000"/>
                  </a:schemeClr>
                </a:solidFill>
                <a:latin typeface="+mj-lt"/>
              </a:rPr>
              <a:t>Θεραπείες</a:t>
            </a:r>
            <a:r>
              <a:rPr lang="el-GR" sz="2000" dirty="0">
                <a:solidFill>
                  <a:schemeClr val="accent3">
                    <a:lumMod val="75000"/>
                  </a:schemeClr>
                </a:solidFill>
                <a:latin typeface="+mj-lt"/>
              </a:rPr>
              <a:t> </a:t>
            </a:r>
            <a:r>
              <a:rPr lang="el-GR" sz="2000" dirty="0" smtClean="0">
                <a:solidFill>
                  <a:schemeClr val="accent3">
                    <a:lumMod val="75000"/>
                  </a:schemeClr>
                </a:solidFill>
                <a:latin typeface="+mj-lt"/>
              </a:rPr>
              <a:t>(Σε </a:t>
            </a:r>
            <a:r>
              <a:rPr lang="el-GR" sz="2000" dirty="0">
                <a:solidFill>
                  <a:schemeClr val="accent3">
                    <a:lumMod val="75000"/>
                  </a:schemeClr>
                </a:solidFill>
                <a:latin typeface="+mj-lt"/>
              </a:rPr>
              <a:t>αρχικό στάδιο λοίμωξης, με χρήση τοπικών αντιμυκητιασικών προϊόντων / βερνικιών / </a:t>
            </a:r>
            <a:r>
              <a:rPr lang="el-GR" sz="2000" dirty="0" smtClean="0">
                <a:solidFill>
                  <a:schemeClr val="accent3">
                    <a:lumMod val="75000"/>
                  </a:schemeClr>
                </a:solidFill>
                <a:latin typeface="+mj-lt"/>
              </a:rPr>
              <a:t>κρεμών)</a:t>
            </a:r>
          </a:p>
          <a:p>
            <a:pPr>
              <a:buFont typeface="Wingdings" pitchFamily="2" charset="2"/>
              <a:buChar char="§"/>
            </a:pPr>
            <a:r>
              <a:rPr lang="el-GR" sz="2000" dirty="0">
                <a:solidFill>
                  <a:schemeClr val="accent3">
                    <a:lumMod val="75000"/>
                  </a:schemeClr>
                </a:solidFill>
                <a:latin typeface="+mj-lt"/>
              </a:rPr>
              <a:t>Συστηματικές </a:t>
            </a:r>
            <a:r>
              <a:rPr lang="el-GR" sz="2000" dirty="0" smtClean="0">
                <a:solidFill>
                  <a:schemeClr val="accent3">
                    <a:lumMod val="75000"/>
                  </a:schemeClr>
                </a:solidFill>
                <a:latin typeface="+mj-lt"/>
              </a:rPr>
              <a:t>Θεραπείες</a:t>
            </a:r>
            <a:r>
              <a:rPr lang="el-GR" sz="2000" dirty="0">
                <a:solidFill>
                  <a:schemeClr val="accent3">
                    <a:lumMod val="75000"/>
                  </a:schemeClr>
                </a:solidFill>
                <a:latin typeface="+mj-lt"/>
              </a:rPr>
              <a:t> </a:t>
            </a:r>
            <a:r>
              <a:rPr lang="el-GR" sz="2000" dirty="0" smtClean="0">
                <a:solidFill>
                  <a:schemeClr val="accent3">
                    <a:lumMod val="75000"/>
                  </a:schemeClr>
                </a:solidFill>
                <a:latin typeface="+mj-lt"/>
              </a:rPr>
              <a:t>(Σε </a:t>
            </a:r>
            <a:r>
              <a:rPr lang="el-GR" sz="2000" dirty="0">
                <a:solidFill>
                  <a:schemeClr val="accent3">
                    <a:lumMod val="75000"/>
                  </a:schemeClr>
                </a:solidFill>
                <a:latin typeface="+mj-lt"/>
              </a:rPr>
              <a:t>προχωρημένο στάδιο, με χορήγηση αντιμυκητιασικών σκευασμάτων / φαρμάκων από του </a:t>
            </a:r>
            <a:r>
              <a:rPr lang="el-GR" sz="2000" dirty="0" smtClean="0">
                <a:solidFill>
                  <a:schemeClr val="accent3">
                    <a:lumMod val="75000"/>
                  </a:schemeClr>
                </a:solidFill>
                <a:latin typeface="+mj-lt"/>
              </a:rPr>
              <a:t>στόματος)</a:t>
            </a:r>
          </a:p>
          <a:p>
            <a:pPr>
              <a:buFont typeface="Wingdings" pitchFamily="2" charset="2"/>
              <a:buChar char="§"/>
            </a:pPr>
            <a:r>
              <a:rPr lang="el-GR" sz="2000" dirty="0">
                <a:solidFill>
                  <a:schemeClr val="accent3">
                    <a:lumMod val="75000"/>
                  </a:schemeClr>
                </a:solidFill>
                <a:latin typeface="+mj-lt"/>
              </a:rPr>
              <a:t>Ελάχιστα Επεμβατικές και LASER </a:t>
            </a:r>
            <a:r>
              <a:rPr lang="el-GR" sz="2000" dirty="0" smtClean="0">
                <a:solidFill>
                  <a:schemeClr val="accent3">
                    <a:lumMod val="75000"/>
                  </a:schemeClr>
                </a:solidFill>
                <a:latin typeface="+mj-lt"/>
              </a:rPr>
              <a:t>Θεραπείες</a:t>
            </a:r>
          </a:p>
          <a:p>
            <a:pPr>
              <a:buFont typeface="Wingdings" pitchFamily="2" charset="2"/>
              <a:buChar char="§"/>
            </a:pPr>
            <a:r>
              <a:rPr lang="el-GR" sz="2000" dirty="0">
                <a:solidFill>
                  <a:schemeClr val="accent3">
                    <a:lumMod val="75000"/>
                  </a:schemeClr>
                </a:solidFill>
                <a:latin typeface="+mj-lt"/>
              </a:rPr>
              <a:t>Επεμβατικές </a:t>
            </a:r>
            <a:r>
              <a:rPr lang="el-GR" sz="2000" dirty="0" smtClean="0">
                <a:solidFill>
                  <a:schemeClr val="accent3">
                    <a:lumMod val="75000"/>
                  </a:schemeClr>
                </a:solidFill>
                <a:latin typeface="+mj-lt"/>
              </a:rPr>
              <a:t>Θεραπείες</a:t>
            </a:r>
            <a:r>
              <a:rPr lang="el-GR" sz="2000" dirty="0">
                <a:solidFill>
                  <a:schemeClr val="accent3">
                    <a:lumMod val="75000"/>
                  </a:schemeClr>
                </a:solidFill>
                <a:latin typeface="+mj-lt"/>
              </a:rPr>
              <a:t> </a:t>
            </a:r>
            <a:r>
              <a:rPr lang="el-GR" sz="2000" dirty="0" smtClean="0">
                <a:solidFill>
                  <a:schemeClr val="accent3">
                    <a:lumMod val="75000"/>
                  </a:schemeClr>
                </a:solidFill>
                <a:latin typeface="+mj-lt"/>
              </a:rPr>
              <a:t>(Αφαίρεση </a:t>
            </a:r>
            <a:r>
              <a:rPr lang="el-GR" sz="2000" dirty="0">
                <a:solidFill>
                  <a:schemeClr val="accent3">
                    <a:lumMod val="75000"/>
                  </a:schemeClr>
                </a:solidFill>
                <a:latin typeface="+mj-lt"/>
              </a:rPr>
              <a:t>νυχιών </a:t>
            </a:r>
            <a:r>
              <a:rPr lang="el-GR" sz="2000" dirty="0" smtClean="0">
                <a:solidFill>
                  <a:schemeClr val="accent3">
                    <a:lumMod val="75000"/>
                  </a:schemeClr>
                </a:solidFill>
                <a:latin typeface="+mj-lt"/>
              </a:rPr>
              <a:t>σε </a:t>
            </a:r>
            <a:r>
              <a:rPr lang="el-GR" sz="2000" dirty="0">
                <a:solidFill>
                  <a:schemeClr val="accent3">
                    <a:lumMod val="75000"/>
                  </a:schemeClr>
                </a:solidFill>
                <a:latin typeface="+mj-lt"/>
              </a:rPr>
              <a:t>ειδικές περιπτώσεις όπου θα κρίνει ο ιατρός </a:t>
            </a:r>
            <a:r>
              <a:rPr lang="el-GR" sz="2000" dirty="0" smtClean="0"/>
              <a:t/>
            </a:r>
            <a:br>
              <a:rPr lang="el-GR" sz="2000" dirty="0" smtClean="0"/>
            </a:br>
            <a:endParaRPr lang="el-GR" sz="2000" dirty="0">
              <a:solidFill>
                <a:schemeClr val="accent3">
                  <a:lumMod val="75000"/>
                </a:schemeClr>
              </a:solidFill>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Στρογγυλεμένο ορθογώνιο"/>
          <p:cNvSpPr/>
          <p:nvPr/>
        </p:nvSpPr>
        <p:spPr>
          <a:xfrm>
            <a:off x="1142976" y="2071678"/>
            <a:ext cx="7358114" cy="28575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sz="2000" b="1" dirty="0" smtClean="0">
                <a:solidFill>
                  <a:schemeClr val="accent3">
                    <a:lumMod val="75000"/>
                  </a:schemeClr>
                </a:solidFill>
                <a:latin typeface="+mj-lt"/>
              </a:rPr>
              <a:t>Για την επίτευξη της θεραπείας της ονυχομυκητίασης σημαντικό ρόλο παίζει και ο τακτικός ποδολογικός καθαρισμός, καθώς συνδυαστικά με τη θεραπεία και τις συμβουλές του ιατρού έχουμε καλύτερα αποτελέσματα.</a:t>
            </a:r>
            <a:endParaRPr lang="el-GR" sz="2000" b="1" dirty="0">
              <a:solidFill>
                <a:schemeClr val="accent3">
                  <a:lumMod val="75000"/>
                </a:schemeClr>
              </a:solidFill>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1214422"/>
            <a:ext cx="8643998"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3">
                    <a:lumMod val="75000"/>
                  </a:schemeClr>
                </a:solidFill>
                <a:latin typeface="+mj-lt"/>
              </a:rPr>
              <a:t>ΣΥΜΒΟΥΛΕΣ ΓΙΑ ΠΡΟΛΗΨΗ ΟΝΥΧΟΜΥΗΤΙΑΣΗΣ</a:t>
            </a:r>
            <a:endParaRPr lang="el-GR" sz="2400" b="1" dirty="0">
              <a:solidFill>
                <a:schemeClr val="accent3">
                  <a:lumMod val="75000"/>
                </a:schemeClr>
              </a:solidFill>
              <a:latin typeface="+mj-lt"/>
            </a:endParaRPr>
          </a:p>
        </p:txBody>
      </p:sp>
      <p:sp>
        <p:nvSpPr>
          <p:cNvPr id="3" name="2 - Ορθογώνιο"/>
          <p:cNvSpPr/>
          <p:nvPr/>
        </p:nvSpPr>
        <p:spPr>
          <a:xfrm>
            <a:off x="214282" y="2143116"/>
            <a:ext cx="8643998" cy="1908215"/>
          </a:xfrm>
          <a:prstGeom prst="rect">
            <a:avLst/>
          </a:prstGeom>
        </p:spPr>
        <p:txBody>
          <a:bodyPr wrap="square">
            <a:spAutoFit/>
          </a:bodyPr>
          <a:lstStyle/>
          <a:p>
            <a:pPr>
              <a:buFont typeface="Wingdings" pitchFamily="2" charset="2"/>
              <a:buChar char="v"/>
            </a:pPr>
            <a:r>
              <a:rPr lang="el-GR" sz="2000" dirty="0">
                <a:solidFill>
                  <a:schemeClr val="accent3">
                    <a:lumMod val="75000"/>
                  </a:schemeClr>
                </a:solidFill>
                <a:latin typeface="+mj-lt"/>
              </a:rPr>
              <a:t>Σωστή υγιεινή και τακτικός έλεγχος των άκρων αποτελούν την πρώτη γραμμή άμυνας κατά των μυκήτων των </a:t>
            </a:r>
            <a:r>
              <a:rPr lang="el-GR" sz="2000" dirty="0" smtClean="0">
                <a:solidFill>
                  <a:schemeClr val="accent3">
                    <a:lumMod val="75000"/>
                  </a:schemeClr>
                </a:solidFill>
                <a:latin typeface="+mj-lt"/>
              </a:rPr>
              <a:t>νυχιών.</a:t>
            </a:r>
            <a:endParaRPr lang="el-GR" sz="2000" dirty="0">
              <a:solidFill>
                <a:schemeClr val="accent3">
                  <a:lumMod val="75000"/>
                </a:schemeClr>
              </a:solidFill>
              <a:latin typeface="+mj-lt"/>
            </a:endParaRPr>
          </a:p>
          <a:p>
            <a:pPr>
              <a:buFont typeface="Wingdings" pitchFamily="2" charset="2"/>
              <a:buChar char="v"/>
            </a:pPr>
            <a:r>
              <a:rPr lang="el-GR" sz="2000" dirty="0">
                <a:solidFill>
                  <a:schemeClr val="accent3">
                    <a:lumMod val="75000"/>
                  </a:schemeClr>
                </a:solidFill>
                <a:latin typeface="+mj-lt"/>
              </a:rPr>
              <a:t>Καθαρά και στεγνά πόδια μπορούν να αντιστέκονται στη </a:t>
            </a:r>
            <a:r>
              <a:rPr lang="el-GR" sz="2000" dirty="0" smtClean="0">
                <a:solidFill>
                  <a:schemeClr val="accent3">
                    <a:lumMod val="75000"/>
                  </a:schemeClr>
                </a:solidFill>
                <a:latin typeface="+mj-lt"/>
              </a:rPr>
              <a:t>μόλυνση.</a:t>
            </a:r>
            <a:endParaRPr lang="el-GR" sz="2000" dirty="0">
              <a:solidFill>
                <a:schemeClr val="accent3">
                  <a:lumMod val="75000"/>
                </a:schemeClr>
              </a:solidFill>
              <a:latin typeface="+mj-lt"/>
            </a:endParaRPr>
          </a:p>
          <a:p>
            <a:pPr>
              <a:buFont typeface="Wingdings" pitchFamily="2" charset="2"/>
              <a:buChar char="v"/>
            </a:pPr>
            <a:r>
              <a:rPr lang="el-GR" sz="2000" dirty="0">
                <a:solidFill>
                  <a:schemeClr val="accent3">
                    <a:lumMod val="75000"/>
                  </a:schemeClr>
                </a:solidFill>
                <a:latin typeface="+mj-lt"/>
              </a:rPr>
              <a:t>Παπούτσια, </a:t>
            </a:r>
            <a:r>
              <a:rPr lang="el-GR" sz="2000" dirty="0" smtClean="0">
                <a:solidFill>
                  <a:schemeClr val="accent3">
                    <a:lumMod val="75000"/>
                  </a:schemeClr>
                </a:solidFill>
                <a:latin typeface="+mj-lt"/>
              </a:rPr>
              <a:t>καλσόν ή κάλτσες 100% βαμβακερές πρέπει </a:t>
            </a:r>
            <a:r>
              <a:rPr lang="el-GR" sz="2000" dirty="0">
                <a:solidFill>
                  <a:schemeClr val="accent3">
                    <a:lumMod val="75000"/>
                  </a:schemeClr>
                </a:solidFill>
                <a:latin typeface="+mj-lt"/>
              </a:rPr>
              <a:t>να αλλάζονται περισσότερες από μία φορά την </a:t>
            </a:r>
            <a:r>
              <a:rPr lang="el-GR" sz="2000" dirty="0" smtClean="0">
                <a:solidFill>
                  <a:schemeClr val="accent3">
                    <a:lumMod val="75000"/>
                  </a:schemeClr>
                </a:solidFill>
                <a:latin typeface="+mj-lt"/>
              </a:rPr>
              <a:t>ημέρα, σε περίπτωση εφίδρωσης.</a:t>
            </a:r>
          </a:p>
          <a:p>
            <a:endParaRPr lang="el-GR" dirty="0"/>
          </a:p>
        </p:txBody>
      </p:sp>
      <p:sp>
        <p:nvSpPr>
          <p:cNvPr id="4" name="3 - Ορθογώνιο"/>
          <p:cNvSpPr/>
          <p:nvPr/>
        </p:nvSpPr>
        <p:spPr>
          <a:xfrm>
            <a:off x="214282" y="3643314"/>
            <a:ext cx="8715436" cy="1938992"/>
          </a:xfrm>
          <a:prstGeom prst="rect">
            <a:avLst/>
          </a:prstGeom>
        </p:spPr>
        <p:txBody>
          <a:bodyPr wrap="square">
            <a:spAutoFit/>
          </a:bodyPr>
          <a:lstStyle/>
          <a:p>
            <a:pPr>
              <a:buFont typeface="Wingdings" pitchFamily="2" charset="2"/>
              <a:buChar char="v"/>
            </a:pPr>
            <a:r>
              <a:rPr lang="el-GR" sz="2000" dirty="0" smtClean="0">
                <a:solidFill>
                  <a:schemeClr val="accent3">
                    <a:lumMod val="75000"/>
                  </a:schemeClr>
                </a:solidFill>
                <a:latin typeface="+mj-lt"/>
              </a:rPr>
              <a:t> </a:t>
            </a:r>
            <a:r>
              <a:rPr lang="el-GR" sz="2000" dirty="0">
                <a:solidFill>
                  <a:schemeClr val="accent3">
                    <a:lumMod val="75000"/>
                  </a:schemeClr>
                </a:solidFill>
                <a:latin typeface="+mj-lt"/>
              </a:rPr>
              <a:t>Αν ο χώρος εργασίας σας περιλαμβάνει επαφή με νερό, καλό είναι να φοράτε αδιάβροχα γάντια</a:t>
            </a:r>
            <a:r>
              <a:rPr lang="el-GR" sz="2000" dirty="0" smtClean="0">
                <a:solidFill>
                  <a:schemeClr val="accent3">
                    <a:lumMod val="75000"/>
                  </a:schemeClr>
                </a:solidFill>
                <a:latin typeface="+mj-lt"/>
              </a:rPr>
              <a:t>.</a:t>
            </a:r>
          </a:p>
          <a:p>
            <a:pPr>
              <a:buFont typeface="Wingdings" pitchFamily="2" charset="2"/>
              <a:buChar char="v"/>
            </a:pPr>
            <a:r>
              <a:rPr lang="el-GR" sz="2000" dirty="0" smtClean="0">
                <a:solidFill>
                  <a:schemeClr val="accent3">
                    <a:lumMod val="75000"/>
                  </a:schemeClr>
                </a:solidFill>
                <a:latin typeface="+mj-lt"/>
              </a:rPr>
              <a:t>Μη </a:t>
            </a:r>
            <a:r>
              <a:rPr lang="el-GR" sz="2000" dirty="0">
                <a:solidFill>
                  <a:schemeClr val="accent3">
                    <a:lumMod val="75000"/>
                  </a:schemeClr>
                </a:solidFill>
                <a:latin typeface="+mj-lt"/>
              </a:rPr>
              <a:t>περπατάτε ξυπόλυτοι σε κοινόχρηστους χώρους </a:t>
            </a:r>
            <a:r>
              <a:rPr lang="el-GR" sz="2000" dirty="0" smtClean="0">
                <a:solidFill>
                  <a:schemeClr val="accent3">
                    <a:lumMod val="75000"/>
                  </a:schemeClr>
                </a:solidFill>
                <a:latin typeface="+mj-lt"/>
              </a:rPr>
              <a:t>για τους οποίους δεν είστε σίγουροι ότι είναι αποστειρωμένοι και οι </a:t>
            </a:r>
            <a:r>
              <a:rPr lang="el-GR" sz="2000" dirty="0">
                <a:solidFill>
                  <a:schemeClr val="accent3">
                    <a:lumMod val="75000"/>
                  </a:schemeClr>
                </a:solidFill>
                <a:latin typeface="+mj-lt"/>
              </a:rPr>
              <a:t>οποίοι είναι σε επαφή με το υγρό στοιχείο, όπως πισίνες, παραλίες και αποδυτήρια γυμναστηρίων</a:t>
            </a:r>
            <a:r>
              <a:rPr lang="el-GR" sz="2000" dirty="0" smtClean="0">
                <a:solidFill>
                  <a:schemeClr val="accent3">
                    <a:lumMod val="75000"/>
                  </a:schemeClr>
                </a:solidFill>
                <a:latin typeface="+mj-lt"/>
              </a:rPr>
              <a:t>.</a:t>
            </a:r>
          </a:p>
          <a:p>
            <a:pPr>
              <a:buFont typeface="Wingdings" pitchFamily="2" charset="2"/>
              <a:buChar char="v"/>
            </a:pPr>
            <a:r>
              <a:rPr lang="el-GR" sz="2000" dirty="0" smtClean="0">
                <a:solidFill>
                  <a:schemeClr val="accent3">
                    <a:lumMod val="75000"/>
                  </a:schemeClr>
                </a:solidFill>
                <a:latin typeface="+mj-lt"/>
              </a:rPr>
              <a:t>Επιλέξτε </a:t>
            </a:r>
            <a:r>
              <a:rPr lang="el-GR" sz="2000" dirty="0">
                <a:solidFill>
                  <a:schemeClr val="accent3">
                    <a:lumMod val="75000"/>
                  </a:schemeClr>
                </a:solidFill>
                <a:latin typeface="+mj-lt"/>
              </a:rPr>
              <a:t>άνετα υποδήματα που δεν πιέζουν ή τραυματίζουν τα δάχτυλα.</a:t>
            </a:r>
          </a:p>
        </p:txBody>
      </p:sp>
      <p:sp>
        <p:nvSpPr>
          <p:cNvPr id="5" name="4 - Ορθογώνιο"/>
          <p:cNvSpPr/>
          <p:nvPr/>
        </p:nvSpPr>
        <p:spPr>
          <a:xfrm>
            <a:off x="214282" y="5500702"/>
            <a:ext cx="8572560" cy="1015663"/>
          </a:xfrm>
          <a:prstGeom prst="rect">
            <a:avLst/>
          </a:prstGeom>
        </p:spPr>
        <p:txBody>
          <a:bodyPr wrap="square">
            <a:spAutoFit/>
          </a:bodyPr>
          <a:lstStyle/>
          <a:p>
            <a:pPr>
              <a:buFont typeface="Wingdings" pitchFamily="2" charset="2"/>
              <a:buChar char="v"/>
            </a:pPr>
            <a:r>
              <a:rPr lang="el-GR" sz="2000" dirty="0">
                <a:solidFill>
                  <a:schemeClr val="accent3">
                    <a:lumMod val="75000"/>
                  </a:schemeClr>
                </a:solidFill>
                <a:latin typeface="+mj-lt"/>
              </a:rPr>
              <a:t> Η περιποίηση των νυχιών </a:t>
            </a:r>
            <a:r>
              <a:rPr lang="el-GR" sz="2000" dirty="0" smtClean="0">
                <a:solidFill>
                  <a:schemeClr val="accent3">
                    <a:lumMod val="75000"/>
                  </a:schemeClr>
                </a:solidFill>
                <a:latin typeface="+mj-lt"/>
              </a:rPr>
              <a:t>πρέπει </a:t>
            </a:r>
            <a:r>
              <a:rPr lang="el-GR" sz="2000" dirty="0">
                <a:solidFill>
                  <a:schemeClr val="accent3">
                    <a:lumMod val="75000"/>
                  </a:schemeClr>
                </a:solidFill>
                <a:latin typeface="+mj-lt"/>
              </a:rPr>
              <a:t>να γίνεται με διαφορετικό ψαλίδι ή λίμα από τα υπόλοιπα, για να μην μεταφερθεί ο </a:t>
            </a:r>
            <a:r>
              <a:rPr lang="el-GR" sz="2000" dirty="0" smtClean="0">
                <a:solidFill>
                  <a:schemeClr val="accent3">
                    <a:lumMod val="75000"/>
                  </a:schemeClr>
                </a:solidFill>
                <a:latin typeface="+mj-lt"/>
              </a:rPr>
              <a:t>μύκητας, όταν αυτός υπάρχει. Τα εργαλεία για τον καθένα είναι προσωπικά.</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1214422"/>
            <a:ext cx="8143932"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Ευχαριστώ για την προσοχή σας</a:t>
            </a:r>
            <a:endParaRPr lang="el-GR" sz="4000" b="1" dirty="0">
              <a:solidFill>
                <a:schemeClr val="accent2">
                  <a:lumMod val="75000"/>
                </a:schemeClr>
              </a:solidFill>
              <a:latin typeface="Calibri"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71538" y="2143116"/>
            <a:ext cx="7011810" cy="3732093"/>
          </a:xfrm>
          <a:prstGeom prst="rect">
            <a:avLst/>
          </a:prstGeom>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2571744"/>
            <a:ext cx="8286808" cy="1631216"/>
          </a:xfrm>
          <a:prstGeom prst="rect">
            <a:avLst/>
          </a:prstGeom>
        </p:spPr>
        <p:txBody>
          <a:bodyPr wrap="square">
            <a:spAutoFit/>
          </a:bodyPr>
          <a:lstStyle/>
          <a:p>
            <a:pPr algn="ctr"/>
            <a:r>
              <a:rPr lang="el-GR" sz="2000" dirty="0">
                <a:solidFill>
                  <a:schemeClr val="accent3">
                    <a:lumMod val="75000"/>
                  </a:schemeClr>
                </a:solidFill>
                <a:latin typeface="+mj-lt"/>
              </a:rPr>
              <a:t>Τα νύχια είναι ο καθρέπτης της υγείας του οργανισμού. </a:t>
            </a:r>
            <a:r>
              <a:rPr lang="el-GR" sz="2000" dirty="0" smtClean="0">
                <a:solidFill>
                  <a:schemeClr val="accent3">
                    <a:lumMod val="75000"/>
                  </a:schemeClr>
                </a:solidFill>
                <a:latin typeface="+mj-lt"/>
              </a:rPr>
              <a:t>Πολλές </a:t>
            </a:r>
            <a:r>
              <a:rPr lang="el-GR" sz="2000" dirty="0">
                <a:solidFill>
                  <a:schemeClr val="accent3">
                    <a:lumMod val="75000"/>
                  </a:schemeClr>
                </a:solidFill>
                <a:latin typeface="+mj-lt"/>
              </a:rPr>
              <a:t>παθήσεις μπορεί να εμφανίζουν ως σύμπτωμα αλλοιώσεις στα νύχια, όπως αλλαγές στο χρώμα, το πάχος και την υφή, για αυτό εξετάζονται όλες οι παράμετροι και ζητείται αναλυτικό ιατρικό ιστορικό έτσι ώστε να αξιολογηθούν σωστά όλες οι συνθήκες.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857224" y="2643182"/>
            <a:ext cx="7786742" cy="1938992"/>
          </a:xfrm>
          <a:prstGeom prst="rect">
            <a:avLst/>
          </a:prstGeom>
          <a:noFill/>
        </p:spPr>
        <p:txBody>
          <a:bodyPr wrap="square" rtlCol="0">
            <a:spAutoFit/>
          </a:bodyPr>
          <a:lstStyle/>
          <a:p>
            <a:pPr algn="ctr"/>
            <a:r>
              <a:rPr lang="el-GR" sz="2000" dirty="0" smtClean="0">
                <a:solidFill>
                  <a:schemeClr val="accent3">
                    <a:lumMod val="75000"/>
                  </a:schemeClr>
                </a:solidFill>
                <a:latin typeface="+mj-lt"/>
              </a:rPr>
              <a:t>Η ονυχομυκητίαση είναι μια χρόνια εξελισσόμενη λοίμωξη των νυχιών και αποτελεί την πιο συχνή πάθηση των νυχιών με συχνότητα που φτάνει το 10</a:t>
            </a:r>
            <a:r>
              <a:rPr lang="en-US" sz="2000" dirty="0" smtClean="0">
                <a:solidFill>
                  <a:schemeClr val="accent3">
                    <a:lumMod val="75000"/>
                  </a:schemeClr>
                </a:solidFill>
                <a:latin typeface="+mj-lt"/>
              </a:rPr>
              <a:t>%</a:t>
            </a:r>
            <a:r>
              <a:rPr lang="el-GR" sz="2000" dirty="0" smtClean="0">
                <a:solidFill>
                  <a:schemeClr val="accent3">
                    <a:lumMod val="75000"/>
                  </a:schemeClr>
                </a:solidFill>
                <a:latin typeface="+mj-lt"/>
              </a:rPr>
              <a:t> του γενικού πληθυσμού. </a:t>
            </a:r>
            <a:r>
              <a:rPr lang="el-GR" sz="2000" dirty="0">
                <a:solidFill>
                  <a:schemeClr val="accent3">
                    <a:lumMod val="75000"/>
                  </a:schemeClr>
                </a:solidFill>
                <a:latin typeface="+mj-lt"/>
              </a:rPr>
              <a:t>Σ</a:t>
            </a:r>
            <a:r>
              <a:rPr lang="el-GR" sz="2000" dirty="0" smtClean="0">
                <a:solidFill>
                  <a:schemeClr val="accent3">
                    <a:lumMod val="75000"/>
                  </a:schemeClr>
                </a:solidFill>
                <a:latin typeface="+mj-lt"/>
              </a:rPr>
              <a:t>ε </a:t>
            </a:r>
            <a:r>
              <a:rPr lang="el-GR" sz="2000" dirty="0">
                <a:solidFill>
                  <a:schemeClr val="accent3">
                    <a:lumMod val="75000"/>
                  </a:schemeClr>
                </a:solidFill>
                <a:latin typeface="+mj-lt"/>
              </a:rPr>
              <a:t>αρκετά άτομα παίρνει αρκετό χρόνο μέχρι να θεραπεύσουν τους μύκητες και γι’ αυτό τον λόγο χρειάζεται ένα διάστημα μηνών ή χρόνων για να αναρρώσουν </a:t>
            </a:r>
            <a:r>
              <a:rPr lang="el-GR" sz="2000" dirty="0" smtClean="0">
                <a:solidFill>
                  <a:schemeClr val="accent3">
                    <a:lumMod val="75000"/>
                  </a:schemeClr>
                </a:solidFill>
                <a:latin typeface="+mj-lt"/>
              </a:rPr>
              <a:t>πλήρως και αυτό γιατί ένα νύχι για να επανεκφυηθεί θέλει 12-18 μήνες.</a:t>
            </a:r>
            <a:endParaRPr lang="el-GR" sz="2000" dirty="0">
              <a:solidFill>
                <a:schemeClr val="accent3">
                  <a:lumMod val="75000"/>
                </a:schemeClr>
              </a:solidFill>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71472" y="2357430"/>
            <a:ext cx="8286808" cy="2246769"/>
          </a:xfrm>
          <a:prstGeom prst="rect">
            <a:avLst/>
          </a:prstGeom>
          <a:noFill/>
        </p:spPr>
        <p:txBody>
          <a:bodyPr wrap="square" rtlCol="0">
            <a:spAutoFit/>
          </a:bodyPr>
          <a:lstStyle/>
          <a:p>
            <a:pPr algn="ctr"/>
            <a:r>
              <a:rPr lang="el-GR" sz="2000" dirty="0">
                <a:solidFill>
                  <a:schemeClr val="accent3">
                    <a:lumMod val="75000"/>
                  </a:schemeClr>
                </a:solidFill>
                <a:latin typeface="+mj-lt"/>
              </a:rPr>
              <a:t>Η ονυχομυκητίαση είναι μια </a:t>
            </a:r>
            <a:r>
              <a:rPr lang="el-GR" sz="2000" dirty="0" smtClean="0">
                <a:solidFill>
                  <a:schemeClr val="accent3">
                    <a:lumMod val="75000"/>
                  </a:schemeClr>
                </a:solidFill>
                <a:latin typeface="+mj-lt"/>
              </a:rPr>
              <a:t>δερματολογική </a:t>
            </a:r>
            <a:r>
              <a:rPr lang="el-GR" sz="2000" dirty="0">
                <a:solidFill>
                  <a:schemeClr val="accent3">
                    <a:lumMod val="75000"/>
                  </a:schemeClr>
                </a:solidFill>
                <a:latin typeface="+mj-lt"/>
              </a:rPr>
              <a:t>λοίμωξη που εμφανίζεται τόσο σε άνδρες όσο και γυναίκες, όπου τα νύχια είτε των χεριών είτε των ποδιών προσβάλλονται από </a:t>
            </a:r>
            <a:r>
              <a:rPr lang="el-GR" sz="2000" dirty="0" smtClean="0">
                <a:solidFill>
                  <a:schemeClr val="accent3">
                    <a:lumMod val="75000"/>
                  </a:schemeClr>
                </a:solidFill>
                <a:latin typeface="+mj-lt"/>
              </a:rPr>
              <a:t>μύκητες</a:t>
            </a:r>
            <a:r>
              <a:rPr lang="el-GR" sz="2000" dirty="0">
                <a:solidFill>
                  <a:schemeClr val="accent3">
                    <a:lumMod val="75000"/>
                  </a:schemeClr>
                </a:solidFill>
                <a:latin typeface="+mj-lt"/>
              </a:rPr>
              <a:t> </a:t>
            </a:r>
            <a:r>
              <a:rPr lang="el-GR" sz="2000" dirty="0" smtClean="0">
                <a:solidFill>
                  <a:schemeClr val="accent3">
                    <a:lumMod val="75000"/>
                  </a:schemeClr>
                </a:solidFill>
                <a:latin typeface="+mj-lt"/>
              </a:rPr>
              <a:t>και είναι </a:t>
            </a:r>
            <a:r>
              <a:rPr lang="el-GR" sz="2000" dirty="0">
                <a:solidFill>
                  <a:schemeClr val="accent3">
                    <a:lumMod val="75000"/>
                  </a:schemeClr>
                </a:solidFill>
                <a:latin typeface="+mj-lt"/>
              </a:rPr>
              <a:t>πιθανό να προσβληθεί ένα ή περισσότερα </a:t>
            </a:r>
            <a:r>
              <a:rPr lang="el-GR" sz="2000" dirty="0" smtClean="0">
                <a:solidFill>
                  <a:schemeClr val="accent3">
                    <a:lumMod val="75000"/>
                  </a:schemeClr>
                </a:solidFill>
                <a:latin typeface="+mj-lt"/>
              </a:rPr>
              <a:t>νύχια. Με την ονυχομυκητίαση η εμφάνιση </a:t>
            </a:r>
            <a:r>
              <a:rPr lang="el-GR" sz="2000" dirty="0">
                <a:solidFill>
                  <a:schemeClr val="accent3">
                    <a:lumMod val="75000"/>
                  </a:schemeClr>
                </a:solidFill>
                <a:latin typeface="+mj-lt"/>
              </a:rPr>
              <a:t>των νυχιών </a:t>
            </a:r>
            <a:r>
              <a:rPr lang="el-GR" sz="2000" dirty="0" smtClean="0">
                <a:solidFill>
                  <a:schemeClr val="accent3">
                    <a:lumMod val="75000"/>
                  </a:schemeClr>
                </a:solidFill>
                <a:latin typeface="+mj-lt"/>
              </a:rPr>
              <a:t>γίνεται αντιαισθητική και προκαλούνται δυσκολίες </a:t>
            </a:r>
            <a:r>
              <a:rPr lang="el-GR" sz="2000" dirty="0">
                <a:solidFill>
                  <a:schemeClr val="accent3">
                    <a:lumMod val="75000"/>
                  </a:schemeClr>
                </a:solidFill>
                <a:latin typeface="+mj-lt"/>
              </a:rPr>
              <a:t>στην καθημερινή ζωή: πόνος, ερεθισμένο δέρμα και σε επιδεινωμένο στάδιο μέχρι και αποκόλληση του </a:t>
            </a:r>
            <a:r>
              <a:rPr lang="el-GR" sz="2000" dirty="0" smtClean="0">
                <a:solidFill>
                  <a:schemeClr val="accent3">
                    <a:lumMod val="75000"/>
                  </a:schemeClr>
                </a:solidFill>
                <a:latin typeface="+mj-lt"/>
              </a:rPr>
              <a:t>νυχιού</a:t>
            </a:r>
            <a:r>
              <a:rPr lang="el-GR" sz="2000" dirty="0">
                <a:solidFill>
                  <a:schemeClr val="accent3">
                    <a:lumMod val="75000"/>
                  </a:schemeClr>
                </a:solidFill>
                <a:latin typeface="+mj-lt"/>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14282" y="2071678"/>
            <a:ext cx="8643998" cy="2862322"/>
          </a:xfrm>
          <a:prstGeom prst="rect">
            <a:avLst/>
          </a:prstGeom>
          <a:noFill/>
        </p:spPr>
        <p:txBody>
          <a:bodyPr wrap="square" rtlCol="0">
            <a:spAutoFit/>
          </a:bodyPr>
          <a:lstStyle/>
          <a:p>
            <a:pPr algn="ctr"/>
            <a:r>
              <a:rPr lang="el-GR" sz="2000" dirty="0" smtClean="0">
                <a:solidFill>
                  <a:schemeClr val="accent3">
                    <a:lumMod val="75000"/>
                  </a:schemeClr>
                </a:solidFill>
                <a:latin typeface="+mj-lt"/>
              </a:rPr>
              <a:t>Η ονυχομυκητίαση είναι</a:t>
            </a:r>
            <a:r>
              <a:rPr lang="el-GR" sz="2000" dirty="0">
                <a:solidFill>
                  <a:schemeClr val="accent3">
                    <a:lumMod val="75000"/>
                  </a:schemeClr>
                </a:solidFill>
                <a:latin typeface="+mj-lt"/>
              </a:rPr>
              <a:t> </a:t>
            </a:r>
            <a:r>
              <a:rPr lang="el-GR" sz="2000" dirty="0" smtClean="0">
                <a:solidFill>
                  <a:schemeClr val="accent3">
                    <a:lumMod val="75000"/>
                  </a:schemeClr>
                </a:solidFill>
                <a:latin typeface="+mj-lt"/>
              </a:rPr>
              <a:t>μεταδοτική.</a:t>
            </a:r>
            <a:r>
              <a:rPr lang="el-GR" sz="2000" dirty="0">
                <a:solidFill>
                  <a:schemeClr val="accent3">
                    <a:lumMod val="75000"/>
                  </a:schemeClr>
                </a:solidFill>
                <a:latin typeface="+mj-lt"/>
              </a:rPr>
              <a:t> </a:t>
            </a:r>
            <a:r>
              <a:rPr lang="el-GR" sz="2000" dirty="0" smtClean="0">
                <a:solidFill>
                  <a:schemeClr val="accent3">
                    <a:lumMod val="75000"/>
                  </a:schemeClr>
                </a:solidFill>
                <a:latin typeface="+mj-lt"/>
              </a:rPr>
              <a:t>Οι </a:t>
            </a:r>
            <a:r>
              <a:rPr lang="el-GR" sz="2000" dirty="0">
                <a:solidFill>
                  <a:schemeClr val="accent3">
                    <a:lumMod val="75000"/>
                  </a:schemeClr>
                </a:solidFill>
                <a:latin typeface="+mj-lt"/>
              </a:rPr>
              <a:t>μύκητες μεταδίδονται με την </a:t>
            </a:r>
            <a:r>
              <a:rPr lang="el-GR" sz="2000" u="sng" dirty="0">
                <a:solidFill>
                  <a:schemeClr val="accent3">
                    <a:lumMod val="75000"/>
                  </a:schemeClr>
                </a:solidFill>
                <a:latin typeface="+mj-lt"/>
              </a:rPr>
              <a:t>άμεση επαφή</a:t>
            </a:r>
            <a:r>
              <a:rPr lang="el-GR" sz="2000" dirty="0">
                <a:solidFill>
                  <a:schemeClr val="accent3">
                    <a:lumMod val="75000"/>
                  </a:schemeClr>
                </a:solidFill>
                <a:latin typeface="+mj-lt"/>
              </a:rPr>
              <a:t> (από άνθρωπο σε άνθρωπο ή από ζώο σε άνθρωπο) και με </a:t>
            </a:r>
            <a:r>
              <a:rPr lang="el-GR" sz="2000" u="sng" dirty="0">
                <a:solidFill>
                  <a:schemeClr val="accent3">
                    <a:lumMod val="75000"/>
                  </a:schemeClr>
                </a:solidFill>
                <a:latin typeface="+mj-lt"/>
              </a:rPr>
              <a:t>έμμεση επαφή</a:t>
            </a:r>
            <a:r>
              <a:rPr lang="el-GR" sz="2000" dirty="0">
                <a:solidFill>
                  <a:schemeClr val="accent3">
                    <a:lumMod val="75000"/>
                  </a:schemeClr>
                </a:solidFill>
                <a:latin typeface="+mj-lt"/>
              </a:rPr>
              <a:t> (από επαφή ανθρώπου με άμμο / έδαφος, πετσέτα / λίμα / νυχοκόπτη ανθρώπου που πάσχει από ονυχομυκητίαση</a:t>
            </a:r>
            <a:r>
              <a:rPr lang="el-GR" sz="2000" dirty="0" smtClean="0">
                <a:solidFill>
                  <a:schemeClr val="accent3">
                    <a:lumMod val="75000"/>
                  </a:schemeClr>
                </a:solidFill>
                <a:latin typeface="+mj-lt"/>
              </a:rPr>
              <a:t>).</a:t>
            </a:r>
            <a:r>
              <a:rPr lang="el-GR" sz="2000" dirty="0">
                <a:solidFill>
                  <a:schemeClr val="accent3">
                    <a:lumMod val="75000"/>
                  </a:schemeClr>
                </a:solidFill>
                <a:latin typeface="+mj-lt"/>
              </a:rPr>
              <a:t> </a:t>
            </a:r>
            <a:r>
              <a:rPr lang="el-GR" sz="2000" dirty="0" smtClean="0">
                <a:solidFill>
                  <a:schemeClr val="accent3">
                    <a:lumMod val="75000"/>
                  </a:schemeClr>
                </a:solidFill>
                <a:latin typeface="+mj-lt"/>
              </a:rPr>
              <a:t>Για όλους τους παραπάνω λόγους τα </a:t>
            </a:r>
            <a:r>
              <a:rPr lang="el-GR" sz="2000" dirty="0">
                <a:solidFill>
                  <a:schemeClr val="accent3">
                    <a:lumMod val="75000"/>
                  </a:schemeClr>
                </a:solidFill>
                <a:latin typeface="+mj-lt"/>
              </a:rPr>
              <a:t>πόδια είναι πιο σύνηθες να εμφανίζουν ονυχομυκητίαση από ότι τα χέρια λόγω του ότι οι συνθήκες ευνοούν περισσότερο την ανάπτυξη των μυκήτων: στενά υποδήματα και κάλτσες που προκαλούν αύξηση της θερμοκρασίας άρα και </a:t>
            </a:r>
            <a:r>
              <a:rPr lang="el-GR" sz="2000" dirty="0" smtClean="0">
                <a:solidFill>
                  <a:schemeClr val="accent3">
                    <a:lumMod val="75000"/>
                  </a:schemeClr>
                </a:solidFill>
                <a:latin typeface="+mj-lt"/>
              </a:rPr>
              <a:t>υπεριδρωσία</a:t>
            </a:r>
            <a:r>
              <a:rPr lang="el-GR" sz="2000" dirty="0">
                <a:solidFill>
                  <a:schemeClr val="accent3">
                    <a:lumMod val="75000"/>
                  </a:schemeClr>
                </a:solidFill>
                <a:latin typeface="+mj-lt"/>
              </a:rPr>
              <a:t>, επαφή με υγρές επιφάνειες οι οποίες διατηρούν ζωντανούς τους μύκητες όπως σε αποδυτήρια πισίνας, κοινόχρηστα ντους παραλίας.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ser therapy for onychomycosis of the toenails - Clinical Advisor"/>
          <p:cNvPicPr>
            <a:picLocks noChangeAspect="1" noChangeArrowheads="1"/>
          </p:cNvPicPr>
          <p:nvPr/>
        </p:nvPicPr>
        <p:blipFill>
          <a:blip r:embed="rId2"/>
          <a:srcRect/>
          <a:stretch>
            <a:fillRect/>
          </a:stretch>
        </p:blipFill>
        <p:spPr bwMode="auto">
          <a:xfrm>
            <a:off x="1571604" y="1857364"/>
            <a:ext cx="6496050" cy="3733800"/>
          </a:xfrm>
          <a:prstGeom prst="round2DiagRect">
            <a:avLst/>
          </a:prstGeom>
          <a:solidFill>
            <a:srgbClr val="FFFFFF">
              <a:shade val="85000"/>
            </a:srgbClr>
          </a:solidFill>
          <a:ln w="190500" cap="sq">
            <a:solidFill>
              <a:schemeClr val="bg2"/>
            </a:solidFill>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14348" y="3214686"/>
            <a:ext cx="7929618" cy="1323439"/>
          </a:xfrm>
          <a:prstGeom prst="rect">
            <a:avLst/>
          </a:prstGeom>
        </p:spPr>
        <p:txBody>
          <a:bodyPr wrap="square">
            <a:spAutoFit/>
          </a:bodyPr>
          <a:lstStyle/>
          <a:p>
            <a:pPr algn="ctr"/>
            <a:r>
              <a:rPr lang="el-GR" sz="2000" dirty="0">
                <a:solidFill>
                  <a:schemeClr val="accent3">
                    <a:lumMod val="75000"/>
                  </a:schemeClr>
                </a:solidFill>
                <a:latin typeface="+mj-lt"/>
              </a:rPr>
              <a:t>Ο μύκητας είναι ένας μικροσκοπικός οργανισμός, ο οποίος ζει σε θερμά και υγρά περιβάλλοντα. Μπορεί να εισβάλει στο δέρμα μέσω αμυχών και να προκαλέσει προβλήματα. Το 90% των μυκητιασικών λοιμώξεων των ονύχων προκαλούνται από τα δερματόφυτα</a:t>
            </a:r>
          </a:p>
        </p:txBody>
      </p:sp>
      <p:sp>
        <p:nvSpPr>
          <p:cNvPr id="4" name="3 - TextBox"/>
          <p:cNvSpPr txBox="1"/>
          <p:nvPr/>
        </p:nvSpPr>
        <p:spPr>
          <a:xfrm>
            <a:off x="285720" y="1357298"/>
            <a:ext cx="8715436"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3">
                    <a:lumMod val="75000"/>
                  </a:schemeClr>
                </a:solidFill>
                <a:latin typeface="+mj-lt"/>
              </a:rPr>
              <a:t>ΤΙ ΕΙΝΑΙ Ο ΜΥΚΗΤΑΣ</a:t>
            </a:r>
            <a:endParaRPr lang="el-GR" sz="2400" b="1" dirty="0">
              <a:solidFill>
                <a:schemeClr val="accent3">
                  <a:lumMod val="75000"/>
                </a:schemeClr>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214422"/>
            <a:ext cx="8786874"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3">
                    <a:lumMod val="75000"/>
                  </a:schemeClr>
                </a:solidFill>
                <a:latin typeface="+mj-lt"/>
              </a:rPr>
              <a:t>ΑΠΟ ΤΙ ΠΡΟΚΑΛΕΙΤΑΙ Η ΟΝΥΧΟΜΥΚΗΤΙΑΣΗ</a:t>
            </a:r>
            <a:endParaRPr lang="el-GR" sz="2400" b="1" dirty="0">
              <a:solidFill>
                <a:schemeClr val="accent3">
                  <a:lumMod val="75000"/>
                </a:schemeClr>
              </a:solidFill>
              <a:latin typeface="+mj-lt"/>
            </a:endParaRPr>
          </a:p>
        </p:txBody>
      </p:sp>
      <p:sp>
        <p:nvSpPr>
          <p:cNvPr id="3" name="2 - TextBox"/>
          <p:cNvSpPr txBox="1"/>
          <p:nvPr/>
        </p:nvSpPr>
        <p:spPr>
          <a:xfrm>
            <a:off x="285720" y="2214554"/>
            <a:ext cx="8643998" cy="4093428"/>
          </a:xfrm>
          <a:prstGeom prst="rect">
            <a:avLst/>
          </a:prstGeom>
          <a:noFill/>
        </p:spPr>
        <p:txBody>
          <a:bodyPr wrap="square" rtlCol="0">
            <a:spAutoFit/>
          </a:bodyPr>
          <a:lstStyle/>
          <a:p>
            <a:r>
              <a:rPr lang="el-GR" sz="2000" dirty="0" smtClean="0">
                <a:solidFill>
                  <a:schemeClr val="accent3">
                    <a:lumMod val="75000"/>
                  </a:schemeClr>
                </a:solidFill>
                <a:latin typeface="+mj-lt"/>
              </a:rPr>
              <a:t>Τρεις κατηγορίες οργανισμών προκαλούν την ονυχομυκητίαση και είναι οι εξής </a:t>
            </a:r>
            <a:r>
              <a:rPr lang="en-US" sz="2000" dirty="0" smtClean="0">
                <a:solidFill>
                  <a:schemeClr val="accent3">
                    <a:lumMod val="75000"/>
                  </a:schemeClr>
                </a:solidFill>
                <a:latin typeface="+mj-lt"/>
              </a:rPr>
              <a:t>:</a:t>
            </a:r>
          </a:p>
          <a:p>
            <a:endParaRPr lang="en-US" sz="2000" dirty="0">
              <a:solidFill>
                <a:schemeClr val="accent3">
                  <a:lumMod val="75000"/>
                </a:schemeClr>
              </a:solidFill>
              <a:latin typeface="+mj-lt"/>
            </a:endParaRPr>
          </a:p>
          <a:p>
            <a:pPr fontAlgn="base">
              <a:buFont typeface="Wingdings" pitchFamily="2" charset="2"/>
              <a:buChar char="Ø"/>
            </a:pPr>
            <a:r>
              <a:rPr lang="el-GR" sz="2000" dirty="0" smtClean="0">
                <a:solidFill>
                  <a:schemeClr val="accent3">
                    <a:lumMod val="75000"/>
                  </a:schemeClr>
                </a:solidFill>
                <a:latin typeface="+mj-lt"/>
              </a:rPr>
              <a:t>Δερματόφυτα (μύκητες οι οποίοι τρέφονται από τον ιστό των νυχιών και προσβάλλουν τα μαλλιά, το δέρμα και τα νύχια)</a:t>
            </a:r>
            <a:r>
              <a:rPr lang="en-US" sz="2000" dirty="0" smtClean="0">
                <a:solidFill>
                  <a:schemeClr val="accent3">
                    <a:lumMod val="75000"/>
                  </a:schemeClr>
                </a:solidFill>
                <a:latin typeface="+mj-lt"/>
              </a:rPr>
              <a:t>.</a:t>
            </a:r>
            <a:r>
              <a:rPr lang="el-GR" sz="2000" b="1" dirty="0"/>
              <a:t> </a:t>
            </a:r>
            <a:r>
              <a:rPr lang="el-GR" sz="2000" dirty="0">
                <a:solidFill>
                  <a:schemeClr val="accent3">
                    <a:lumMod val="75000"/>
                  </a:schemeClr>
                </a:solidFill>
                <a:latin typeface="+mj-lt"/>
              </a:rPr>
              <a:t>Ε</a:t>
            </a:r>
            <a:r>
              <a:rPr lang="el-GR" sz="2000" dirty="0" smtClean="0">
                <a:solidFill>
                  <a:schemeClr val="accent3">
                    <a:lumMod val="75000"/>
                  </a:schemeClr>
                </a:solidFill>
                <a:latin typeface="+mj-lt"/>
              </a:rPr>
              <a:t>ίναι </a:t>
            </a:r>
            <a:r>
              <a:rPr lang="el-GR" sz="2000" dirty="0">
                <a:solidFill>
                  <a:schemeClr val="accent3">
                    <a:lumMod val="75000"/>
                  </a:schemeClr>
                </a:solidFill>
                <a:latin typeface="+mj-lt"/>
              </a:rPr>
              <a:t>η πιο κοινή αιτία, </a:t>
            </a:r>
            <a:r>
              <a:rPr lang="el-GR" sz="2000" dirty="0" smtClean="0">
                <a:solidFill>
                  <a:schemeClr val="accent3">
                    <a:lumMod val="75000"/>
                  </a:schemeClr>
                </a:solidFill>
                <a:latin typeface="+mj-lt"/>
              </a:rPr>
              <a:t>ονυχομυκητιάσεων, </a:t>
            </a:r>
            <a:r>
              <a:rPr lang="el-GR" sz="2000" dirty="0">
                <a:solidFill>
                  <a:schemeClr val="accent3">
                    <a:lumMod val="75000"/>
                  </a:schemeClr>
                </a:solidFill>
                <a:latin typeface="+mj-lt"/>
              </a:rPr>
              <a:t>με κυριότερο σημείο λοίμωξης τα νύχια των ποδιών.</a:t>
            </a:r>
            <a:endParaRPr lang="en-US" sz="2000" dirty="0" smtClean="0">
              <a:solidFill>
                <a:schemeClr val="accent3">
                  <a:lumMod val="75000"/>
                </a:schemeClr>
              </a:solidFill>
              <a:latin typeface="+mj-lt"/>
            </a:endParaRPr>
          </a:p>
          <a:p>
            <a:pPr fontAlgn="base">
              <a:buFont typeface="Wingdings" pitchFamily="2" charset="2"/>
              <a:buChar char="Ø"/>
            </a:pPr>
            <a:endParaRPr lang="el-GR" sz="2000" dirty="0" smtClean="0">
              <a:solidFill>
                <a:schemeClr val="accent3">
                  <a:lumMod val="75000"/>
                </a:schemeClr>
              </a:solidFill>
              <a:latin typeface="+mj-lt"/>
            </a:endParaRPr>
          </a:p>
          <a:p>
            <a:pPr fontAlgn="base">
              <a:buFont typeface="Wingdings" pitchFamily="2" charset="2"/>
              <a:buChar char="Ø"/>
            </a:pPr>
            <a:r>
              <a:rPr lang="el-GR" sz="2000" dirty="0" smtClean="0">
                <a:solidFill>
                  <a:schemeClr val="accent3">
                    <a:lumMod val="75000"/>
                  </a:schemeClr>
                </a:solidFill>
                <a:latin typeface="+mj-lt"/>
              </a:rPr>
              <a:t>Μη δερματόφυτα βακτήρια </a:t>
            </a:r>
            <a:endParaRPr lang="en-US" sz="2000" dirty="0" smtClean="0">
              <a:solidFill>
                <a:schemeClr val="accent3">
                  <a:lumMod val="75000"/>
                </a:schemeClr>
              </a:solidFill>
              <a:latin typeface="+mj-lt"/>
            </a:endParaRPr>
          </a:p>
          <a:p>
            <a:pPr fontAlgn="base">
              <a:buFont typeface="Wingdings" pitchFamily="2" charset="2"/>
              <a:buChar char="Ø"/>
            </a:pPr>
            <a:endParaRPr lang="el-GR" sz="2000" dirty="0" smtClean="0">
              <a:solidFill>
                <a:schemeClr val="accent3">
                  <a:lumMod val="75000"/>
                </a:schemeClr>
              </a:solidFill>
              <a:latin typeface="+mj-lt"/>
            </a:endParaRPr>
          </a:p>
          <a:p>
            <a:pPr fontAlgn="base">
              <a:buFont typeface="Wingdings" pitchFamily="2" charset="2"/>
              <a:buChar char="Ø"/>
            </a:pPr>
            <a:r>
              <a:rPr lang="el-GR" sz="2000" dirty="0" smtClean="0">
                <a:solidFill>
                  <a:schemeClr val="accent3">
                    <a:lumMod val="75000"/>
                  </a:schemeClr>
                </a:solidFill>
                <a:latin typeface="+mj-lt"/>
              </a:rPr>
              <a:t>Καντιντίαση (Candida Albicans)</a:t>
            </a:r>
            <a:r>
              <a:rPr lang="en-US" sz="2000" dirty="0" smtClean="0">
                <a:solidFill>
                  <a:schemeClr val="accent3">
                    <a:lumMod val="75000"/>
                  </a:schemeClr>
                </a:solidFill>
                <a:latin typeface="+mj-lt"/>
              </a:rPr>
              <a:t>. </a:t>
            </a:r>
            <a:r>
              <a:rPr lang="el-GR" sz="2000" dirty="0" smtClean="0">
                <a:solidFill>
                  <a:schemeClr val="accent3">
                    <a:lumMod val="75000"/>
                  </a:schemeClr>
                </a:solidFill>
                <a:latin typeface="+mj-lt"/>
              </a:rPr>
              <a:t>Οι μύκητες του γένους Candida Albicans εμφανίζονται κυρίως στα νύχια των χεριών</a:t>
            </a:r>
          </a:p>
          <a:p>
            <a:endParaRPr lang="en-US" sz="2000" dirty="0" smtClean="0">
              <a:solidFill>
                <a:schemeClr val="accent3">
                  <a:lumMod val="75000"/>
                </a:schemeClr>
              </a:solidFill>
              <a:latin typeface="+mj-lt"/>
            </a:endParaRPr>
          </a:p>
          <a:p>
            <a:endParaRPr lang="en-US" sz="2000" dirty="0" smtClean="0">
              <a:solidFill>
                <a:schemeClr val="accent3">
                  <a:lumMod val="75000"/>
                </a:schemeClr>
              </a:solidFill>
              <a:latin typeface="+mj-lt"/>
            </a:endParaRPr>
          </a:p>
          <a:p>
            <a:r>
              <a:rPr lang="en-US" sz="2000" dirty="0" smtClean="0">
                <a:solidFill>
                  <a:schemeClr val="accent3">
                    <a:lumMod val="75000"/>
                  </a:schemeClr>
                </a:solidFill>
                <a:latin typeface="+mj-lt"/>
              </a:rPr>
              <a:t> </a:t>
            </a:r>
            <a:endParaRPr lang="el-GR" sz="2000" dirty="0">
              <a:solidFill>
                <a:schemeClr val="accent3">
                  <a:lumMod val="75000"/>
                </a:schemeClr>
              </a:solidFill>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1214422"/>
            <a:ext cx="8715436"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3">
                    <a:lumMod val="75000"/>
                  </a:schemeClr>
                </a:solidFill>
                <a:latin typeface="+mj-lt"/>
              </a:rPr>
              <a:t>ΑΙΤΙΕΣ ΟΝΥΧΟΜΥΚΗΤΙΑΣΗΣ</a:t>
            </a:r>
            <a:endParaRPr lang="el-GR" sz="2400" b="1" dirty="0">
              <a:solidFill>
                <a:schemeClr val="accent3">
                  <a:lumMod val="75000"/>
                </a:schemeClr>
              </a:solidFill>
              <a:latin typeface="+mj-lt"/>
            </a:endParaRPr>
          </a:p>
        </p:txBody>
      </p:sp>
      <p:sp>
        <p:nvSpPr>
          <p:cNvPr id="3" name="2 - Ορθογώνιο"/>
          <p:cNvSpPr/>
          <p:nvPr/>
        </p:nvSpPr>
        <p:spPr>
          <a:xfrm>
            <a:off x="214282" y="1857364"/>
            <a:ext cx="8858312" cy="984885"/>
          </a:xfrm>
          <a:prstGeom prst="rect">
            <a:avLst/>
          </a:prstGeom>
        </p:spPr>
        <p:txBody>
          <a:bodyPr wrap="square">
            <a:spAutoFit/>
          </a:bodyPr>
          <a:lstStyle/>
          <a:p>
            <a:pPr algn="ctr"/>
            <a:r>
              <a:rPr lang="el-GR" sz="2000" dirty="0">
                <a:solidFill>
                  <a:schemeClr val="accent3">
                    <a:lumMod val="75000"/>
                  </a:schemeClr>
                </a:solidFill>
                <a:latin typeface="+mj-lt"/>
              </a:rPr>
              <a:t>Περιβαλλοντικοί αλλά και κληρονομικοί παράγοντες παίζουν ρόλο στην εμφάνιση της ονυχομυκητίασης. </a:t>
            </a:r>
            <a:endParaRPr lang="el-GR" sz="2000" dirty="0" smtClean="0">
              <a:solidFill>
                <a:schemeClr val="accent3">
                  <a:lumMod val="75000"/>
                </a:schemeClr>
              </a:solidFill>
              <a:latin typeface="+mj-lt"/>
            </a:endParaRPr>
          </a:p>
          <a:p>
            <a:endParaRPr lang="el-GR" dirty="0"/>
          </a:p>
        </p:txBody>
      </p:sp>
      <p:sp>
        <p:nvSpPr>
          <p:cNvPr id="4" name="3 - Ορθογώνιο"/>
          <p:cNvSpPr/>
          <p:nvPr/>
        </p:nvSpPr>
        <p:spPr>
          <a:xfrm>
            <a:off x="214282" y="2456795"/>
            <a:ext cx="8501090" cy="4401205"/>
          </a:xfrm>
          <a:prstGeom prst="rect">
            <a:avLst/>
          </a:prstGeom>
        </p:spPr>
        <p:txBody>
          <a:bodyPr wrap="square">
            <a:spAutoFit/>
          </a:bodyPr>
          <a:lstStyle/>
          <a:p>
            <a:pPr fontAlgn="base"/>
            <a:r>
              <a:rPr lang="el-GR" sz="2000" b="1" dirty="0">
                <a:solidFill>
                  <a:schemeClr val="accent3">
                    <a:lumMod val="75000"/>
                  </a:schemeClr>
                </a:solidFill>
                <a:latin typeface="+mj-lt"/>
              </a:rPr>
              <a:t>Κυριότερες αιτίες είναι:</a:t>
            </a:r>
            <a:endParaRPr lang="el-GR" sz="2000" dirty="0">
              <a:solidFill>
                <a:schemeClr val="accent3">
                  <a:lumMod val="75000"/>
                </a:schemeClr>
              </a:solidFill>
              <a:latin typeface="+mj-lt"/>
            </a:endParaRPr>
          </a:p>
          <a:p>
            <a:pPr fontAlgn="base"/>
            <a:r>
              <a:rPr lang="el-GR" sz="2000" dirty="0">
                <a:solidFill>
                  <a:schemeClr val="accent3">
                    <a:lumMod val="75000"/>
                  </a:schemeClr>
                </a:solidFill>
                <a:latin typeface="+mj-lt"/>
              </a:rPr>
              <a:t>• Αρτηριακές/φλεβικές διαταραχές</a:t>
            </a:r>
            <a:br>
              <a:rPr lang="el-GR" sz="2000" dirty="0">
                <a:solidFill>
                  <a:schemeClr val="accent3">
                    <a:lumMod val="75000"/>
                  </a:schemeClr>
                </a:solidFill>
                <a:latin typeface="+mj-lt"/>
              </a:rPr>
            </a:br>
            <a:r>
              <a:rPr lang="el-GR" sz="2000" dirty="0">
                <a:solidFill>
                  <a:schemeClr val="accent3">
                    <a:lumMod val="75000"/>
                  </a:schemeClr>
                </a:solidFill>
                <a:latin typeface="+mj-lt"/>
              </a:rPr>
              <a:t>• Συχνοί τραυματισμοί</a:t>
            </a:r>
            <a:br>
              <a:rPr lang="el-GR" sz="2000" dirty="0">
                <a:solidFill>
                  <a:schemeClr val="accent3">
                    <a:lumMod val="75000"/>
                  </a:schemeClr>
                </a:solidFill>
                <a:latin typeface="+mj-lt"/>
              </a:rPr>
            </a:br>
            <a:r>
              <a:rPr lang="el-GR" sz="2000" dirty="0">
                <a:solidFill>
                  <a:schemeClr val="accent3">
                    <a:lumMod val="75000"/>
                  </a:schemeClr>
                </a:solidFill>
                <a:latin typeface="+mj-lt"/>
              </a:rPr>
              <a:t>• Σακχαρώδης διαβήτης</a:t>
            </a:r>
            <a:br>
              <a:rPr lang="el-GR" sz="2000" dirty="0">
                <a:solidFill>
                  <a:schemeClr val="accent3">
                    <a:lumMod val="75000"/>
                  </a:schemeClr>
                </a:solidFill>
                <a:latin typeface="+mj-lt"/>
              </a:rPr>
            </a:br>
            <a:r>
              <a:rPr lang="el-GR" sz="2000" dirty="0">
                <a:solidFill>
                  <a:schemeClr val="accent3">
                    <a:lumMod val="75000"/>
                  </a:schemeClr>
                </a:solidFill>
                <a:latin typeface="+mj-lt"/>
              </a:rPr>
              <a:t>• Ανοσολογικές διαταραχές</a:t>
            </a:r>
            <a:br>
              <a:rPr lang="el-GR" sz="2000" dirty="0">
                <a:solidFill>
                  <a:schemeClr val="accent3">
                    <a:lumMod val="75000"/>
                  </a:schemeClr>
                </a:solidFill>
                <a:latin typeface="+mj-lt"/>
              </a:rPr>
            </a:br>
            <a:r>
              <a:rPr lang="el-GR" sz="2000" dirty="0">
                <a:solidFill>
                  <a:schemeClr val="accent3">
                    <a:lumMod val="75000"/>
                  </a:schemeClr>
                </a:solidFill>
                <a:latin typeface="+mj-lt"/>
              </a:rPr>
              <a:t>• Ψωρίαση</a:t>
            </a:r>
            <a:br>
              <a:rPr lang="el-GR" sz="2000" dirty="0">
                <a:solidFill>
                  <a:schemeClr val="accent3">
                    <a:lumMod val="75000"/>
                  </a:schemeClr>
                </a:solidFill>
                <a:latin typeface="+mj-lt"/>
              </a:rPr>
            </a:br>
            <a:r>
              <a:rPr lang="el-GR" sz="2000" dirty="0">
                <a:solidFill>
                  <a:schemeClr val="accent3">
                    <a:lumMod val="75000"/>
                  </a:schemeClr>
                </a:solidFill>
                <a:latin typeface="+mj-lt"/>
              </a:rPr>
              <a:t>• Μεγάλο μήκος νυχιών (ευνοεί τον εποικισμό μυκήτων και βακτηριδίων στον χώρο κάτω από το νύχι)</a:t>
            </a:r>
            <a:br>
              <a:rPr lang="el-GR" sz="2000" dirty="0">
                <a:solidFill>
                  <a:schemeClr val="accent3">
                    <a:lumMod val="75000"/>
                  </a:schemeClr>
                </a:solidFill>
                <a:latin typeface="+mj-lt"/>
              </a:rPr>
            </a:br>
            <a:r>
              <a:rPr lang="el-GR" sz="2000" dirty="0">
                <a:solidFill>
                  <a:schemeClr val="accent3">
                    <a:lumMod val="75000"/>
                  </a:schemeClr>
                </a:solidFill>
                <a:latin typeface="+mj-lt"/>
              </a:rPr>
              <a:t>• Υπερβολική εφίδρωση</a:t>
            </a:r>
            <a:br>
              <a:rPr lang="el-GR" sz="2000" dirty="0">
                <a:solidFill>
                  <a:schemeClr val="accent3">
                    <a:lumMod val="75000"/>
                  </a:schemeClr>
                </a:solidFill>
                <a:latin typeface="+mj-lt"/>
              </a:rPr>
            </a:br>
            <a:r>
              <a:rPr lang="el-GR" sz="2000" dirty="0">
                <a:solidFill>
                  <a:schemeClr val="accent3">
                    <a:lumMod val="75000"/>
                  </a:schemeClr>
                </a:solidFill>
                <a:latin typeface="+mj-lt"/>
              </a:rPr>
              <a:t>• Μυκητιάσεις </a:t>
            </a:r>
            <a:r>
              <a:rPr lang="el-GR" sz="2000" dirty="0" smtClean="0">
                <a:solidFill>
                  <a:schemeClr val="accent3">
                    <a:lumMod val="75000"/>
                  </a:schemeClr>
                </a:solidFill>
                <a:latin typeface="+mj-lt"/>
              </a:rPr>
              <a:t>δέρματος</a:t>
            </a:r>
            <a:r>
              <a:rPr lang="el-GR" sz="2000" dirty="0">
                <a:solidFill>
                  <a:schemeClr val="accent3">
                    <a:lumMod val="75000"/>
                  </a:schemeClr>
                </a:solidFill>
                <a:latin typeface="+mj-lt"/>
              </a:rPr>
              <a:t/>
            </a:r>
            <a:br>
              <a:rPr lang="el-GR" sz="2000" dirty="0">
                <a:solidFill>
                  <a:schemeClr val="accent3">
                    <a:lumMod val="75000"/>
                  </a:schemeClr>
                </a:solidFill>
                <a:latin typeface="+mj-lt"/>
              </a:rPr>
            </a:br>
            <a:r>
              <a:rPr lang="el-GR" sz="2000" dirty="0">
                <a:solidFill>
                  <a:schemeClr val="accent3">
                    <a:lumMod val="75000"/>
                  </a:schemeClr>
                </a:solidFill>
                <a:latin typeface="+mj-lt"/>
              </a:rPr>
              <a:t>• Δυσμορφία ποδιών και δαχτύλων</a:t>
            </a:r>
            <a:br>
              <a:rPr lang="el-GR" sz="2000" dirty="0">
                <a:solidFill>
                  <a:schemeClr val="accent3">
                    <a:lumMod val="75000"/>
                  </a:schemeClr>
                </a:solidFill>
                <a:latin typeface="+mj-lt"/>
              </a:rPr>
            </a:br>
            <a:r>
              <a:rPr lang="el-GR" sz="2000" dirty="0">
                <a:solidFill>
                  <a:schemeClr val="accent3">
                    <a:lumMod val="75000"/>
                  </a:schemeClr>
                </a:solidFill>
                <a:latin typeface="+mj-lt"/>
              </a:rPr>
              <a:t>• Έλλειψη βιταμινών Α,Β1,Β2</a:t>
            </a:r>
            <a:br>
              <a:rPr lang="el-GR" sz="2000" dirty="0">
                <a:solidFill>
                  <a:schemeClr val="accent3">
                    <a:lumMod val="75000"/>
                  </a:schemeClr>
                </a:solidFill>
                <a:latin typeface="+mj-lt"/>
              </a:rPr>
            </a:br>
            <a:r>
              <a:rPr lang="el-GR" sz="2000" dirty="0">
                <a:solidFill>
                  <a:schemeClr val="accent3">
                    <a:lumMod val="75000"/>
                  </a:schemeClr>
                </a:solidFill>
                <a:latin typeface="+mj-lt"/>
              </a:rPr>
              <a:t>• Επαφή σε κοινόχρηστους χώρους κολυμβητηρίου/γυμναστηρίου/παραλία με αυξημένη υγρασία</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Προσαρμοσμένος 28">
      <a:dk1>
        <a:sysClr val="windowText" lastClr="000000"/>
      </a:dk1>
      <a:lt1>
        <a:sysClr val="window" lastClr="FFFFFF"/>
      </a:lt1>
      <a:dk2>
        <a:srgbClr val="DBDDCC"/>
      </a:dk2>
      <a:lt2>
        <a:srgbClr val="C9CCB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144</TotalTime>
  <Words>555</Words>
  <Application>Microsoft Office PowerPoint</Application>
  <PresentationFormat>Προβολή στην οθόνη (4:3)</PresentationFormat>
  <Paragraphs>60</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Ροή</vt:lpstr>
      <vt:lpstr>ΟΝΥΧΟΜΥΚΗΤΙΑΣΗ</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ΟΝΥΧΟΜΥΚΗΤΙΑΣΗ</dc:title>
  <dc:creator>user</dc:creator>
  <cp:lastModifiedBy>User</cp:lastModifiedBy>
  <cp:revision>18</cp:revision>
  <dcterms:created xsi:type="dcterms:W3CDTF">2020-11-18T13:30:03Z</dcterms:created>
  <dcterms:modified xsi:type="dcterms:W3CDTF">2022-01-12T10:54:04Z</dcterms:modified>
</cp:coreProperties>
</file>