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8" r:id="rId4"/>
    <p:sldId id="266" r:id="rId5"/>
    <p:sldId id="265" r:id="rId6"/>
    <p:sldId id="264" r:id="rId7"/>
    <p:sldId id="263" r:id="rId8"/>
    <p:sldId id="262" r:id="rId9"/>
    <p:sldId id="261" r:id="rId10"/>
    <p:sldId id="260" r:id="rId11"/>
    <p:sldId id="257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8C19-B1B1-4849-8D54-066813624042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3126-E3C7-4E06-9557-A4A3A20B322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8C19-B1B1-4849-8D54-066813624042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3126-E3C7-4E06-9557-A4A3A20B32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8C19-B1B1-4849-8D54-066813624042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3126-E3C7-4E06-9557-A4A3A20B32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8C19-B1B1-4849-8D54-066813624042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3126-E3C7-4E06-9557-A4A3A20B32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8C19-B1B1-4849-8D54-066813624042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BC13126-E3C7-4E06-9557-A4A3A20B32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8C19-B1B1-4849-8D54-066813624042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3126-E3C7-4E06-9557-A4A3A20B32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8C19-B1B1-4849-8D54-066813624042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3126-E3C7-4E06-9557-A4A3A20B32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8C19-B1B1-4849-8D54-066813624042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3126-E3C7-4E06-9557-A4A3A20B32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8C19-B1B1-4849-8D54-066813624042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3126-E3C7-4E06-9557-A4A3A20B32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8C19-B1B1-4849-8D54-066813624042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3126-E3C7-4E06-9557-A4A3A20B32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18C19-B1B1-4849-8D54-066813624042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3126-E3C7-4E06-9557-A4A3A20B322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1018C19-B1B1-4849-8D54-066813624042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BC13126-E3C7-4E06-9557-A4A3A20B322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1643050"/>
            <a:ext cx="8229600" cy="1828800"/>
          </a:xfrm>
          <a:noFill/>
          <a:effectLst>
            <a:outerShdw blurRad="190500" dist="228600" dir="2700000" sy="90000" rotWithShape="0">
              <a:srgbClr val="000000">
                <a:alpha val="25500"/>
              </a:srgbClr>
            </a:outerShdw>
            <a:softEdge rad="31750"/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4000" cap="none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ΠΡΩΤΟΓΕΝΗΣ ΚΑΙ ΔΕΥΤΕΡΟΓΕΝΗΣ ΠΑΡΑΓΟΝΤΑΣ ΟΝΥΧΟΜΥΚΗΤΙΑΣΗΣ</a:t>
            </a:r>
            <a:r>
              <a:rPr lang="el-GR" sz="4000" dirty="0" smtClean="0">
                <a:solidFill>
                  <a:schemeClr val="accent1"/>
                </a:solidFill>
                <a:effectLst/>
                <a:latin typeface="Calibri" pitchFamily="34" charset="0"/>
              </a:rPr>
              <a:t/>
            </a:r>
            <a:br>
              <a:rPr lang="el-GR" sz="4000" dirty="0" smtClean="0">
                <a:solidFill>
                  <a:schemeClr val="accent1"/>
                </a:solidFill>
                <a:effectLst/>
                <a:latin typeface="Calibri" pitchFamily="34" charset="0"/>
              </a:rPr>
            </a:br>
            <a:endParaRPr lang="el-GR" sz="4000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571736" y="4643446"/>
            <a:ext cx="6400800" cy="1752600"/>
          </a:xfrm>
        </p:spPr>
        <p:txBody>
          <a:bodyPr>
            <a:noAutofit/>
          </a:bodyPr>
          <a:lstStyle/>
          <a:p>
            <a:pPr lvl="0" algn="r">
              <a:buClr>
                <a:srgbClr val="90C226"/>
              </a:buClr>
            </a:pPr>
            <a:r>
              <a:rPr lang="el-GR" sz="2000" dirty="0" smtClean="0">
                <a:solidFill>
                  <a:schemeClr val="tx2"/>
                </a:solidFill>
                <a:latin typeface="Calibri" pitchFamily="34" charset="0"/>
              </a:rPr>
              <a:t>Ειδικότητα: Τεχνικός Αισθητικός Ποδολογίας – Καλλωπισμού Νυχιών και Ονυχοπλαστικής</a:t>
            </a:r>
          </a:p>
          <a:p>
            <a:pPr lvl="0" algn="r">
              <a:buClr>
                <a:srgbClr val="90C226"/>
              </a:buClr>
            </a:pPr>
            <a:r>
              <a:rPr lang="el-GR" sz="2000" dirty="0" smtClean="0">
                <a:solidFill>
                  <a:schemeClr val="tx2"/>
                </a:solidFill>
                <a:latin typeface="Calibri" pitchFamily="34" charset="0"/>
              </a:rPr>
              <a:t>Γ΄ Εξάμηνο</a:t>
            </a:r>
          </a:p>
          <a:p>
            <a:pPr lvl="0" algn="r">
              <a:buClr>
                <a:srgbClr val="90C226"/>
              </a:buClr>
            </a:pPr>
            <a:r>
              <a:rPr lang="el-GR" sz="2000" dirty="0" smtClean="0">
                <a:solidFill>
                  <a:schemeClr val="tx2"/>
                </a:solidFill>
                <a:latin typeface="Calibri" pitchFamily="34" charset="0"/>
              </a:rPr>
              <a:t>Μάθημα: Πρακτικές Ασκήσεις Ποδολογίας</a:t>
            </a:r>
          </a:p>
          <a:p>
            <a:pPr lvl="0" algn="r">
              <a:buClr>
                <a:srgbClr val="90C226"/>
              </a:buClr>
            </a:pPr>
            <a:r>
              <a:rPr lang="el-GR" sz="2000" dirty="0" smtClean="0">
                <a:solidFill>
                  <a:schemeClr val="tx2"/>
                </a:solidFill>
                <a:latin typeface="Calibri" pitchFamily="34" charset="0"/>
              </a:rPr>
              <a:t>Ματοπούλου Ελένη  </a:t>
            </a:r>
          </a:p>
          <a:p>
            <a:pPr lvl="0" algn="r">
              <a:buClr>
                <a:srgbClr val="90C226"/>
              </a:buClr>
            </a:pPr>
            <a:r>
              <a:rPr lang="el-GR" sz="2000" dirty="0" smtClean="0">
                <a:solidFill>
                  <a:schemeClr val="tx2"/>
                </a:solidFill>
                <a:latin typeface="Calibri" pitchFamily="34" charset="0"/>
              </a:rPr>
              <a:t>Θεσσαλονίκη </a:t>
            </a:r>
            <a:r>
              <a:rPr lang="el-GR" sz="2000" dirty="0" smtClean="0">
                <a:solidFill>
                  <a:schemeClr val="tx2"/>
                </a:solidFill>
                <a:latin typeface="Calibri" pitchFamily="34" charset="0"/>
              </a:rPr>
              <a:t>20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22</a:t>
            </a:r>
            <a:r>
              <a:rPr lang="el-GR" sz="20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endParaRPr lang="el-GR" sz="2000" dirty="0" smtClean="0">
              <a:solidFill>
                <a:schemeClr val="tx2"/>
              </a:solidFill>
              <a:latin typeface="Calibri" pitchFamily="34" charset="0"/>
            </a:endParaRPr>
          </a:p>
          <a:p>
            <a:endParaRPr lang="el-GR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071538" y="785794"/>
            <a:ext cx="7000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>
                <a:solidFill>
                  <a:schemeClr val="accent1"/>
                </a:solidFill>
                <a:latin typeface="Calibri" pitchFamily="34" charset="0"/>
              </a:rPr>
              <a:t>Τι ιδιότητες πρέπει να έχει ένα καλό αντιμικροβιακό </a:t>
            </a:r>
            <a:r>
              <a:rPr lang="el-GR" sz="2000" b="1" dirty="0" smtClean="0">
                <a:solidFill>
                  <a:schemeClr val="accent1"/>
                </a:solidFill>
                <a:latin typeface="Calibri" pitchFamily="34" charset="0"/>
              </a:rPr>
              <a:t>φάρμακο</a:t>
            </a:r>
            <a:endParaRPr lang="el-GR" sz="2000" b="1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3" name="2 - Στρογγυλεμένο ορθογώνιο"/>
          <p:cNvSpPr/>
          <p:nvPr/>
        </p:nvSpPr>
        <p:spPr>
          <a:xfrm>
            <a:off x="357158" y="2000240"/>
            <a:ext cx="8215370" cy="364333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Θα πρέπει να είναι το σωστό αντιβιοτικό για την ανάλογη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ασθένεια και να μπορεί να συγκεντρωθεί σε ικανή ποσότητα και σε γρήγορο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χρόνο στον ιστό που πάσχει.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500034" y="1214422"/>
            <a:ext cx="814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1"/>
                </a:solidFill>
                <a:latin typeface="Calibri" pitchFamily="34" charset="0"/>
              </a:rPr>
              <a:t>Ευχαριστώ για την προσοχή σας</a:t>
            </a:r>
            <a:endParaRPr lang="el-GR" sz="4000" b="1" dirty="0">
              <a:solidFill>
                <a:schemeClr val="accent1"/>
              </a:solidFill>
              <a:latin typeface="Calibri" pitchFamily="34" charset="0"/>
            </a:endParaRP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1538" y="2143116"/>
            <a:ext cx="7011810" cy="3732093"/>
          </a:xfrm>
          <a:prstGeom prst="rect">
            <a:avLst/>
          </a:prstGeom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142976" y="714356"/>
            <a:ext cx="7000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solidFill>
                  <a:schemeClr val="accent1"/>
                </a:solidFill>
                <a:latin typeface="Calibri" pitchFamily="34" charset="0"/>
              </a:rPr>
              <a:t>Πρωτογενής </a:t>
            </a:r>
            <a:r>
              <a:rPr lang="el-GR" sz="2000" b="1" dirty="0" smtClean="0">
                <a:solidFill>
                  <a:schemeClr val="accent1"/>
                </a:solidFill>
                <a:latin typeface="Calibri" pitchFamily="34" charset="0"/>
              </a:rPr>
              <a:t>παράγοντας </a:t>
            </a:r>
            <a:r>
              <a:rPr lang="el-GR" sz="2000" b="1" dirty="0">
                <a:solidFill>
                  <a:schemeClr val="accent1"/>
                </a:solidFill>
                <a:latin typeface="Calibri" pitchFamily="34" charset="0"/>
              </a:rPr>
              <a:t>ονυχομυκητίασης</a:t>
            </a:r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571472" y="1785926"/>
            <a:ext cx="8215370" cy="412911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Πρωτογενής παραγωγή είναι η διαδικασία απόσπασης πρώτων υλών κατευθείαν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από</a:t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τη φύση, για παράδειγμα η γεωργία, αλιεία, κτηνοτροφία , μελισσοκομεία κλπ. Η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απόκτηση των αγαθών συλλέγεται. Είναι η πρώτη φάση της παραγωγικής διαδικασίας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χωρίς να έχουν υποστεί καμία επεξεργασία-διεργασία, όπως πχ αυγά, γάλα, ψάρια,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φρούτα, κλπ.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Στρογγυλεμένο ορθογώνιο"/>
          <p:cNvSpPr/>
          <p:nvPr/>
        </p:nvSpPr>
        <p:spPr>
          <a:xfrm>
            <a:off x="500034" y="1500174"/>
            <a:ext cx="8215370" cy="40719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Πρωτογενής λοιπόν είναι αυτός που «γεννιέται» πρώτος. Αυτός που προκύπτει στο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πρώτο στάδιο μιας διαδικασίας και δεν είναι αποτέλεσμα κάποιας προηγούμενης φάσης.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Υφίσταται εξ' αρχής και δεν είναι αποτέλεσμα εξέλιξης . Αποτελεί πρώτο στάδιο σε μια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εξελικτική διαδικασία.</a:t>
            </a:r>
          </a:p>
        </p:txBody>
      </p:sp>
      <p:sp>
        <p:nvSpPr>
          <p:cNvPr id="3" name="2 - Ορθογώνιο"/>
          <p:cNvSpPr/>
          <p:nvPr/>
        </p:nvSpPr>
        <p:spPr>
          <a:xfrm>
            <a:off x="1714480" y="642918"/>
            <a:ext cx="55721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 smtClean="0">
                <a:solidFill>
                  <a:schemeClr val="accent1"/>
                </a:solidFill>
                <a:latin typeface="Calibri" pitchFamily="34" charset="0"/>
              </a:rPr>
              <a:t>Πρωτογενής παράγοντας ονυχομυκητίασης</a:t>
            </a:r>
            <a:endParaRPr lang="el-GR" sz="2000" b="1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Στρογγυλεμένο ορθογώνιο"/>
          <p:cNvSpPr/>
          <p:nvPr/>
        </p:nvSpPr>
        <p:spPr>
          <a:xfrm>
            <a:off x="428596" y="1571612"/>
            <a:ext cx="8358246" cy="40005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Πρωτογενής παράγοντας και πρωτοπαθής μυκητίαση ονύχων : προσβάλει ένα σημείο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του υγιούς νυχιού . Εμφανίζεται στο πλάγιο χείλος ή στο ελεύθερο άκρο του νυχιού.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Χαρακτηρίζεται από δυσχρωματικές, ημικυκλικές λευκοκίτρινες ή υποπράσινες κηλίδες.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Μπορεί να εμφανιστεί εξαιτίας κάποιας γενετικής διαταραχής , ενδεχομένως οργανικής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δυσλειτουργίας, όπως για παράδειγμα εξασθένηση του ανοσοποιητικού κ.α. Σ' αυτή την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περίπτωση γίνονται εξειδικευμένες εξετάσεις από ειδικό γιατρό για τη διάγνωση και τη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θεραπεία του.</a:t>
            </a:r>
          </a:p>
        </p:txBody>
      </p:sp>
      <p:sp>
        <p:nvSpPr>
          <p:cNvPr id="3" name="2 - Ορθογώνιο"/>
          <p:cNvSpPr/>
          <p:nvPr/>
        </p:nvSpPr>
        <p:spPr>
          <a:xfrm>
            <a:off x="2143108" y="642918"/>
            <a:ext cx="48438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000" b="1" dirty="0" smtClean="0">
                <a:solidFill>
                  <a:schemeClr val="accent1"/>
                </a:solidFill>
                <a:latin typeface="Calibri" pitchFamily="34" charset="0"/>
              </a:rPr>
              <a:t>Πρωτογενής παράγοντας ονυχομυκητίασης</a:t>
            </a:r>
            <a:endParaRPr lang="el-GR" sz="2000" b="1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Στρογγυλεμένο ορθογώνιο"/>
          <p:cNvSpPr/>
          <p:nvPr/>
        </p:nvSpPr>
        <p:spPr>
          <a:xfrm>
            <a:off x="571472" y="1643050"/>
            <a:ext cx="8215370" cy="392909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Δευτερογενής παραγωγή είναι η αξιοποίηση της πρωτογενούς παραγωγής. Είναι η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επεξεργασία και η μεταποίηση των αγαθών για παράδειγμα χειροτεχνία, βιοτεχνία,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βιομηχανία. Το χαρακτηρίζουμε σαν αποτέλεσμα μιας εξελικτικής διαδικασίας.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2143108" y="714356"/>
            <a:ext cx="50223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000" b="1" dirty="0" smtClean="0">
                <a:solidFill>
                  <a:schemeClr val="accent1"/>
                </a:solidFill>
                <a:latin typeface="Calibri" pitchFamily="34" charset="0"/>
              </a:rPr>
              <a:t>Δευτερογενής παράγοντας ονυχομυκητίασης</a:t>
            </a:r>
            <a:endParaRPr lang="el-GR" sz="2000" b="1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928794" y="642918"/>
            <a:ext cx="50223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000" b="1" dirty="0" smtClean="0">
                <a:solidFill>
                  <a:schemeClr val="accent1"/>
                </a:solidFill>
                <a:latin typeface="Calibri" pitchFamily="34" charset="0"/>
              </a:rPr>
              <a:t>Δευτερογενής παράγοντας ονυχομυκητίασης</a:t>
            </a:r>
            <a:endParaRPr lang="el-GR" sz="2000" b="1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3" name="2 - Στρογγυλεμένο ορθογώνιο"/>
          <p:cNvSpPr/>
          <p:nvPr/>
        </p:nvSpPr>
        <p:spPr>
          <a:xfrm>
            <a:off x="357158" y="1714488"/>
            <a:ext cx="8501122" cy="47863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Δευτερογενής παραγωγή είναι η αξιοποίηση της πρωτογενούς παραγωγής. Είναι η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επεξεργασία και η μεταποίηση των αγαθών για παράδειγμα χειροτεχνία, βιοτεχνία,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βιομηχανία. Το χαρακτηρίζουμε σαν αποτέλεσμα μιας εξελικτικής διαδικασίας.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Δευτερογενής παράγοντας ή δευτεροπαθής μυκητίαση ονύχων : προσβάλει ολόκληρο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το νύχι, το οποίο έχει υποστεί ήδη μια αλλοίωση. Από πρωτοπαθής μετατρέπεται σε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δευτεροπαθής εξαιτίας διαφόρων παραγόντων που συντελούν στην ανάπτυξη των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μυκήτων. Κάποιοι απ αυτούς τους παράγοντες είναι η υγρασία, το θερμό και υγρό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περιβάλλον σε συνδυασμό με στενά παπούτσια βοηθούν τους μύκητες να αναπτυχθούν.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Επίσης το περπάτημα σε κοινόχρηστους και υγρούς χώρους, αποδυτήρια, ντουζιέρες,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Επιπλέον είναι ιδιαίτερο πρόβλημα σε ηλικιωμένους ανθρώπους, ασθενείς που πάσχουν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από σακχαρώδη διαβήτη και διαταραχές του κυκλοφορικού συστήματος. Είναι 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>επίκτητος.</a:t>
            </a:r>
            <a:endParaRPr lang="el-GR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143108" y="571480"/>
            <a:ext cx="50223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000" b="1" dirty="0" smtClean="0">
                <a:solidFill>
                  <a:schemeClr val="accent1"/>
                </a:solidFill>
                <a:latin typeface="Calibri" pitchFamily="34" charset="0"/>
              </a:rPr>
              <a:t>Δευτερογενής παράγοντας ονυχομυκητίασης</a:t>
            </a:r>
            <a:endParaRPr lang="el-GR" sz="2000" b="1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3" name="2 - Στρογγυλεμένο ορθογώνιο"/>
          <p:cNvSpPr/>
          <p:nvPr/>
        </p:nvSpPr>
        <p:spPr>
          <a:xfrm>
            <a:off x="428596" y="1857364"/>
            <a:ext cx="8215370" cy="350046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Η δευτερογενής ονυχία από Candida είναι συχνότερη και εμφανίζεται κυρίως με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παρωνυχία. Χαρακτηρίζεται από νύχια με γραμμώσεις και άλλες αλλοιώσεις όπως είναι η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σκλήρυνση και η πάχυνση-υπερκεράτωση με τραχιά επιφάνεια, αλλοίωση του σχήματος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και του χρώματος, δυσοσμία. Μπορεί να θρυμματιστούν εύκολα οι άκρες του και να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παρουσιάσει αποκόλληση απ την κοίτη του νυχιού, ονυχόλυση.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000232" y="428604"/>
            <a:ext cx="50223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000" b="1" dirty="0" smtClean="0">
                <a:solidFill>
                  <a:schemeClr val="accent1"/>
                </a:solidFill>
                <a:latin typeface="Calibri" pitchFamily="34" charset="0"/>
              </a:rPr>
              <a:t>Δευτερογενής παράγοντας ονυχομυκητίασης</a:t>
            </a:r>
            <a:endParaRPr lang="el-GR" sz="2000" b="1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3" name="2 - Στρογγυλεμένο ορθογώνιο"/>
          <p:cNvSpPr/>
          <p:nvPr/>
        </p:nvSpPr>
        <p:spPr>
          <a:xfrm>
            <a:off x="500034" y="1714488"/>
            <a:ext cx="8215370" cy="364333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Επιπλέον δευτεροπαθής θεωρείται ο μύκητας που μεταφέρεται και εκδηλώνεται σε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κάποιο άλλο σημείο και όργανο του σώματος. Μπορεί να επιμολύνει τα υπόλοιπα νύχια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αλλά και το δέρμα, τις μεσοδακτύλιες περιοχές των ποδιών (πόδι αθλητή) και άλλα σημεία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του σώματος, όπως στόμα, γλωσσά, γεννητικά όργανα ,κόλπο, πρωκτό.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500166" y="714356"/>
            <a:ext cx="60722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>
                <a:solidFill>
                  <a:schemeClr val="accent1"/>
                </a:solidFill>
                <a:latin typeface="Calibri" pitchFamily="34" charset="0"/>
              </a:rPr>
              <a:t>Που χρησιμοποιούνται τα αντιμυκητισιακά </a:t>
            </a:r>
            <a:r>
              <a:rPr lang="el-GR" sz="2000" b="1" dirty="0" smtClean="0">
                <a:solidFill>
                  <a:schemeClr val="accent1"/>
                </a:solidFill>
                <a:latin typeface="Calibri" pitchFamily="34" charset="0"/>
              </a:rPr>
              <a:t>αντιβιοτικά</a:t>
            </a:r>
            <a:endParaRPr lang="el-GR" sz="2000" b="1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3" name="2 - Στρογγυλεμένο ορθογώνιο"/>
          <p:cNvSpPr/>
          <p:nvPr/>
        </p:nvSpPr>
        <p:spPr>
          <a:xfrm>
            <a:off x="714348" y="1785926"/>
            <a:ext cx="7929618" cy="364333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Οι μύκητες είναι μικροοργανισμοί οι οποίοι, σε αντίθεση με τα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βακτήρια, είναι ευκαρυωτικοί οργανισμοί. Προκαλούν λοιμώξεις, τις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μυκητιάσεις. Σαν αντιμυκητιασικά είναι τα φάρμακα που χρησιμοποιούνται για</a:t>
            </a:r>
            <a:r>
              <a:rPr lang="el-GR" dirty="0" smtClean="0">
                <a:solidFill>
                  <a:schemeClr val="accent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1"/>
                </a:solidFill>
                <a:latin typeface="Calibri" pitchFamily="34" charset="0"/>
              </a:rPr>
            </a:br>
            <a:r>
              <a:rPr lang="el-GR" dirty="0">
                <a:solidFill>
                  <a:schemeClr val="accent1"/>
                </a:solidFill>
                <a:latin typeface="Calibri" pitchFamily="34" charset="0"/>
              </a:rPr>
              <a:t>τη θεραπεία των μυκητιάσεων.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Προσαρμοσμένος 32">
      <a:dk1>
        <a:srgbClr val="6E724C"/>
      </a:dk1>
      <a:lt1>
        <a:sysClr val="window" lastClr="FFFFFF"/>
      </a:lt1>
      <a:dk2>
        <a:srgbClr val="DBDDCC"/>
      </a:dk2>
      <a:lt2>
        <a:srgbClr val="C9CCB3"/>
      </a:lt2>
      <a:accent1>
        <a:srgbClr val="808759"/>
      </a:accent1>
      <a:accent2>
        <a:srgbClr val="C9CCB3"/>
      </a:accent2>
      <a:accent3>
        <a:srgbClr val="A5AB81"/>
      </a:accent3>
      <a:accent4>
        <a:srgbClr val="D8B25C"/>
      </a:accent4>
      <a:accent5>
        <a:srgbClr val="7BA79D"/>
      </a:accent5>
      <a:accent6>
        <a:srgbClr val="606542"/>
      </a:accent6>
      <a:hlink>
        <a:srgbClr val="F7B615"/>
      </a:hlink>
      <a:folHlink>
        <a:srgbClr val="704404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</TotalTime>
  <Words>166</Words>
  <Application>Microsoft Office PowerPoint</Application>
  <PresentationFormat>Προβολή στην οθόνη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Αποκορύφωμα</vt:lpstr>
      <vt:lpstr>ΠΡΩΤΟΓΕΝΗΣ ΚΑΙ ΔΕΥΤΕΡΟΓΕΝΗΣ ΠΑΡΑΓΟΝΤΑΣ ΟΝΥΧΟΜΥΚΗΤΙΑΣΗΣ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5</cp:revision>
  <dcterms:created xsi:type="dcterms:W3CDTF">2020-12-01T09:55:15Z</dcterms:created>
  <dcterms:modified xsi:type="dcterms:W3CDTF">2022-01-12T11:02:25Z</dcterms:modified>
</cp:coreProperties>
</file>