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6" r:id="rId3"/>
    <p:sldId id="265" r:id="rId4"/>
    <p:sldId id="264" r:id="rId5"/>
    <p:sldId id="263" r:id="rId6"/>
    <p:sldId id="262" r:id="rId7"/>
    <p:sldId id="257"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FE1"/>
    <a:srgbClr val="99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462CE75A-0029-4357-B17E-CB9C6CD43BCE}" type="datetimeFigureOut">
              <a:rPr lang="el-GR" smtClean="0"/>
              <a:pPr/>
              <a:t>31/01/2022</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74F3390-C9FB-452F-95F9-C37A864CADD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462CE75A-0029-4357-B17E-CB9C6CD43BCE}" type="datetimeFigureOut">
              <a:rPr lang="el-GR" smtClean="0"/>
              <a:pPr/>
              <a:t>31/01/2022</a:t>
            </a:fld>
            <a:endParaRPr lang="el-GR"/>
          </a:p>
        </p:txBody>
      </p:sp>
      <p:sp>
        <p:nvSpPr>
          <p:cNvPr id="27" name="26 - Θέση αριθμού διαφάνειας"/>
          <p:cNvSpPr>
            <a:spLocks noGrp="1"/>
          </p:cNvSpPr>
          <p:nvPr>
            <p:ph type="sldNum" sz="quarter" idx="11"/>
          </p:nvPr>
        </p:nvSpPr>
        <p:spPr/>
        <p:txBody>
          <a:bodyPr rtlCol="0"/>
          <a:lstStyle/>
          <a:p>
            <a:fld id="{374F3390-C9FB-452F-95F9-C37A864CADD8}"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462CE75A-0029-4357-B17E-CB9C6CD43BCE}" type="datetimeFigureOut">
              <a:rPr lang="el-GR" smtClean="0"/>
              <a:pPr/>
              <a:t>31/01/2022</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374F3390-C9FB-452F-95F9-C37A864CADD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62CE75A-0029-4357-B17E-CB9C6CD43BCE}" type="datetimeFigureOut">
              <a:rPr lang="el-GR" smtClean="0"/>
              <a:pPr/>
              <a:t>31/01/2022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4F3390-C9FB-452F-95F9-C37A864CADD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62CE75A-0029-4357-B17E-CB9C6CD43BCE}" type="datetimeFigureOut">
              <a:rPr lang="el-GR" smtClean="0"/>
              <a:pPr/>
              <a:t>31/01/2022</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74F3390-C9FB-452F-95F9-C37A864CADD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28596" y="1142984"/>
            <a:ext cx="8429684" cy="1470025"/>
          </a:xfrm>
        </p:spPr>
        <p:txBody>
          <a:bodyPr>
            <a:normAutofit/>
          </a:bodyPr>
          <a:lstStyle/>
          <a:p>
            <a:pPr algn="ctr"/>
            <a:r>
              <a:rPr lang="el-GR" sz="4000" b="1" dirty="0" smtClean="0">
                <a:solidFill>
                  <a:schemeClr val="accent3">
                    <a:lumMod val="75000"/>
                  </a:schemeClr>
                </a:solidFill>
              </a:rPr>
              <a:t>ΔΙΑΚΟΣΜΗΣΗ ΝΥΧΙΩΝ – Β’ ΜΕΡΟΣ</a:t>
            </a:r>
            <a:endParaRPr lang="el-GR" sz="4000" b="1" dirty="0">
              <a:solidFill>
                <a:schemeClr val="accent3">
                  <a:lumMod val="75000"/>
                </a:schemeClr>
              </a:solidFill>
            </a:endParaRPr>
          </a:p>
        </p:txBody>
      </p:sp>
      <p:sp>
        <p:nvSpPr>
          <p:cNvPr id="3" name="2 - Υπότιτλος"/>
          <p:cNvSpPr>
            <a:spLocks noGrp="1"/>
          </p:cNvSpPr>
          <p:nvPr>
            <p:ph type="subTitle" idx="1"/>
          </p:nvPr>
        </p:nvSpPr>
        <p:spPr>
          <a:xfrm>
            <a:off x="2743200" y="5105400"/>
            <a:ext cx="6400800" cy="1752600"/>
          </a:xfrm>
        </p:spPr>
        <p:txBody>
          <a:bodyPr>
            <a:normAutofit fontScale="85000" lnSpcReduction="20000"/>
          </a:bodyPr>
          <a:lstStyle/>
          <a:p>
            <a:pPr algn="r"/>
            <a:r>
              <a:rPr lang="el-GR" dirty="0" smtClean="0">
                <a:solidFill>
                  <a:schemeClr val="accent3">
                    <a:lumMod val="75000"/>
                  </a:schemeClr>
                </a:solidFill>
                <a:latin typeface="Calibri" pitchFamily="34" charset="0"/>
              </a:rPr>
              <a:t>Ειδικότητα</a:t>
            </a:r>
            <a:r>
              <a:rPr lang="en-US" dirty="0" smtClean="0">
                <a:solidFill>
                  <a:schemeClr val="accent3">
                    <a:lumMod val="75000"/>
                  </a:schemeClr>
                </a:solidFill>
                <a:latin typeface="Calibri" pitchFamily="34" charset="0"/>
              </a:rPr>
              <a:t>:T</a:t>
            </a:r>
            <a:r>
              <a:rPr lang="el-GR" dirty="0" smtClean="0">
                <a:solidFill>
                  <a:schemeClr val="accent3">
                    <a:lumMod val="75000"/>
                  </a:schemeClr>
                </a:solidFill>
                <a:latin typeface="Calibri" pitchFamily="34" charset="0"/>
              </a:rPr>
              <a:t>εχνικός Αισθητικός Ποδολογίας-Καλλωπισμού Νυχιών και Ονυχοπλαστικής</a:t>
            </a:r>
          </a:p>
          <a:p>
            <a:pPr algn="r"/>
            <a:r>
              <a:rPr lang="el-GR" dirty="0" smtClean="0">
                <a:solidFill>
                  <a:schemeClr val="accent3">
                    <a:lumMod val="75000"/>
                  </a:schemeClr>
                </a:solidFill>
                <a:latin typeface="Calibri" pitchFamily="34" charset="0"/>
              </a:rPr>
              <a:t>	Γ’ Εξάμηνο</a:t>
            </a:r>
          </a:p>
          <a:p>
            <a:pPr algn="r"/>
            <a:r>
              <a:rPr lang="el-GR" dirty="0" smtClean="0">
                <a:solidFill>
                  <a:schemeClr val="accent3">
                    <a:lumMod val="75000"/>
                  </a:schemeClr>
                </a:solidFill>
                <a:latin typeface="Calibri" pitchFamily="34" charset="0"/>
              </a:rPr>
              <a:t>Μάθημα</a:t>
            </a:r>
            <a:r>
              <a:rPr lang="en-US" dirty="0" smtClean="0">
                <a:solidFill>
                  <a:schemeClr val="accent3">
                    <a:lumMod val="75000"/>
                  </a:schemeClr>
                </a:solidFill>
                <a:latin typeface="Calibri" pitchFamily="34" charset="0"/>
              </a:rPr>
              <a:t>:</a:t>
            </a:r>
            <a:r>
              <a:rPr lang="el-GR" dirty="0" smtClean="0">
                <a:solidFill>
                  <a:schemeClr val="accent3">
                    <a:lumMod val="75000"/>
                  </a:schemeClr>
                </a:solidFill>
                <a:latin typeface="Calibri" pitchFamily="34" charset="0"/>
              </a:rPr>
              <a:t>Πρακτική Εφαρμογή στην Ειδικότητα</a:t>
            </a:r>
          </a:p>
          <a:p>
            <a:pPr algn="r"/>
            <a:r>
              <a:rPr lang="el-GR" dirty="0" smtClean="0">
                <a:solidFill>
                  <a:schemeClr val="accent3">
                    <a:lumMod val="75000"/>
                  </a:schemeClr>
                </a:solidFill>
                <a:latin typeface="Calibri" pitchFamily="34" charset="0"/>
              </a:rPr>
              <a:t>Ματοπούλου Ελένη</a:t>
            </a:r>
            <a:endParaRPr lang="en-US" dirty="0" smtClean="0">
              <a:solidFill>
                <a:schemeClr val="accent3">
                  <a:lumMod val="75000"/>
                </a:schemeClr>
              </a:solidFill>
              <a:latin typeface="Calibri" pitchFamily="34" charset="0"/>
            </a:endParaRPr>
          </a:p>
          <a:p>
            <a:pPr algn="r"/>
            <a:r>
              <a:rPr lang="el-GR" dirty="0" smtClean="0">
                <a:solidFill>
                  <a:schemeClr val="accent3">
                    <a:lumMod val="75000"/>
                  </a:schemeClr>
                </a:solidFill>
                <a:latin typeface="Calibri" pitchFamily="34" charset="0"/>
              </a:rPr>
              <a:t>Θεσσαλονίκη </a:t>
            </a:r>
            <a:r>
              <a:rPr lang="el-GR" dirty="0" smtClean="0">
                <a:solidFill>
                  <a:schemeClr val="accent3">
                    <a:lumMod val="75000"/>
                  </a:schemeClr>
                </a:solidFill>
                <a:latin typeface="Calibri" pitchFamily="34" charset="0"/>
              </a:rPr>
              <a:t>202</a:t>
            </a:r>
            <a:r>
              <a:rPr lang="en-US" dirty="0" smtClean="0">
                <a:solidFill>
                  <a:schemeClr val="accent3">
                    <a:lumMod val="75000"/>
                  </a:schemeClr>
                </a:solidFill>
                <a:latin typeface="Calibri" pitchFamily="34" charset="0"/>
              </a:rPr>
              <a:t>2</a:t>
            </a:r>
            <a:r>
              <a:rPr lang="el-GR" dirty="0" smtClean="0">
                <a:solidFill>
                  <a:schemeClr val="accent3">
                    <a:lumMod val="75000"/>
                  </a:schemeClr>
                </a:solidFill>
                <a:latin typeface="Calibri" pitchFamily="34" charset="0"/>
              </a:rPr>
              <a:t> </a:t>
            </a:r>
            <a:endParaRPr lang="el-GR" dirty="0" smtClean="0">
              <a:solidFill>
                <a:schemeClr val="accent3">
                  <a:lumMod val="75000"/>
                </a:schemeClr>
              </a:solidFill>
              <a:latin typeface="Calibri" pitchFamily="34" charset="0"/>
            </a:endParaRPr>
          </a:p>
          <a:p>
            <a:endParaRPr lang="el-GR" dirty="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785786" y="1714488"/>
            <a:ext cx="7358146" cy="3477875"/>
          </a:xfrm>
          <a:prstGeom prst="rect">
            <a:avLst/>
          </a:prstGeom>
          <a:solidFill>
            <a:srgbClr val="EBFFE1"/>
          </a:solidFill>
          <a:ln w="28575">
            <a:solidFill>
              <a:schemeClr val="accent3">
                <a:lumMod val="75000"/>
              </a:schemeClr>
            </a:solidFill>
          </a:ln>
        </p:spPr>
        <p:txBody>
          <a:bodyPr wrap="square">
            <a:spAutoFit/>
          </a:bodyPr>
          <a:lstStyle/>
          <a:p>
            <a:pPr algn="ctr"/>
            <a:r>
              <a:rPr lang="el-GR" sz="2000" u="sng" dirty="0" smtClean="0">
                <a:solidFill>
                  <a:schemeClr val="accent1"/>
                </a:solidFill>
                <a:latin typeface="Calibri" pitchFamily="34" charset="0"/>
              </a:rPr>
              <a:t>Επιλογή κατάλληλου Nail Art </a:t>
            </a:r>
          </a:p>
          <a:p>
            <a:pPr algn="ctr"/>
            <a:endParaRPr lang="el-GR" sz="2000" u="sng" dirty="0" smtClean="0">
              <a:solidFill>
                <a:schemeClr val="accent1"/>
              </a:solidFill>
              <a:latin typeface="Calibri" pitchFamily="34" charset="0"/>
            </a:endParaRPr>
          </a:p>
          <a:p>
            <a:pPr algn="ctr"/>
            <a:endParaRPr lang="el-GR" sz="2000" u="sng" dirty="0" smtClean="0">
              <a:solidFill>
                <a:schemeClr val="accent1"/>
              </a:solidFill>
              <a:latin typeface="Calibri" pitchFamily="34" charset="0"/>
            </a:endParaRPr>
          </a:p>
          <a:p>
            <a:pPr algn="ctr"/>
            <a:r>
              <a:rPr lang="el-GR" sz="2000" dirty="0" smtClean="0">
                <a:solidFill>
                  <a:schemeClr val="accent1"/>
                </a:solidFill>
                <a:latin typeface="Calibri" pitchFamily="34" charset="0"/>
              </a:rPr>
              <a:t>Το nail art έχει γίνει μόδα τα τελευταία χρόνια και όλο και περισσότερες γυναίκες επισκέπτονται έναν αισθητικό άκρων για να δοκιμάσουν αυτές τις τεχνικές. Το nail art αποτελεί ολόκληρη επιστήμη και μπορεί να μετατρέψει τα νύχια μιας γυναίκας σε έργα τέχνης. Η αλήθεια είναι ότι όταν αναφερόμαστε στην ομορφιά, η λεπτομέρεια κάνει τη διαφορά. Τα περιποιημένα νύχια και το nail art μπορούν να δώσουν το κάτι παραπάνω και να μετατρέψουν τα γυναικεία χέρια σε στολίδια. </a:t>
            </a:r>
            <a:endParaRPr lang="el-GR" sz="2000" dirty="0">
              <a:solidFill>
                <a:schemeClr val="accent1"/>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857356" y="1500174"/>
            <a:ext cx="5786478" cy="3785652"/>
          </a:xfrm>
          <a:prstGeom prst="rect">
            <a:avLst/>
          </a:prstGeom>
          <a:solidFill>
            <a:srgbClr val="EBFFE1"/>
          </a:solidFill>
          <a:ln w="28575">
            <a:solidFill>
              <a:schemeClr val="accent3">
                <a:lumMod val="75000"/>
              </a:schemeClr>
            </a:solidFill>
          </a:ln>
        </p:spPr>
        <p:txBody>
          <a:bodyPr wrap="square">
            <a:spAutoFit/>
          </a:bodyPr>
          <a:lstStyle/>
          <a:p>
            <a:r>
              <a:rPr lang="el-GR" sz="2000" dirty="0" smtClean="0">
                <a:solidFill>
                  <a:schemeClr val="accent1"/>
                </a:solidFill>
                <a:latin typeface="Calibri" pitchFamily="34" charset="0"/>
              </a:rPr>
              <a:t>Η επιλογή του κατάλληλου nail art για κάθε πελάτισσα, εξαρτάται από διάφορους παράγοντες, οι κυριότεροι από τους οποίους είναι:</a:t>
            </a:r>
          </a:p>
          <a:p>
            <a:pPr algn="ctr"/>
            <a:endParaRPr lang="el-GR" sz="2000" dirty="0" smtClean="0">
              <a:solidFill>
                <a:schemeClr val="accent1"/>
              </a:solidFill>
              <a:latin typeface="Calibri" pitchFamily="34" charset="0"/>
            </a:endParaRPr>
          </a:p>
          <a:p>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 Η ηλικία της πελάτισσας </a:t>
            </a:r>
          </a:p>
          <a:p>
            <a:pPr>
              <a:buFontTx/>
              <a:buChar char="-"/>
            </a:pPr>
            <a:r>
              <a:rPr lang="el-GR" sz="2000" dirty="0" smtClean="0">
                <a:solidFill>
                  <a:schemeClr val="accent1"/>
                </a:solidFill>
                <a:latin typeface="Calibri" pitchFamily="34" charset="0"/>
              </a:rPr>
              <a:t>Ο χαρακτήρας της πελάτισσας</a:t>
            </a:r>
          </a:p>
          <a:p>
            <a:pPr>
              <a:buFontTx/>
              <a:buChar char="-"/>
            </a:pPr>
            <a:r>
              <a:rPr lang="el-GR" sz="2000" dirty="0" smtClean="0">
                <a:solidFill>
                  <a:schemeClr val="accent1"/>
                </a:solidFill>
                <a:latin typeface="Calibri" pitchFamily="34" charset="0"/>
              </a:rPr>
              <a:t>  Το στυλ της πελάτισσας</a:t>
            </a:r>
          </a:p>
          <a:p>
            <a:pPr>
              <a:buFontTx/>
              <a:buChar char="-"/>
            </a:pPr>
            <a:r>
              <a:rPr lang="el-GR" sz="2000" dirty="0" smtClean="0">
                <a:solidFill>
                  <a:schemeClr val="accent1"/>
                </a:solidFill>
                <a:latin typeface="Calibri" pitchFamily="34" charset="0"/>
              </a:rPr>
              <a:t>  Η μόδα</a:t>
            </a:r>
          </a:p>
          <a:p>
            <a:r>
              <a:rPr lang="el-GR" sz="2000" dirty="0" smtClean="0">
                <a:solidFill>
                  <a:schemeClr val="accent1"/>
                </a:solidFill>
                <a:latin typeface="Calibri" pitchFamily="34" charset="0"/>
              </a:rPr>
              <a:t>- Η ειδική περίσταση</a:t>
            </a:r>
          </a:p>
          <a:p>
            <a:r>
              <a:rPr lang="el-GR" sz="2000" dirty="0" smtClean="0">
                <a:solidFill>
                  <a:schemeClr val="accent1"/>
                </a:solidFill>
                <a:latin typeface="Calibri" pitchFamily="34" charset="0"/>
              </a:rPr>
              <a:t>- Το ντύσιμο</a:t>
            </a:r>
          </a:p>
          <a:p>
            <a:r>
              <a:rPr lang="el-GR" sz="2000" dirty="0" smtClean="0">
                <a:solidFill>
                  <a:schemeClr val="accent1"/>
                </a:solidFill>
                <a:latin typeface="Calibri" pitchFamily="34" charset="0"/>
              </a:rPr>
              <a:t>- Η εποχή</a:t>
            </a:r>
            <a:endParaRPr lang="el-GR" sz="2000" u="sng" dirty="0">
              <a:solidFill>
                <a:schemeClr val="accent1"/>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214546" y="2643182"/>
            <a:ext cx="5000660" cy="1631216"/>
          </a:xfrm>
          <a:prstGeom prst="rect">
            <a:avLst/>
          </a:prstGeom>
          <a:solidFill>
            <a:srgbClr val="EBFFE1"/>
          </a:solidFill>
          <a:ln w="28575">
            <a:solidFill>
              <a:schemeClr val="accent3">
                <a:lumMod val="75000"/>
              </a:schemeClr>
            </a:solidFill>
          </a:ln>
        </p:spPr>
        <p:txBody>
          <a:bodyPr wrap="square">
            <a:spAutoFit/>
          </a:bodyPr>
          <a:lstStyle/>
          <a:p>
            <a:pPr algn="ctr"/>
            <a:r>
              <a:rPr lang="el-GR" sz="2000" dirty="0" smtClean="0">
                <a:solidFill>
                  <a:schemeClr val="accent1"/>
                </a:solidFill>
                <a:latin typeface="Calibri" pitchFamily="34" charset="0"/>
              </a:rPr>
              <a:t>Εποχιακό Nail Art Ανάλογα με την εποχή ή την εορταστική περίοδο του χρόνου, ποικίλουν οι επιλογές της πελάτισσας για τα χρώματα και τα σχέδια που θα της προτείνει η ενημερωμένη τεχνίτρια άκρων.</a:t>
            </a:r>
            <a:endParaRPr lang="el-GR" sz="2000" dirty="0">
              <a:solidFill>
                <a:schemeClr val="accent1"/>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285852" y="1785926"/>
            <a:ext cx="6500858" cy="2862322"/>
          </a:xfrm>
          <a:prstGeom prst="rect">
            <a:avLst/>
          </a:prstGeom>
          <a:solidFill>
            <a:srgbClr val="EBFFE1"/>
          </a:solidFill>
          <a:ln w="28575">
            <a:solidFill>
              <a:schemeClr val="accent3">
                <a:lumMod val="75000"/>
              </a:schemeClr>
            </a:solidFill>
          </a:ln>
        </p:spPr>
        <p:txBody>
          <a:bodyPr wrap="square">
            <a:spAutoFit/>
          </a:bodyPr>
          <a:lstStyle/>
          <a:p>
            <a:pPr>
              <a:buFont typeface="Wingdings" pitchFamily="2" charset="2"/>
              <a:buChar char="v"/>
            </a:pPr>
            <a:r>
              <a:rPr lang="el-GR" sz="2000" dirty="0" smtClean="0">
                <a:solidFill>
                  <a:schemeClr val="accent1"/>
                </a:solidFill>
                <a:latin typeface="Calibri" pitchFamily="34" charset="0"/>
              </a:rPr>
              <a:t>Χειμωνιάτικα nail art (σκούρα χρώματα, πλεκτό, κτλ)</a:t>
            </a:r>
          </a:p>
          <a:p>
            <a:endParaRPr lang="el-GR" sz="2000" dirty="0" smtClean="0">
              <a:solidFill>
                <a:schemeClr val="accent1"/>
              </a:solidFill>
              <a:latin typeface="Calibri" pitchFamily="34" charset="0"/>
            </a:endParaRPr>
          </a:p>
          <a:p>
            <a:pPr>
              <a:buFont typeface="Wingdings" pitchFamily="2" charset="2"/>
              <a:buChar char="v"/>
            </a:pPr>
            <a:r>
              <a:rPr lang="el-GR" sz="2000" dirty="0" smtClean="0">
                <a:solidFill>
                  <a:schemeClr val="accent1"/>
                </a:solidFill>
                <a:latin typeface="Calibri" pitchFamily="34" charset="0"/>
              </a:rPr>
              <a:t>Χριστουγεννιάτικα nail art (κυριαρχούν το κόκκινο, το μπορντώ και οι λάμψεις χρυσό, ασημί κτλ, συνηθισμένα σχέδια η χιονονιφάδα, χριστουγεννιάτικο δέντρο, τάρανδος, Αι-Βασίλης, μπάλες, χιονάνθρωπος) </a:t>
            </a:r>
          </a:p>
          <a:p>
            <a:endParaRPr lang="el-GR" sz="2000" dirty="0" smtClean="0">
              <a:solidFill>
                <a:schemeClr val="accent1"/>
              </a:solidFill>
              <a:latin typeface="Calibri" pitchFamily="34" charset="0"/>
            </a:endParaRPr>
          </a:p>
          <a:p>
            <a:pPr>
              <a:buFont typeface="Wingdings" pitchFamily="2" charset="2"/>
              <a:buChar char="v"/>
            </a:pPr>
            <a:r>
              <a:rPr lang="el-GR" sz="2000" dirty="0" smtClean="0">
                <a:solidFill>
                  <a:schemeClr val="accent1"/>
                </a:solidFill>
                <a:latin typeface="Calibri" pitchFamily="34" charset="0"/>
              </a:rPr>
              <a:t>Νail art του Αγίου Βαλεντίνου (κυριαρχεί το κόκκινο και οι αποχρώσεις του ροζ, καρδιές, κτλ)</a:t>
            </a:r>
            <a:endParaRPr lang="el-GR" sz="2000" u="sng" dirty="0" smtClean="0">
              <a:solidFill>
                <a:schemeClr val="accent1"/>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214414" y="1857364"/>
            <a:ext cx="6786610" cy="3477875"/>
          </a:xfrm>
          <a:prstGeom prst="rect">
            <a:avLst/>
          </a:prstGeom>
          <a:solidFill>
            <a:srgbClr val="EBFFE1"/>
          </a:solidFill>
          <a:ln w="28575">
            <a:solidFill>
              <a:schemeClr val="accent3">
                <a:lumMod val="75000"/>
              </a:schemeClr>
            </a:solidFill>
          </a:ln>
        </p:spPr>
        <p:txBody>
          <a:bodyPr wrap="square">
            <a:spAutoFit/>
          </a:bodyPr>
          <a:lstStyle/>
          <a:p>
            <a:pPr>
              <a:buFont typeface="Wingdings" pitchFamily="2" charset="2"/>
              <a:buChar char="v"/>
            </a:pPr>
            <a:r>
              <a:rPr lang="el-GR" sz="2000" dirty="0" smtClean="0">
                <a:solidFill>
                  <a:schemeClr val="accent1"/>
                </a:solidFill>
                <a:latin typeface="Calibri" pitchFamily="34" charset="0"/>
              </a:rPr>
              <a:t>Ανοιξιάτικα </a:t>
            </a:r>
            <a:r>
              <a:rPr lang="en-US" sz="2000" dirty="0" smtClean="0">
                <a:solidFill>
                  <a:schemeClr val="accent1"/>
                </a:solidFill>
                <a:latin typeface="Calibri" pitchFamily="34" charset="0"/>
              </a:rPr>
              <a:t>nail art (</a:t>
            </a:r>
            <a:r>
              <a:rPr lang="el-GR" sz="2000" dirty="0" smtClean="0">
                <a:solidFill>
                  <a:schemeClr val="accent1"/>
                </a:solidFill>
                <a:latin typeface="Calibri" pitchFamily="34" charset="0"/>
              </a:rPr>
              <a:t>κυριαρχούν τα παστέλ χρώματα και διάφορα λουλούδια) </a:t>
            </a:r>
          </a:p>
          <a:p>
            <a:pPr>
              <a:buFont typeface="Wingdings" pitchFamily="2" charset="2"/>
              <a:buChar char="v"/>
            </a:pPr>
            <a:endParaRPr lang="el-GR" sz="2000" dirty="0" smtClean="0">
              <a:solidFill>
                <a:schemeClr val="accent1"/>
              </a:solidFill>
              <a:latin typeface="Calibri" pitchFamily="34" charset="0"/>
            </a:endParaRPr>
          </a:p>
          <a:p>
            <a:pPr>
              <a:buFont typeface="Wingdings" pitchFamily="2" charset="2"/>
              <a:buChar char="v"/>
            </a:pPr>
            <a:r>
              <a:rPr lang="el-GR" sz="2000" dirty="0" smtClean="0">
                <a:solidFill>
                  <a:schemeClr val="accent1"/>
                </a:solidFill>
                <a:latin typeface="Calibri" pitchFamily="34" charset="0"/>
              </a:rPr>
              <a:t>Πασχαλιάτικα </a:t>
            </a:r>
            <a:r>
              <a:rPr lang="en-US" sz="2000" dirty="0" smtClean="0">
                <a:solidFill>
                  <a:schemeClr val="accent1"/>
                </a:solidFill>
                <a:latin typeface="Calibri" pitchFamily="34" charset="0"/>
              </a:rPr>
              <a:t>nail art (</a:t>
            </a:r>
            <a:r>
              <a:rPr lang="el-GR" sz="2000" dirty="0" smtClean="0">
                <a:solidFill>
                  <a:schemeClr val="accent1"/>
                </a:solidFill>
                <a:latin typeface="Calibri" pitchFamily="34" charset="0"/>
              </a:rPr>
              <a:t>πουά, ριγέ, κουνελάκια, αβγά, πασχαλίτσες, κτλ)</a:t>
            </a:r>
          </a:p>
          <a:p>
            <a:r>
              <a:rPr lang="el-GR" sz="2000" dirty="0" smtClean="0">
                <a:solidFill>
                  <a:schemeClr val="accent1"/>
                </a:solidFill>
                <a:latin typeface="Calibri" pitchFamily="34" charset="0"/>
              </a:rPr>
              <a:t> </a:t>
            </a:r>
          </a:p>
          <a:p>
            <a:pPr>
              <a:buFont typeface="Wingdings" pitchFamily="2" charset="2"/>
              <a:buChar char="v"/>
            </a:pPr>
            <a:r>
              <a:rPr lang="el-GR" sz="2000" dirty="0" smtClean="0">
                <a:solidFill>
                  <a:schemeClr val="accent1"/>
                </a:solidFill>
                <a:latin typeface="Calibri" pitchFamily="34" charset="0"/>
              </a:rPr>
              <a:t>Καλοκαιρινά </a:t>
            </a:r>
            <a:r>
              <a:rPr lang="en-US" sz="2000" dirty="0" smtClean="0">
                <a:solidFill>
                  <a:schemeClr val="accent1"/>
                </a:solidFill>
                <a:latin typeface="Calibri" pitchFamily="34" charset="0"/>
              </a:rPr>
              <a:t>nail art (</a:t>
            </a:r>
            <a:r>
              <a:rPr lang="el-GR" sz="2000" dirty="0" smtClean="0">
                <a:solidFill>
                  <a:schemeClr val="accent1"/>
                </a:solidFill>
                <a:latin typeface="Calibri" pitchFamily="34" charset="0"/>
              </a:rPr>
              <a:t>θαλασσινά θέματα, πλαζ, άγκυρα, φοίνικες, κτλ)</a:t>
            </a:r>
          </a:p>
          <a:p>
            <a:endParaRPr lang="el-GR" sz="2000" dirty="0" smtClean="0">
              <a:solidFill>
                <a:schemeClr val="accent1"/>
              </a:solidFill>
              <a:latin typeface="Calibri" pitchFamily="34" charset="0"/>
            </a:endParaRPr>
          </a:p>
          <a:p>
            <a:pPr>
              <a:buFont typeface="Wingdings" pitchFamily="2" charset="2"/>
              <a:buChar char="v"/>
            </a:pPr>
            <a:r>
              <a:rPr lang="el-GR" sz="2000" dirty="0" smtClean="0">
                <a:solidFill>
                  <a:schemeClr val="accent1"/>
                </a:solidFill>
                <a:latin typeface="Calibri" pitchFamily="34" charset="0"/>
              </a:rPr>
              <a:t>Φθινοπωρινά </a:t>
            </a:r>
            <a:r>
              <a:rPr lang="en-US" sz="2000" dirty="0" smtClean="0">
                <a:solidFill>
                  <a:schemeClr val="accent1"/>
                </a:solidFill>
                <a:latin typeface="Calibri" pitchFamily="34" charset="0"/>
              </a:rPr>
              <a:t>nail art (</a:t>
            </a:r>
            <a:r>
              <a:rPr lang="el-GR" sz="2000" dirty="0" smtClean="0">
                <a:solidFill>
                  <a:schemeClr val="accent1"/>
                </a:solidFill>
                <a:latin typeface="Calibri" pitchFamily="34" charset="0"/>
              </a:rPr>
              <a:t>θερμά – γήινα χρώματα, φύλλα δέντρων, αλεπού κτλ)</a:t>
            </a:r>
            <a:endParaRPr lang="el-GR" sz="2000" dirty="0">
              <a:solidFill>
                <a:schemeClr val="accent1"/>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142976" y="1071546"/>
            <a:ext cx="6715172" cy="1323439"/>
          </a:xfrm>
          <a:prstGeom prst="rect">
            <a:avLst/>
          </a:prstGeom>
          <a:noFill/>
        </p:spPr>
        <p:txBody>
          <a:bodyPr wrap="square" rtlCol="0">
            <a:spAutoFit/>
          </a:bodyPr>
          <a:lstStyle/>
          <a:p>
            <a:pPr algn="ctr"/>
            <a:r>
              <a:rPr lang="el-GR" sz="4000" b="1" u="sng" dirty="0" smtClean="0">
                <a:solidFill>
                  <a:schemeClr val="accent1"/>
                </a:solidFill>
              </a:rPr>
              <a:t>Ευχαριστώ για την προσοχή σας !</a:t>
            </a:r>
            <a:endParaRPr lang="el-GR" sz="4000" b="1" u="sng" dirty="0">
              <a:solidFill>
                <a:schemeClr val="accent1"/>
              </a:solidFill>
            </a:endParaRPr>
          </a:p>
        </p:txBody>
      </p:sp>
      <p:pic>
        <p:nvPicPr>
          <p:cNvPr id="13314" name="Picture 2" descr="30 Εντυπωσιακά σχέδια για Χριστουγεννιάτικα νύχια! | Xmas nails, Holiday nail  art, Trendy nail art designs"/>
          <p:cNvPicPr>
            <a:picLocks noChangeAspect="1" noChangeArrowheads="1"/>
          </p:cNvPicPr>
          <p:nvPr/>
        </p:nvPicPr>
        <p:blipFill>
          <a:blip r:embed="rId2"/>
          <a:srcRect/>
          <a:stretch>
            <a:fillRect/>
          </a:stretch>
        </p:blipFill>
        <p:spPr bwMode="auto">
          <a:xfrm>
            <a:off x="2500298" y="2714620"/>
            <a:ext cx="4071966" cy="369839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TotalTime>
  <Words>310</Words>
  <Application>Microsoft Office PowerPoint</Application>
  <PresentationFormat>Προβολή στην οθόνη (4:3)</PresentationFormat>
  <Paragraphs>34</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Αστικό</vt:lpstr>
      <vt:lpstr>ΔΙΑΚΟΣΜΗΣΗ ΝΥΧΙΩΝ – Β’ ΜΕΡΟΣ</vt:lpstr>
      <vt:lpstr>Διαφάνεια 2</vt:lpstr>
      <vt:lpstr>Διαφάνεια 3</vt:lpstr>
      <vt:lpstr>Διαφάνεια 4</vt:lpstr>
      <vt:lpstr>Διαφάνεια 5</vt:lpstr>
      <vt:lpstr>Διαφάνεια 6</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ΥΛΙΚΑ ΓΙΑ ΔΙΑΚΟΣΜΗΣΗ ΝΥΧΙΩΝ</dc:title>
  <dc:creator>user</dc:creator>
  <cp:lastModifiedBy>User</cp:lastModifiedBy>
  <cp:revision>5</cp:revision>
  <dcterms:created xsi:type="dcterms:W3CDTF">2020-12-15T10:22:40Z</dcterms:created>
  <dcterms:modified xsi:type="dcterms:W3CDTF">2022-01-31T11:13:37Z</dcterms:modified>
</cp:coreProperties>
</file>