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0" r:id="rId6"/>
    <p:sldId id="259" r:id="rId7"/>
    <p:sldId id="260" r:id="rId8"/>
    <p:sldId id="261" r:id="rId9"/>
    <p:sldId id="263" r:id="rId10"/>
    <p:sldId id="262" r:id="rId11"/>
    <p:sldId id="264" r:id="rId12"/>
    <p:sldId id="265" r:id="rId13"/>
    <p:sldId id="266" r:id="rId14"/>
    <p:sldId id="273" r:id="rId15"/>
    <p:sldId id="274" r:id="rId16"/>
    <p:sldId id="277" r:id="rId17"/>
    <p:sldId id="278" r:id="rId18"/>
    <p:sldId id="276" r:id="rId19"/>
    <p:sldId id="272"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4009973-37ED-4610-A0DE-3689B29A7E82}" type="datetimeFigureOut">
              <a:rPr lang="el-GR" smtClean="0"/>
              <a:pPr/>
              <a:t>29/11/2021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7DFA7A-5FAF-4E62-9DA9-D41B36580C2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09973-37ED-4610-A0DE-3689B29A7E82}" type="datetimeFigureOut">
              <a:rPr lang="el-GR" smtClean="0"/>
              <a:pPr/>
              <a:t>29/11/2021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7DFA7A-5FAF-4E62-9DA9-D41B36580C2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ll you need is a band-aid to nail this French manicure hack | Lifestyle  News,The Indian Express"/>
          <p:cNvPicPr>
            <a:picLocks noChangeAspect="1" noChangeArrowheads="1"/>
          </p:cNvPicPr>
          <p:nvPr/>
        </p:nvPicPr>
        <p:blipFill>
          <a:blip r:embed="rId2">
            <a:lum bright="40000"/>
          </a:blip>
          <a:srcRect l="625" b="12293"/>
          <a:stretch>
            <a:fillRect/>
          </a:stretch>
        </p:blipFill>
        <p:spPr bwMode="auto">
          <a:xfrm>
            <a:off x="0" y="0"/>
            <a:ext cx="9174223" cy="6858000"/>
          </a:xfrm>
          <a:prstGeom prst="rect">
            <a:avLst/>
          </a:prstGeom>
          <a:noFill/>
        </p:spPr>
      </p:pic>
      <p:sp>
        <p:nvSpPr>
          <p:cNvPr id="2" name="1 - Τίτλος"/>
          <p:cNvSpPr>
            <a:spLocks noGrp="1"/>
          </p:cNvSpPr>
          <p:nvPr>
            <p:ph type="ctrTitle"/>
          </p:nvPr>
        </p:nvSpPr>
        <p:spPr>
          <a:xfrm>
            <a:off x="857224" y="1214422"/>
            <a:ext cx="7772400" cy="1470025"/>
          </a:xfrm>
        </p:spPr>
        <p:txBody>
          <a:bodyPr>
            <a:normAutofit/>
          </a:bodyPr>
          <a:lstStyle/>
          <a:p>
            <a:r>
              <a:rPr lang="el-GR" sz="4000" b="1" dirty="0" smtClean="0">
                <a:solidFill>
                  <a:schemeClr val="accent3">
                    <a:lumMod val="50000"/>
                  </a:schemeClr>
                </a:solidFill>
              </a:rPr>
              <a:t>ΞΗΡΟ ΜΑΝΙΚΙΟΥΡ</a:t>
            </a:r>
            <a:endParaRPr lang="el-GR" sz="4000" b="1" dirty="0">
              <a:solidFill>
                <a:schemeClr val="accent3">
                  <a:lumMod val="50000"/>
                </a:schemeClr>
              </a:solidFill>
            </a:endParaRPr>
          </a:p>
        </p:txBody>
      </p:sp>
      <p:sp>
        <p:nvSpPr>
          <p:cNvPr id="3" name="2 - Υπότιτλος"/>
          <p:cNvSpPr>
            <a:spLocks noGrp="1"/>
          </p:cNvSpPr>
          <p:nvPr>
            <p:ph type="subTitle" idx="1"/>
          </p:nvPr>
        </p:nvSpPr>
        <p:spPr>
          <a:xfrm>
            <a:off x="2571736" y="4500570"/>
            <a:ext cx="6400800" cy="1752600"/>
          </a:xfrm>
        </p:spPr>
        <p:txBody>
          <a:bodyPr>
            <a:noAutofit/>
          </a:bodyPr>
          <a:lstStyle/>
          <a:p>
            <a:pPr algn="r"/>
            <a:r>
              <a:rPr lang="el-GR" sz="2000" b="1" dirty="0" smtClean="0">
                <a:solidFill>
                  <a:schemeClr val="accent3">
                    <a:lumMod val="50000"/>
                  </a:schemeClr>
                </a:solidFill>
              </a:rPr>
              <a:t>Ειδικότητα</a:t>
            </a:r>
            <a:r>
              <a:rPr lang="en-US" sz="2000" b="1" dirty="0" smtClean="0">
                <a:solidFill>
                  <a:schemeClr val="accent3">
                    <a:lumMod val="50000"/>
                  </a:schemeClr>
                </a:solidFill>
              </a:rPr>
              <a:t>:T</a:t>
            </a:r>
            <a:r>
              <a:rPr lang="el-GR" sz="2000" b="1" dirty="0" smtClean="0">
                <a:solidFill>
                  <a:schemeClr val="accent3">
                    <a:lumMod val="50000"/>
                  </a:schemeClr>
                </a:solidFill>
              </a:rPr>
              <a:t>εχνικός Αισθητικός Ποδολογίας-Καλλωπισμού Νυχιών και Ονυχοπλαστικής</a:t>
            </a:r>
          </a:p>
          <a:p>
            <a:pPr algn="r"/>
            <a:r>
              <a:rPr lang="el-GR" sz="2000" b="1" smtClean="0">
                <a:solidFill>
                  <a:schemeClr val="accent3">
                    <a:lumMod val="50000"/>
                  </a:schemeClr>
                </a:solidFill>
              </a:rPr>
              <a:t>	</a:t>
            </a:r>
            <a:r>
              <a:rPr lang="el-GR" sz="2000" b="1" smtClean="0">
                <a:solidFill>
                  <a:schemeClr val="accent3">
                    <a:lumMod val="50000"/>
                  </a:schemeClr>
                </a:solidFill>
              </a:rPr>
              <a:t>Γ ’ </a:t>
            </a:r>
            <a:r>
              <a:rPr lang="el-GR" sz="2000" b="1" dirty="0" smtClean="0">
                <a:solidFill>
                  <a:schemeClr val="accent3">
                    <a:lumMod val="50000"/>
                  </a:schemeClr>
                </a:solidFill>
              </a:rPr>
              <a:t>Εξάμηνο</a:t>
            </a:r>
          </a:p>
          <a:p>
            <a:pPr algn="r"/>
            <a:r>
              <a:rPr lang="el-GR" sz="2000" b="1" dirty="0" smtClean="0">
                <a:solidFill>
                  <a:schemeClr val="accent3">
                    <a:lumMod val="50000"/>
                  </a:schemeClr>
                </a:solidFill>
              </a:rPr>
              <a:t>Μάθημα</a:t>
            </a:r>
            <a:r>
              <a:rPr lang="en-US" sz="2000" b="1" dirty="0" smtClean="0">
                <a:solidFill>
                  <a:schemeClr val="accent3">
                    <a:lumMod val="50000"/>
                  </a:schemeClr>
                </a:solidFill>
              </a:rPr>
              <a:t>:</a:t>
            </a:r>
            <a:r>
              <a:rPr lang="el-GR" sz="2000" b="1" dirty="0" smtClean="0">
                <a:solidFill>
                  <a:schemeClr val="accent3">
                    <a:lumMod val="50000"/>
                  </a:schemeClr>
                </a:solidFill>
              </a:rPr>
              <a:t>ΠΡΑΚΤΙΚΗ ΕΦΑΡΜΟΓΗ ΣΤΗΝ ΕΙΔΙΚΟΤΗΤΑ</a:t>
            </a:r>
            <a:endParaRPr lang="el-GR" sz="2000" b="1" dirty="0" smtClean="0">
              <a:solidFill>
                <a:schemeClr val="accent3">
                  <a:lumMod val="50000"/>
                </a:schemeClr>
              </a:solidFill>
            </a:endParaRPr>
          </a:p>
          <a:p>
            <a:pPr algn="r"/>
            <a:r>
              <a:rPr lang="el-GR" sz="2000" b="1" dirty="0" smtClean="0">
                <a:solidFill>
                  <a:schemeClr val="accent3">
                    <a:lumMod val="50000"/>
                  </a:schemeClr>
                </a:solidFill>
              </a:rPr>
              <a:t>Ματοπούλου Ελένη </a:t>
            </a:r>
          </a:p>
          <a:p>
            <a:pPr algn="r"/>
            <a:r>
              <a:rPr lang="el-GR" sz="2000" b="1" dirty="0" smtClean="0">
                <a:solidFill>
                  <a:schemeClr val="accent3">
                    <a:lumMod val="50000"/>
                  </a:schemeClr>
                </a:solidFill>
              </a:rPr>
              <a:t>                                   Θεσσαλονίκη </a:t>
            </a:r>
            <a:r>
              <a:rPr lang="el-GR" sz="2000" b="1" dirty="0" smtClean="0">
                <a:solidFill>
                  <a:schemeClr val="accent3">
                    <a:lumMod val="50000"/>
                  </a:schemeClr>
                </a:solidFill>
              </a:rPr>
              <a:t>202</a:t>
            </a:r>
            <a:r>
              <a:rPr lang="en-US" sz="2000" b="1" dirty="0" smtClean="0">
                <a:solidFill>
                  <a:schemeClr val="accent3">
                    <a:lumMod val="50000"/>
                  </a:schemeClr>
                </a:solidFill>
              </a:rPr>
              <a:t>1</a:t>
            </a:r>
            <a:endParaRPr lang="el-GR" sz="2000" b="1" dirty="0" smtClean="0">
              <a:solidFill>
                <a:schemeClr val="accent3">
                  <a:lumMod val="50000"/>
                </a:schemeClr>
              </a:solidFill>
            </a:endParaRPr>
          </a:p>
          <a:p>
            <a:endParaRPr lang="el-GR" sz="2000" b="1" dirty="0" smtClean="0">
              <a:solidFill>
                <a:schemeClr val="accent3">
                  <a:lumMod val="50000"/>
                </a:schemeClr>
              </a:solidFill>
            </a:endParaRPr>
          </a:p>
          <a:p>
            <a:endParaRPr lang="el-GR" sz="2000" b="1"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TextBox"/>
          <p:cNvSpPr txBox="1"/>
          <p:nvPr/>
        </p:nvSpPr>
        <p:spPr>
          <a:xfrm>
            <a:off x="0" y="1714488"/>
            <a:ext cx="2857520" cy="3477875"/>
          </a:xfrm>
          <a:prstGeom prst="rect">
            <a:avLst/>
          </a:prstGeom>
          <a:noFill/>
        </p:spPr>
        <p:txBody>
          <a:bodyPr wrap="square" rtlCol="0">
            <a:spAutoFit/>
          </a:bodyPr>
          <a:lstStyle/>
          <a:p>
            <a:r>
              <a:rPr lang="el-GR" sz="2000" dirty="0" smtClean="0">
                <a:solidFill>
                  <a:schemeClr val="accent3">
                    <a:lumMod val="50000"/>
                  </a:schemeClr>
                </a:solidFill>
              </a:rPr>
              <a:t>4.Αφου ανασηκώθηκε το δέρμα των επωνυχίων, παίρνουμε σε αυτό το σημείο το πενσάκι επωνυχίων και κόβουμε τα επωνύχια. Αν δούμε ότι κάποια σημεία δεν έχουν ανασηκωθεί, θα επέμβουμε με το </a:t>
            </a:r>
            <a:r>
              <a:rPr lang="en-US" sz="2000" dirty="0" smtClean="0">
                <a:solidFill>
                  <a:schemeClr val="accent3">
                    <a:lumMod val="50000"/>
                  </a:schemeClr>
                </a:solidFill>
              </a:rPr>
              <a:t>pusher</a:t>
            </a:r>
            <a:r>
              <a:rPr lang="el-GR" sz="2000" dirty="0" smtClean="0">
                <a:solidFill>
                  <a:schemeClr val="accent3">
                    <a:lumMod val="50000"/>
                  </a:schemeClr>
                </a:solidFill>
              </a:rPr>
              <a:t>. Κόβουμε μόνο ότι περισσεύει.</a:t>
            </a:r>
            <a:endParaRPr lang="el-GR" sz="2000" dirty="0">
              <a:solidFill>
                <a:schemeClr val="accent3">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TextBox"/>
          <p:cNvSpPr txBox="1"/>
          <p:nvPr/>
        </p:nvSpPr>
        <p:spPr>
          <a:xfrm>
            <a:off x="0" y="1214422"/>
            <a:ext cx="2928958" cy="4401205"/>
          </a:xfrm>
          <a:prstGeom prst="rect">
            <a:avLst/>
          </a:prstGeom>
          <a:noFill/>
        </p:spPr>
        <p:txBody>
          <a:bodyPr wrap="square" rtlCol="0">
            <a:spAutoFit/>
          </a:bodyPr>
          <a:lstStyle/>
          <a:p>
            <a:r>
              <a:rPr lang="el-GR" sz="2000" dirty="0" smtClean="0">
                <a:solidFill>
                  <a:schemeClr val="accent3">
                    <a:lumMod val="50000"/>
                  </a:schemeClr>
                </a:solidFill>
              </a:rPr>
              <a:t>5.Αφού κόψουμε τα επωνύχια, παίρνουμε το τροχό και μια στρογγυλή διαμαντόφρεζα(γνωστή ως μπίλια), για να λειάνουμε τα επωνύχια. Δε χρησιμοποιούμε τη μπίλια πάνω στο νύχι αλλά μόνο στο δέρμα, επίσης η μπίλια βοηθάει στη λείανση σκληρύνσεων που τυχόν υπάρχουν δεξιά και αριστερά στα δάχτυλα.</a:t>
            </a:r>
            <a:endParaRPr lang="el-GR" sz="2000" dirty="0">
              <a:solidFill>
                <a:schemeClr val="accent3">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4" name="3 - TextBox"/>
          <p:cNvSpPr txBox="1"/>
          <p:nvPr/>
        </p:nvSpPr>
        <p:spPr>
          <a:xfrm>
            <a:off x="0" y="1785926"/>
            <a:ext cx="2786050" cy="3477875"/>
          </a:xfrm>
          <a:prstGeom prst="rect">
            <a:avLst/>
          </a:prstGeom>
          <a:noFill/>
        </p:spPr>
        <p:txBody>
          <a:bodyPr wrap="square" rtlCol="0">
            <a:spAutoFit/>
          </a:bodyPr>
          <a:lstStyle/>
          <a:p>
            <a:r>
              <a:rPr lang="el-GR" sz="2000" dirty="0" smtClean="0">
                <a:solidFill>
                  <a:schemeClr val="accent3">
                    <a:lumMod val="50000"/>
                  </a:schemeClr>
                </a:solidFill>
              </a:rPr>
              <a:t>6.Παίρνουμε το </a:t>
            </a:r>
            <a:r>
              <a:rPr lang="en-US" sz="2000" dirty="0" smtClean="0">
                <a:solidFill>
                  <a:schemeClr val="accent3">
                    <a:lumMod val="50000"/>
                  </a:schemeClr>
                </a:solidFill>
              </a:rPr>
              <a:t>buffer </a:t>
            </a:r>
            <a:r>
              <a:rPr lang="el-GR" sz="2000" dirty="0" smtClean="0">
                <a:solidFill>
                  <a:schemeClr val="accent3">
                    <a:lumMod val="50000"/>
                  </a:schemeClr>
                </a:solidFill>
              </a:rPr>
              <a:t>και το περνούμε στην επιφάνεια των νυχιών για να τα λειάνουμε. Αυτό το κάνουμε  επειδή από το τρόχισμα η περιοχή γύρω από τα επωνύχια είναι τραχιά επομένως θέλουμε η επιφάνεια του νυχιού να’ ναι ομοιόμορφη.</a:t>
            </a:r>
            <a:endParaRPr lang="el-GR" sz="2000" dirty="0">
              <a:solidFill>
                <a:schemeClr val="accent3">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4" name="3 - TextBox"/>
          <p:cNvSpPr txBox="1"/>
          <p:nvPr/>
        </p:nvSpPr>
        <p:spPr>
          <a:xfrm>
            <a:off x="0" y="1142984"/>
            <a:ext cx="2786050" cy="5016758"/>
          </a:xfrm>
          <a:prstGeom prst="rect">
            <a:avLst/>
          </a:prstGeom>
          <a:noFill/>
        </p:spPr>
        <p:txBody>
          <a:bodyPr wrap="square" rtlCol="0">
            <a:spAutoFit/>
          </a:bodyPr>
          <a:lstStyle/>
          <a:p>
            <a:r>
              <a:rPr lang="el-GR" sz="2000" dirty="0" smtClean="0">
                <a:solidFill>
                  <a:schemeClr val="accent3">
                    <a:lumMod val="50000"/>
                  </a:schemeClr>
                </a:solidFill>
              </a:rPr>
              <a:t>7.Μόλις τελειώσουμε με το </a:t>
            </a:r>
            <a:r>
              <a:rPr lang="en-US" sz="2000" dirty="0" smtClean="0">
                <a:solidFill>
                  <a:schemeClr val="accent3">
                    <a:lumMod val="50000"/>
                  </a:schemeClr>
                </a:solidFill>
              </a:rPr>
              <a:t>buffer </a:t>
            </a:r>
            <a:r>
              <a:rPr lang="el-GR" sz="2000" dirty="0" smtClean="0">
                <a:solidFill>
                  <a:schemeClr val="accent3">
                    <a:lumMod val="50000"/>
                  </a:schemeClr>
                </a:solidFill>
              </a:rPr>
              <a:t>παίρνω μια γυαλιστική λίμα για να τα κάνω γυαλίσω.</a:t>
            </a:r>
          </a:p>
          <a:p>
            <a:endParaRPr lang="el-GR" sz="2000" dirty="0">
              <a:solidFill>
                <a:schemeClr val="accent3">
                  <a:lumMod val="50000"/>
                </a:schemeClr>
              </a:solidFill>
            </a:endParaRPr>
          </a:p>
          <a:p>
            <a:r>
              <a:rPr lang="el-GR" sz="2000" dirty="0" smtClean="0">
                <a:solidFill>
                  <a:schemeClr val="accent3">
                    <a:lumMod val="50000"/>
                  </a:schemeClr>
                </a:solidFill>
              </a:rPr>
              <a:t>8.Καθαρίζουμε τα υπολείμματα σκόνης με τη βούρτσα ονυχόσκονης και με λίγο αντισηπτικό σε ένα κομμάτι βαμβάκι ή κυτταρίνης καθαρίζουμε τα νύχια. Τέλος, προαιρετικά βάζουμε ένα αναπλαστικό λάδι επωνυχίων.</a:t>
            </a:r>
            <a:endParaRPr lang="el-GR" sz="2000" dirty="0">
              <a:solidFill>
                <a:schemeClr val="accent3">
                  <a:lumMod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4" name="3 - TextBox"/>
          <p:cNvSpPr txBox="1"/>
          <p:nvPr/>
        </p:nvSpPr>
        <p:spPr>
          <a:xfrm>
            <a:off x="2857488" y="785794"/>
            <a:ext cx="3571900" cy="369332"/>
          </a:xfrm>
          <a:prstGeom prst="rect">
            <a:avLst/>
          </a:prstGeom>
          <a:solidFill>
            <a:schemeClr val="bg1"/>
          </a:solidFill>
        </p:spPr>
        <p:txBody>
          <a:bodyPr wrap="square" rtlCol="0">
            <a:spAutoFit/>
          </a:bodyPr>
          <a:lstStyle/>
          <a:p>
            <a:endParaRPr lang="el-GR" dirty="0"/>
          </a:p>
        </p:txBody>
      </p:sp>
      <p:sp>
        <p:nvSpPr>
          <p:cNvPr id="5" name="4 - TextBox"/>
          <p:cNvSpPr txBox="1"/>
          <p:nvPr/>
        </p:nvSpPr>
        <p:spPr>
          <a:xfrm>
            <a:off x="3929058" y="1928802"/>
            <a:ext cx="1285884" cy="369332"/>
          </a:xfrm>
          <a:prstGeom prst="rect">
            <a:avLst/>
          </a:prstGeom>
          <a:solidFill>
            <a:schemeClr val="bg1"/>
          </a:solidFill>
        </p:spPr>
        <p:txBody>
          <a:bodyPr wrap="square" rtlCol="0">
            <a:spAutoFit/>
          </a:bodyPr>
          <a:lstStyle/>
          <a:p>
            <a:endParaRPr lang="el-GR" dirty="0"/>
          </a:p>
        </p:txBody>
      </p:sp>
      <p:sp>
        <p:nvSpPr>
          <p:cNvPr id="6" name="5 - TextBox"/>
          <p:cNvSpPr txBox="1"/>
          <p:nvPr/>
        </p:nvSpPr>
        <p:spPr>
          <a:xfrm>
            <a:off x="785786" y="2571744"/>
            <a:ext cx="7643866" cy="369332"/>
          </a:xfrm>
          <a:prstGeom prst="rect">
            <a:avLst/>
          </a:prstGeom>
          <a:solidFill>
            <a:schemeClr val="bg1"/>
          </a:solidFill>
        </p:spPr>
        <p:txBody>
          <a:bodyPr wrap="square" rtlCol="0">
            <a:spAutoFit/>
          </a:bodyPr>
          <a:lstStyle/>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14414" y="2143116"/>
            <a:ext cx="6572264"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3">
                    <a:lumMod val="50000"/>
                  </a:schemeClr>
                </a:solidFill>
                <a:effectLst/>
                <a:ea typeface="Arial" pitchFamily="34" charset="0"/>
                <a:cs typeface="Arial" pitchFamily="34" charset="0"/>
              </a:rPr>
              <a:t>Εάν είστε επαγγελματίας τεχνίτης νυχιών, ένα από τα πρώτα βήματα που πιθανότατα κάνετε είναι να αφήσετε τους πελάτες σας να βάλουν τα χέρια τους σε ένα μπολ μανικιούρ για να μουλιάσουν. Με ένα στεγνό - ξηρό μανικιούρ, παραλείπετε αυτό το βήμα. </a:t>
            </a:r>
            <a:endParaRPr kumimoji="0" lang="el-GR" sz="2400" b="0" i="0" u="none" strike="noStrike" cap="none" normalizeH="0" baseline="0" dirty="0" smtClean="0">
              <a:ln>
                <a:noFill/>
              </a:ln>
              <a:solidFill>
                <a:schemeClr val="accent3">
                  <a:lumMod val="50000"/>
                </a:schemeClr>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accent3">
                  <a:lumMod val="50000"/>
                </a:schemeClr>
              </a:solidFill>
              <a:effectLst/>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85786" y="1285860"/>
            <a:ext cx="757242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sng" strike="noStrike" cap="none" normalizeH="0" baseline="0" dirty="0" smtClean="0">
                <a:ln>
                  <a:noFill/>
                </a:ln>
                <a:solidFill>
                  <a:schemeClr val="accent3">
                    <a:lumMod val="50000"/>
                  </a:schemeClr>
                </a:solidFill>
                <a:effectLst/>
                <a:latin typeface="+mj-lt"/>
                <a:ea typeface="Arial" pitchFamily="34" charset="0"/>
                <a:cs typeface="Arial" pitchFamily="34" charset="0"/>
              </a:rPr>
              <a:t>ΟΦΕΛΗ ΞΗΡΟΥ ΜΑΝΙΚΟΥΡ</a:t>
            </a:r>
            <a:endParaRPr kumimoji="0" lang="en-US" sz="2000" b="1" i="0" u="sng" strike="noStrike" cap="none" normalizeH="0" baseline="0" dirty="0" smtClean="0">
              <a:ln>
                <a:noFill/>
              </a:ln>
              <a:solidFill>
                <a:schemeClr val="accent3">
                  <a:lumMod val="50000"/>
                </a:schemeClr>
              </a:solidFill>
              <a:effectLst/>
              <a:latin typeface="+mj-lt"/>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sng" strike="noStrike" cap="none" normalizeH="0" baseline="0" dirty="0" smtClean="0">
              <a:ln>
                <a:noFill/>
              </a:ln>
              <a:solidFill>
                <a:schemeClr val="accent3">
                  <a:lumMod val="50000"/>
                </a:schemeClr>
              </a:solidFill>
              <a:effectLst/>
              <a:latin typeface="+mj-lt"/>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l-GR" sz="2000" b="1"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ΜΕΓΑΛΥΤΕΡΗ ΔΙΑΡΚΕΙΑ ΒΕΡΝΙΚΙΟΥ</a:t>
            </a:r>
            <a:endParaRPr kumimoji="0" lang="en-US" sz="2000" b="1" i="0" u="none" strike="noStrike" cap="none" normalizeH="0" baseline="0" dirty="0" smtClean="0">
              <a:ln>
                <a:noFill/>
              </a:ln>
              <a:solidFill>
                <a:schemeClr val="accent3">
                  <a:lumMod val="50000"/>
                </a:schemeClr>
              </a:solidFill>
              <a:effectLst/>
              <a:latin typeface="+mj-lt"/>
              <a:ea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Όταν ένα νύχι είναι στεγνό, έχει μια φυσική καμπύλη σχήματος C. Μόλις εμποτιστεί με νερό, χάνει συχνά μέρος αυτής της καμπύλης. Επίσης, μετά από υγρό μανικιούρ, η πλάκα των νυχιών μπορεί να μην είναι πλήρως στεγνή όταν εφαρμόζεται βερνίκι νυχιών, προκαλώντας το βερνίκι να στεγνώσει πριν από το νύχι και καθιστώντας το πιο ευαίσθητο στο ξεφλούδισμα. Όσο λιγότερη αλλαγή στη φυσική καμπύλη C όσο στεγνώνει το νύχι, τόσο καλύτερα θα κολλήσει το βερνίκι.</a:t>
            </a: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928662" y="1214422"/>
            <a:ext cx="692948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2. ΓΡΗΓΟΡΟΤΕΡΗ ΠΑΡΟΧΗ</a:t>
            </a:r>
            <a:endParaRPr kumimoji="0" lang="en-US" sz="2000" b="1" i="0" u="none" strike="noStrike" cap="none" normalizeH="0" baseline="0" dirty="0" smtClean="0">
              <a:ln>
                <a:noFill/>
              </a:ln>
              <a:solidFill>
                <a:schemeClr val="accent3">
                  <a:lumMod val="50000"/>
                </a:schemeClr>
              </a:solidFill>
              <a:effectLst/>
              <a:latin typeface="+mj-lt"/>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Οι πελάτες σας έχουν πολυάσχολη ζωή. Αγαπούν ακόμα τη χαλάρωση, αλλά δεν έχουν πάντα το χρόνο για ένα μακρύ μανικιούρ. Τα ξηρά μανικιούρ αφαιρούν το βήμα μούλιασμα, ώστε να μπορείτε να μειώσετε το χρόνο του μανικιούρ</a:t>
            </a: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a:t>
            </a:r>
            <a:endParaRPr kumimoji="0" lang="en-US"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p:txBody>
      </p:sp>
      <p:sp>
        <p:nvSpPr>
          <p:cNvPr id="3" name="Rectangle 1"/>
          <p:cNvSpPr>
            <a:spLocks noChangeArrowheads="1"/>
          </p:cNvSpPr>
          <p:nvPr/>
        </p:nvSpPr>
        <p:spPr bwMode="auto">
          <a:xfrm>
            <a:off x="928662" y="3714752"/>
            <a:ext cx="7358114"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3. ΚΑΛΥΤΕΡΗ ΜΕΙΩΣΗ ΠΑΡΩΝΥΧΙΩΝ</a:t>
            </a:r>
            <a:endParaRPr kumimoji="0" lang="en-US" sz="2000" b="1" i="0" u="none" strike="noStrike" cap="none" normalizeH="0" baseline="0" dirty="0" smtClean="0">
              <a:ln>
                <a:noFill/>
              </a:ln>
              <a:solidFill>
                <a:schemeClr val="accent3">
                  <a:lumMod val="50000"/>
                </a:schemeClr>
              </a:solidFill>
              <a:effectLst/>
              <a:latin typeface="+mj-lt"/>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Το τυπικό μούλιασμα κατά τη διάρκεια του μανικιούρ καθιστά πιο δύσκολο να παρατηρήσετε το ξηρό δέρμα γύρω από τα </a:t>
            </a:r>
            <a:r>
              <a:rPr kumimoji="0" lang="el-GR" sz="2000" b="0" i="0" u="none" strike="noStrike" cap="none" normalizeH="0" baseline="0" dirty="0" err="1" smtClean="0">
                <a:ln>
                  <a:noFill/>
                </a:ln>
                <a:solidFill>
                  <a:schemeClr val="accent3">
                    <a:lumMod val="50000"/>
                  </a:schemeClr>
                </a:solidFill>
                <a:effectLst/>
                <a:latin typeface="+mj-lt"/>
                <a:ea typeface="Arial" pitchFamily="34" charset="0"/>
                <a:cs typeface="Arial" pitchFamily="34" charset="0"/>
              </a:rPr>
              <a:t>παρωνύχια</a:t>
            </a: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 που μπορεί να χρειαστεί να αφαιρεθεί.  </a:t>
            </a: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accent3">
                  <a:lumMod val="50000"/>
                </a:schemeClr>
              </a:solidFill>
              <a:effectLst/>
              <a:latin typeface="+mj-lt"/>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00100" y="2071678"/>
            <a:ext cx="7286676"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Η εναλλαγή από υγρό σε στεγνό μανικιούρ μπορεί να είναι δύσκολη καθώς πολλοί πελάτες μπορεί να αισθάνονται σαν το μανικιούρ τους να είναι ελλιπές χωρίς ζεστό μούσκεμα. Αλλά αν εξηγήσετε τα οφέλη στους πελάτες σας, μπορεί να είναι πρόθυμοι να το δοκιμάσουν. Μπορείτε ακόμη και να προσθέσετε λίγο </a:t>
            </a:r>
            <a:r>
              <a:rPr kumimoji="0" lang="el-GR" sz="2000" b="0" i="0" u="none" strike="noStrike" cap="none" normalizeH="0" baseline="0" dirty="0" err="1" smtClean="0">
                <a:ln>
                  <a:noFill/>
                </a:ln>
                <a:solidFill>
                  <a:schemeClr val="accent3">
                    <a:lumMod val="50000"/>
                  </a:schemeClr>
                </a:solidFill>
                <a:effectLst/>
                <a:latin typeface="+mj-lt"/>
                <a:ea typeface="Arial" pitchFamily="34" charset="0"/>
                <a:cs typeface="Arial" pitchFamily="34" charset="0"/>
              </a:rPr>
              <a:t>αρωματοθεραπεία</a:t>
            </a:r>
            <a:r>
              <a:rPr kumimoji="0" lang="el-GR" sz="2000" b="0" i="0" u="none" strike="noStrike" cap="none" normalizeH="0" baseline="0" dirty="0" smtClean="0">
                <a:ln>
                  <a:noFill/>
                </a:ln>
                <a:solidFill>
                  <a:schemeClr val="accent3">
                    <a:lumMod val="50000"/>
                  </a:schemeClr>
                </a:solidFill>
                <a:effectLst/>
                <a:latin typeface="+mj-lt"/>
                <a:ea typeface="Arial" pitchFamily="34" charset="0"/>
                <a:cs typeface="Arial" pitchFamily="34" charset="0"/>
              </a:rPr>
              <a:t> στη λοσιόν που χρησιμοποιείτε για να κάνετε το μανικιούρ πιο πολυτελές για τον πελάτη σας.</a:t>
            </a:r>
            <a:endParaRPr kumimoji="0" lang="el-GR" sz="2000" b="0" i="0" u="none" strike="noStrike" cap="none" normalizeH="0" baseline="0" dirty="0" smtClean="0">
              <a:ln>
                <a:noFill/>
              </a:ln>
              <a:solidFill>
                <a:schemeClr val="accent3">
                  <a:lumMod val="50000"/>
                </a:schemeClr>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accent3">
                  <a:lumMod val="50000"/>
                </a:schemeClr>
              </a:solidFill>
              <a:effectLst/>
              <a:latin typeface="+mj-lt"/>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4" name="3 - Ορθογώνιο"/>
          <p:cNvSpPr/>
          <p:nvPr/>
        </p:nvSpPr>
        <p:spPr>
          <a:xfrm>
            <a:off x="0" y="500042"/>
            <a:ext cx="3284169" cy="1938992"/>
          </a:xfrm>
          <a:prstGeom prst="rect">
            <a:avLst/>
          </a:prstGeom>
        </p:spPr>
        <p:txBody>
          <a:bodyPr wrap="square">
            <a:spAutoFit/>
          </a:bodyPr>
          <a:lstStyle/>
          <a:p>
            <a:pPr algn="ctr"/>
            <a:r>
              <a:rPr lang="el-GR" sz="4000" b="1" u="sng" dirty="0" smtClean="0">
                <a:solidFill>
                  <a:schemeClr val="accent3">
                    <a:lumMod val="50000"/>
                  </a:schemeClr>
                </a:solidFill>
                <a:latin typeface="Calibri" pitchFamily="34" charset="0"/>
              </a:rPr>
              <a:t>Ευχαριστώ για την προσοχή σας</a:t>
            </a:r>
            <a:endParaRPr lang="el-GR" sz="4000" b="1" u="sng" dirty="0">
              <a:solidFill>
                <a:schemeClr val="accent3">
                  <a:lumMod val="50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TextBox"/>
          <p:cNvSpPr txBox="1"/>
          <p:nvPr/>
        </p:nvSpPr>
        <p:spPr>
          <a:xfrm>
            <a:off x="214282" y="500042"/>
            <a:ext cx="3714744" cy="400110"/>
          </a:xfrm>
          <a:prstGeom prst="rect">
            <a:avLst/>
          </a:prstGeom>
          <a:noFill/>
        </p:spPr>
        <p:txBody>
          <a:bodyPr wrap="square" rtlCol="0">
            <a:spAutoFit/>
          </a:bodyPr>
          <a:lstStyle/>
          <a:p>
            <a:r>
              <a:rPr lang="el-GR" sz="2000" b="1" dirty="0" smtClean="0">
                <a:solidFill>
                  <a:schemeClr val="accent3">
                    <a:lumMod val="50000"/>
                  </a:schemeClr>
                </a:solidFill>
              </a:rPr>
              <a:t>Ξηρό ή αλλιώς </a:t>
            </a:r>
            <a:r>
              <a:rPr lang="en-US" sz="2000" b="1" dirty="0" smtClean="0">
                <a:solidFill>
                  <a:schemeClr val="accent3">
                    <a:lumMod val="50000"/>
                  </a:schemeClr>
                </a:solidFill>
              </a:rPr>
              <a:t>combi</a:t>
            </a:r>
            <a:r>
              <a:rPr lang="el-GR" sz="2000" b="1" dirty="0" smtClean="0">
                <a:solidFill>
                  <a:schemeClr val="accent3">
                    <a:lumMod val="50000"/>
                  </a:schemeClr>
                </a:solidFill>
              </a:rPr>
              <a:t> μανικιούρ    </a:t>
            </a:r>
            <a:endParaRPr lang="el-GR" sz="2000" b="1" dirty="0">
              <a:solidFill>
                <a:schemeClr val="accent3">
                  <a:lumMod val="50000"/>
                </a:schemeClr>
              </a:solidFill>
            </a:endParaRPr>
          </a:p>
        </p:txBody>
      </p:sp>
      <p:sp>
        <p:nvSpPr>
          <p:cNvPr id="4" name="3 - Ορθογώνιο"/>
          <p:cNvSpPr/>
          <p:nvPr/>
        </p:nvSpPr>
        <p:spPr>
          <a:xfrm>
            <a:off x="0" y="1500174"/>
            <a:ext cx="3286116" cy="4708981"/>
          </a:xfrm>
          <a:prstGeom prst="rect">
            <a:avLst/>
          </a:prstGeom>
        </p:spPr>
        <p:txBody>
          <a:bodyPr wrap="square">
            <a:spAutoFit/>
          </a:bodyPr>
          <a:lstStyle/>
          <a:p>
            <a:r>
              <a:rPr lang="el-GR" sz="2000" dirty="0">
                <a:solidFill>
                  <a:schemeClr val="accent3">
                    <a:lumMod val="50000"/>
                  </a:schemeClr>
                </a:solidFill>
              </a:rPr>
              <a:t>Η τεχνική αυτή μας δίνει τη δυνατότητα με τη χρήση τροχού και στη συνέχεια με </a:t>
            </a:r>
            <a:r>
              <a:rPr lang="el-GR" sz="2000" dirty="0" smtClean="0">
                <a:solidFill>
                  <a:schemeClr val="accent3">
                    <a:lumMod val="50000"/>
                  </a:schemeClr>
                </a:solidFill>
              </a:rPr>
              <a:t>ειδικούς κόπτες και πενσάκια να </a:t>
            </a:r>
            <a:r>
              <a:rPr lang="el-GR" sz="2000" dirty="0">
                <a:solidFill>
                  <a:schemeClr val="accent3">
                    <a:lumMod val="50000"/>
                  </a:schemeClr>
                </a:solidFill>
              </a:rPr>
              <a:t>προσφέρουμε στα χέρια </a:t>
            </a:r>
            <a:r>
              <a:rPr lang="el-GR" sz="2000" dirty="0" smtClean="0">
                <a:solidFill>
                  <a:schemeClr val="accent3">
                    <a:lumMod val="50000"/>
                  </a:schemeClr>
                </a:solidFill>
              </a:rPr>
              <a:t>τέλειο </a:t>
            </a:r>
            <a:r>
              <a:rPr lang="el-GR" sz="2000" dirty="0">
                <a:solidFill>
                  <a:schemeClr val="accent3">
                    <a:lumMod val="50000"/>
                  </a:schemeClr>
                </a:solidFill>
              </a:rPr>
              <a:t>καθαρισμό στα επωνύχια </a:t>
            </a:r>
            <a:r>
              <a:rPr lang="el-GR" sz="2000" dirty="0" smtClean="0">
                <a:solidFill>
                  <a:schemeClr val="accent3">
                    <a:lumMod val="50000"/>
                  </a:schemeClr>
                </a:solidFill>
              </a:rPr>
              <a:t>σε </a:t>
            </a:r>
            <a:r>
              <a:rPr lang="el-GR" sz="2000" dirty="0">
                <a:solidFill>
                  <a:schemeClr val="accent3">
                    <a:lumMod val="50000"/>
                  </a:schemeClr>
                </a:solidFill>
              </a:rPr>
              <a:t>άψογο </a:t>
            </a:r>
            <a:r>
              <a:rPr lang="el-GR" sz="2000" dirty="0" smtClean="0">
                <a:solidFill>
                  <a:schemeClr val="accent3">
                    <a:lumMod val="50000"/>
                  </a:schemeClr>
                </a:solidFill>
              </a:rPr>
              <a:t>σχήμα</a:t>
            </a:r>
            <a:r>
              <a:rPr lang="el-GR" sz="2000" dirty="0">
                <a:solidFill>
                  <a:schemeClr val="accent3">
                    <a:lumMod val="50000"/>
                  </a:schemeClr>
                </a:solidFill>
              </a:rPr>
              <a:t> που δίνει δυνατότητα για μεγαλύτερη λεπτομέρεια στο βάψιμο. Προετοιμάζει άψογα τη βάση του νυχιού </a:t>
            </a:r>
            <a:r>
              <a:rPr lang="el-GR" sz="2000" dirty="0" smtClean="0">
                <a:solidFill>
                  <a:schemeClr val="accent3">
                    <a:lumMod val="50000"/>
                  </a:schemeClr>
                </a:solidFill>
              </a:rPr>
              <a:t>καθώς </a:t>
            </a:r>
            <a:r>
              <a:rPr lang="el-GR" sz="2000" dirty="0">
                <a:solidFill>
                  <a:schemeClr val="accent3">
                    <a:lumMod val="50000"/>
                  </a:schemeClr>
                </a:solidFill>
              </a:rPr>
              <a:t>τη μεγαλώνει και τη λειαίνει για μοναδικό αποτέλεσμα που διαρκεί περισσότερο.</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TextBox"/>
          <p:cNvSpPr txBox="1"/>
          <p:nvPr/>
        </p:nvSpPr>
        <p:spPr>
          <a:xfrm>
            <a:off x="0" y="214290"/>
            <a:ext cx="3643338" cy="400110"/>
          </a:xfrm>
          <a:prstGeom prst="rect">
            <a:avLst/>
          </a:prstGeom>
          <a:noFill/>
        </p:spPr>
        <p:txBody>
          <a:bodyPr wrap="square" rtlCol="0">
            <a:spAutoFit/>
          </a:bodyPr>
          <a:lstStyle/>
          <a:p>
            <a:pPr algn="ctr"/>
            <a:r>
              <a:rPr lang="el-GR" sz="2000" b="1" dirty="0" smtClean="0">
                <a:solidFill>
                  <a:schemeClr val="accent3">
                    <a:lumMod val="50000"/>
                  </a:schemeClr>
                </a:solidFill>
              </a:rPr>
              <a:t>Υλικά που χρειαζόμαστε</a:t>
            </a:r>
            <a:r>
              <a:rPr lang="en-US" sz="2000" b="1" dirty="0" smtClean="0">
                <a:solidFill>
                  <a:schemeClr val="accent3">
                    <a:lumMod val="50000"/>
                  </a:schemeClr>
                </a:solidFill>
              </a:rPr>
              <a:t> :</a:t>
            </a:r>
            <a:endParaRPr lang="el-GR" sz="2000" b="1" dirty="0">
              <a:solidFill>
                <a:schemeClr val="accent3">
                  <a:lumMod val="50000"/>
                </a:schemeClr>
              </a:solidFill>
            </a:endParaRPr>
          </a:p>
        </p:txBody>
      </p:sp>
      <p:sp>
        <p:nvSpPr>
          <p:cNvPr id="4" name="3 - TextBox"/>
          <p:cNvSpPr txBox="1"/>
          <p:nvPr/>
        </p:nvSpPr>
        <p:spPr>
          <a:xfrm>
            <a:off x="0" y="785794"/>
            <a:ext cx="4071934" cy="6247864"/>
          </a:xfrm>
          <a:prstGeom prst="rect">
            <a:avLst/>
          </a:prstGeom>
          <a:noFill/>
        </p:spPr>
        <p:txBody>
          <a:bodyPr wrap="square" rtlCol="0">
            <a:spAutoFit/>
          </a:bodyPr>
          <a:lstStyle/>
          <a:p>
            <a:pPr>
              <a:buFont typeface="Wingdings" pitchFamily="2" charset="2"/>
              <a:buChar char="§"/>
            </a:pPr>
            <a:r>
              <a:rPr lang="en-US" sz="2000" dirty="0" smtClean="0">
                <a:solidFill>
                  <a:schemeClr val="accent3">
                    <a:lumMod val="50000"/>
                  </a:schemeClr>
                </a:solidFill>
              </a:rPr>
              <a:t>Pusher</a:t>
            </a:r>
          </a:p>
          <a:p>
            <a:pPr>
              <a:buFont typeface="Wingdings" pitchFamily="2" charset="2"/>
              <a:buChar char="§"/>
            </a:pPr>
            <a:endParaRPr lang="en-US" sz="2000" dirty="0" smtClean="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Λίμα για φυσικό νύχι</a:t>
            </a:r>
            <a:endParaRPr lang="en-US" sz="2000" dirty="0" smtClean="0">
              <a:solidFill>
                <a:schemeClr val="accent3">
                  <a:lumMod val="50000"/>
                </a:schemeClr>
              </a:solidFill>
            </a:endParaRPr>
          </a:p>
          <a:p>
            <a:pPr>
              <a:buFont typeface="Wingdings" pitchFamily="2" charset="2"/>
              <a:buChar char="§"/>
            </a:pPr>
            <a:endParaRPr lang="el-GR" sz="2000" dirty="0" smtClean="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Τροχό</a:t>
            </a:r>
            <a:endParaRPr lang="en-US" sz="2000" dirty="0" smtClean="0">
              <a:solidFill>
                <a:schemeClr val="accent3">
                  <a:lumMod val="50000"/>
                </a:schemeClr>
              </a:solidFill>
            </a:endParaRPr>
          </a:p>
          <a:p>
            <a:pPr>
              <a:buFont typeface="Wingdings" pitchFamily="2" charset="2"/>
              <a:buChar char="§"/>
            </a:pPr>
            <a:endParaRPr lang="el-GR" sz="2000" dirty="0" smtClean="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Φρεζάκια</a:t>
            </a:r>
            <a:endParaRPr lang="en-US" sz="2000" dirty="0" smtClean="0">
              <a:solidFill>
                <a:schemeClr val="accent3">
                  <a:lumMod val="50000"/>
                </a:schemeClr>
              </a:solidFill>
            </a:endParaRPr>
          </a:p>
          <a:p>
            <a:pPr>
              <a:buFont typeface="Wingdings" pitchFamily="2" charset="2"/>
              <a:buChar char="§"/>
            </a:pPr>
            <a:endParaRPr lang="el-GR" sz="2000" dirty="0" smtClean="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Πενσάκι επωνυχίων</a:t>
            </a:r>
          </a:p>
          <a:p>
            <a:pPr>
              <a:buFont typeface="Wingdings" pitchFamily="2" charset="2"/>
              <a:buChar char="§"/>
            </a:pPr>
            <a:endParaRPr lang="el-GR" sz="2000" dirty="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Κόπτη νυχιών</a:t>
            </a:r>
            <a:endParaRPr lang="en-US" sz="2000" dirty="0" smtClean="0">
              <a:solidFill>
                <a:schemeClr val="accent3">
                  <a:lumMod val="50000"/>
                </a:schemeClr>
              </a:solidFill>
            </a:endParaRPr>
          </a:p>
          <a:p>
            <a:pPr>
              <a:buFont typeface="Wingdings" pitchFamily="2" charset="2"/>
              <a:buChar char="§"/>
            </a:pPr>
            <a:endParaRPr lang="el-GR" sz="2000" dirty="0" smtClean="0">
              <a:solidFill>
                <a:schemeClr val="accent3">
                  <a:lumMod val="50000"/>
                </a:schemeClr>
              </a:solidFill>
            </a:endParaRPr>
          </a:p>
          <a:p>
            <a:pPr>
              <a:buFont typeface="Wingdings" pitchFamily="2" charset="2"/>
              <a:buChar char="§"/>
            </a:pPr>
            <a:r>
              <a:rPr lang="en-US" sz="2000" dirty="0" smtClean="0">
                <a:solidFill>
                  <a:schemeClr val="accent3">
                    <a:lumMod val="50000"/>
                  </a:schemeClr>
                </a:solidFill>
              </a:rPr>
              <a:t>Buffer</a:t>
            </a:r>
            <a:endParaRPr lang="el-GR" sz="2000" dirty="0" smtClean="0">
              <a:solidFill>
                <a:schemeClr val="accent3">
                  <a:lumMod val="50000"/>
                </a:schemeClr>
              </a:solidFill>
            </a:endParaRPr>
          </a:p>
          <a:p>
            <a:pPr>
              <a:buFont typeface="Wingdings" pitchFamily="2" charset="2"/>
              <a:buChar char="§"/>
            </a:pPr>
            <a:endParaRPr lang="el-GR" sz="2000" dirty="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Γυαλιστική λίμα</a:t>
            </a:r>
          </a:p>
          <a:p>
            <a:pPr>
              <a:buFont typeface="Wingdings" pitchFamily="2" charset="2"/>
              <a:buChar char="§"/>
            </a:pPr>
            <a:endParaRPr lang="el-GR" sz="2000" dirty="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Βούρτσα ονυχόσκονης</a:t>
            </a:r>
          </a:p>
          <a:p>
            <a:pPr>
              <a:buFont typeface="Wingdings" pitchFamily="2" charset="2"/>
              <a:buChar char="§"/>
            </a:pPr>
            <a:endParaRPr lang="el-GR" sz="2000" dirty="0">
              <a:solidFill>
                <a:schemeClr val="accent3">
                  <a:lumMod val="50000"/>
                </a:schemeClr>
              </a:solidFill>
            </a:endParaRPr>
          </a:p>
          <a:p>
            <a:pPr>
              <a:buFont typeface="Wingdings" pitchFamily="2" charset="2"/>
              <a:buChar char="§"/>
            </a:pPr>
            <a:r>
              <a:rPr lang="el-GR" sz="2000" dirty="0" smtClean="0">
                <a:solidFill>
                  <a:schemeClr val="accent3">
                    <a:lumMod val="50000"/>
                  </a:schemeClr>
                </a:solidFill>
              </a:rPr>
              <a:t>Αναπλαστικό λάδι επωνυχίων</a:t>
            </a:r>
            <a:endParaRPr lang="en-US" sz="2000" dirty="0" smtClean="0">
              <a:solidFill>
                <a:schemeClr val="accent3">
                  <a:lumMod val="50000"/>
                </a:schemeClr>
              </a:solidFill>
            </a:endParaRPr>
          </a:p>
          <a:p>
            <a:endParaRPr lang="el-GR" sz="2000" dirty="0" smtClean="0">
              <a:solidFill>
                <a:schemeClr val="accent3">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ll you need is a band-aid to nail this French manicure hack | Lifestyle  News,The Indian Express"/>
          <p:cNvPicPr>
            <a:picLocks noChangeAspect="1" noChangeArrowheads="1"/>
          </p:cNvPicPr>
          <p:nvPr/>
        </p:nvPicPr>
        <p:blipFill>
          <a:blip r:embed="rId2">
            <a:lum bright="30000"/>
          </a:blip>
          <a:srcRect l="14264" t="-375" r="10736" b="10420"/>
          <a:stretch>
            <a:fillRect/>
          </a:stretch>
        </p:blipFill>
        <p:spPr bwMode="auto">
          <a:xfrm flipH="1">
            <a:off x="-1" y="0"/>
            <a:ext cx="9144000" cy="6858000"/>
          </a:xfrm>
          <a:prstGeom prst="rect">
            <a:avLst/>
          </a:prstGeom>
          <a:noFill/>
        </p:spPr>
      </p:pic>
      <p:pic>
        <p:nvPicPr>
          <p:cNvPr id="20484" name="Picture 4" descr="Σετ Μανικιούρ/Πεντικιούρ - Skroutz.gr"/>
          <p:cNvPicPr>
            <a:picLocks noChangeAspect="1" noChangeArrowheads="1"/>
          </p:cNvPicPr>
          <p:nvPr/>
        </p:nvPicPr>
        <p:blipFill>
          <a:blip r:embed="rId3"/>
          <a:srcRect/>
          <a:stretch>
            <a:fillRect/>
          </a:stretch>
        </p:blipFill>
        <p:spPr bwMode="auto">
          <a:xfrm>
            <a:off x="214282" y="357166"/>
            <a:ext cx="2381250" cy="2038350"/>
          </a:xfrm>
          <a:prstGeom prst="rect">
            <a:avLst/>
          </a:prstGeom>
          <a:noFill/>
        </p:spPr>
      </p:pic>
      <p:pic>
        <p:nvPicPr>
          <p:cNvPr id="20486" name="Picture 6" descr="Buffer νυχιών Ροζ 100/100"/>
          <p:cNvPicPr>
            <a:picLocks noChangeAspect="1" noChangeArrowheads="1"/>
          </p:cNvPicPr>
          <p:nvPr/>
        </p:nvPicPr>
        <p:blipFill>
          <a:blip r:embed="rId4"/>
          <a:srcRect t="10714" r="-1787" b="14285"/>
          <a:stretch>
            <a:fillRect/>
          </a:stretch>
        </p:blipFill>
        <p:spPr bwMode="auto">
          <a:xfrm>
            <a:off x="6429356" y="4714884"/>
            <a:ext cx="2714644" cy="2000264"/>
          </a:xfrm>
          <a:prstGeom prst="rect">
            <a:avLst/>
          </a:prstGeom>
          <a:noFill/>
        </p:spPr>
      </p:pic>
      <p:pic>
        <p:nvPicPr>
          <p:cNvPr id="20488" name="Picture 8" descr="Λίμα Φυσικού 180/240grit (25τμχ) - Eng Beauty"/>
          <p:cNvPicPr>
            <a:picLocks noChangeAspect="1" noChangeArrowheads="1"/>
          </p:cNvPicPr>
          <p:nvPr/>
        </p:nvPicPr>
        <p:blipFill>
          <a:blip r:embed="rId5">
            <a:lum bright="-10000"/>
          </a:blip>
          <a:srcRect l="7500" t="12500" r="9999" b="12499"/>
          <a:stretch>
            <a:fillRect/>
          </a:stretch>
        </p:blipFill>
        <p:spPr bwMode="auto">
          <a:xfrm>
            <a:off x="3214678" y="2285992"/>
            <a:ext cx="2436036" cy="2214578"/>
          </a:xfrm>
          <a:prstGeom prst="rect">
            <a:avLst/>
          </a:prstGeom>
          <a:noFill/>
        </p:spPr>
      </p:pic>
      <p:pic>
        <p:nvPicPr>
          <p:cNvPr id="20490" name="Picture 10" descr="ΛΙΜΑ ΝΥΧΙΩΝ ΓΥΑΛΙΣΤΙΚΗ ΤΡΙΠΛΗ :: ΜΗΧΑΝΗΜΑΤΑ ΑΙΣΘΗΤΙΚΗΣ :: Venus Electronics  International"/>
          <p:cNvPicPr>
            <a:picLocks noChangeAspect="1" noChangeArrowheads="1"/>
          </p:cNvPicPr>
          <p:nvPr/>
        </p:nvPicPr>
        <p:blipFill>
          <a:blip r:embed="rId6"/>
          <a:srcRect l="36000" t="7500" r="32500" b="4000"/>
          <a:stretch>
            <a:fillRect/>
          </a:stretch>
        </p:blipFill>
        <p:spPr bwMode="auto">
          <a:xfrm rot="16200000" flipH="1" flipV="1">
            <a:off x="6371557" y="-728011"/>
            <a:ext cx="1357322" cy="3813428"/>
          </a:xfrm>
          <a:prstGeom prst="rect">
            <a:avLst/>
          </a:prstGeom>
          <a:noFill/>
        </p:spPr>
      </p:pic>
      <p:pic>
        <p:nvPicPr>
          <p:cNvPr id="20492" name="Picture 12" descr="Βούρτσα νυχιών – SIDIRELA – ΑΦΟΙ ΣΙΔΗΡΟΠΟΥΛΟΙ Ο.Ε."/>
          <p:cNvPicPr>
            <a:picLocks noChangeAspect="1" noChangeArrowheads="1"/>
          </p:cNvPicPr>
          <p:nvPr/>
        </p:nvPicPr>
        <p:blipFill>
          <a:blip r:embed="rId7"/>
          <a:srcRect l="-121" t="26794" r="9567" b="23800"/>
          <a:stretch>
            <a:fillRect/>
          </a:stretch>
        </p:blipFill>
        <p:spPr bwMode="auto">
          <a:xfrm>
            <a:off x="0" y="4643422"/>
            <a:ext cx="3571900" cy="221457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lum bright="30000"/>
          </a:blip>
          <a:srcRect l="14264" t="-375" r="10736" b="10420"/>
          <a:stretch>
            <a:fillRect/>
          </a:stretch>
        </p:blipFill>
        <p:spPr bwMode="auto">
          <a:xfrm flipH="1">
            <a:off x="0" y="0"/>
            <a:ext cx="9144000" cy="6858000"/>
          </a:xfrm>
          <a:prstGeom prst="rect">
            <a:avLst/>
          </a:prstGeom>
          <a:noFill/>
        </p:spPr>
      </p:pic>
      <p:pic>
        <p:nvPicPr>
          <p:cNvPr id="21506" name="Picture 2" descr="Τροχός νυχιών • Prestige • Telis Kikeris"/>
          <p:cNvPicPr>
            <a:picLocks noChangeAspect="1" noChangeArrowheads="1"/>
          </p:cNvPicPr>
          <p:nvPr/>
        </p:nvPicPr>
        <p:blipFill>
          <a:blip r:embed="rId3" cstate="print"/>
          <a:srcRect t="17307" r="1" b="19231"/>
          <a:stretch>
            <a:fillRect/>
          </a:stretch>
        </p:blipFill>
        <p:spPr bwMode="auto">
          <a:xfrm>
            <a:off x="2857488" y="1000108"/>
            <a:ext cx="3714744" cy="2357454"/>
          </a:xfrm>
          <a:prstGeom prst="rect">
            <a:avLst/>
          </a:prstGeom>
          <a:noFill/>
        </p:spPr>
      </p:pic>
      <p:pic>
        <p:nvPicPr>
          <p:cNvPr id="21508" name="Picture 4" descr="Διαμαντόφρεζα_Επωνυχίων_Πράσινος_Κρίκος (ROUGH) - Crystal Nails Greece"/>
          <p:cNvPicPr>
            <a:picLocks noChangeAspect="1" noChangeArrowheads="1"/>
          </p:cNvPicPr>
          <p:nvPr/>
        </p:nvPicPr>
        <p:blipFill>
          <a:blip r:embed="rId4"/>
          <a:srcRect l="21519" t="32500" r="22648" b="34999"/>
          <a:stretch>
            <a:fillRect/>
          </a:stretch>
        </p:blipFill>
        <p:spPr bwMode="auto">
          <a:xfrm>
            <a:off x="357158" y="4214818"/>
            <a:ext cx="2761354" cy="2143140"/>
          </a:xfrm>
          <a:prstGeom prst="rect">
            <a:avLst/>
          </a:prstGeom>
          <a:noFill/>
        </p:spPr>
      </p:pic>
      <p:pic>
        <p:nvPicPr>
          <p:cNvPr id="21510" name="Picture 6" descr="Διαμαντόφρεζα επωνυχίων Φλόγα μπλε κρίκος- ΟΕΜ – Tapandaola.gr"/>
          <p:cNvPicPr>
            <a:picLocks noChangeAspect="1" noChangeArrowheads="1"/>
          </p:cNvPicPr>
          <p:nvPr/>
        </p:nvPicPr>
        <p:blipFill>
          <a:blip r:embed="rId5"/>
          <a:srcRect/>
          <a:stretch>
            <a:fillRect/>
          </a:stretch>
        </p:blipFill>
        <p:spPr bwMode="auto">
          <a:xfrm>
            <a:off x="6715140" y="4357694"/>
            <a:ext cx="1905000" cy="1905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TextBox"/>
          <p:cNvSpPr txBox="1"/>
          <p:nvPr/>
        </p:nvSpPr>
        <p:spPr>
          <a:xfrm>
            <a:off x="214282" y="500042"/>
            <a:ext cx="3286148" cy="400110"/>
          </a:xfrm>
          <a:prstGeom prst="rect">
            <a:avLst/>
          </a:prstGeom>
          <a:noFill/>
        </p:spPr>
        <p:txBody>
          <a:bodyPr wrap="square" rtlCol="0">
            <a:spAutoFit/>
          </a:bodyPr>
          <a:lstStyle/>
          <a:p>
            <a:pPr algn="ctr"/>
            <a:r>
              <a:rPr lang="el-GR" sz="2000" b="1" dirty="0" smtClean="0">
                <a:solidFill>
                  <a:schemeClr val="accent3">
                    <a:lumMod val="50000"/>
                  </a:schemeClr>
                </a:solidFill>
              </a:rPr>
              <a:t>Διαδικασία-βήματα</a:t>
            </a:r>
            <a:r>
              <a:rPr lang="en-US" sz="2000" b="1" dirty="0" smtClean="0">
                <a:solidFill>
                  <a:schemeClr val="accent3">
                    <a:lumMod val="50000"/>
                  </a:schemeClr>
                </a:solidFill>
              </a:rPr>
              <a:t> :</a:t>
            </a:r>
            <a:endParaRPr lang="el-GR" sz="2000" b="1" dirty="0">
              <a:solidFill>
                <a:schemeClr val="accent3">
                  <a:lumMod val="50000"/>
                </a:schemeClr>
              </a:solidFill>
            </a:endParaRPr>
          </a:p>
        </p:txBody>
      </p:sp>
      <p:sp>
        <p:nvSpPr>
          <p:cNvPr id="4" name="3 - TextBox"/>
          <p:cNvSpPr txBox="1"/>
          <p:nvPr/>
        </p:nvSpPr>
        <p:spPr>
          <a:xfrm>
            <a:off x="0" y="2071678"/>
            <a:ext cx="3214678" cy="3170099"/>
          </a:xfrm>
          <a:prstGeom prst="rect">
            <a:avLst/>
          </a:prstGeom>
          <a:noFill/>
        </p:spPr>
        <p:txBody>
          <a:bodyPr wrap="square" rtlCol="0">
            <a:spAutoFit/>
          </a:bodyPr>
          <a:lstStyle/>
          <a:p>
            <a:r>
              <a:rPr lang="en-US" sz="2000" dirty="0" smtClean="0">
                <a:solidFill>
                  <a:schemeClr val="accent3">
                    <a:lumMod val="50000"/>
                  </a:schemeClr>
                </a:solidFill>
              </a:rPr>
              <a:t>1.</a:t>
            </a:r>
            <a:r>
              <a:rPr lang="el-GR" sz="2000" dirty="0" smtClean="0">
                <a:solidFill>
                  <a:schemeClr val="accent3">
                    <a:lumMod val="50000"/>
                  </a:schemeClr>
                </a:solidFill>
              </a:rPr>
              <a:t>Με τη χρήση ενός </a:t>
            </a:r>
            <a:r>
              <a:rPr lang="en-US" sz="2000" dirty="0" smtClean="0">
                <a:solidFill>
                  <a:schemeClr val="accent3">
                    <a:lumMod val="50000"/>
                  </a:schemeClr>
                </a:solidFill>
              </a:rPr>
              <a:t>pusher </a:t>
            </a:r>
            <a:r>
              <a:rPr lang="el-GR" sz="2000" dirty="0" smtClean="0">
                <a:solidFill>
                  <a:schemeClr val="accent3">
                    <a:lumMod val="50000"/>
                  </a:schemeClr>
                </a:solidFill>
              </a:rPr>
              <a:t>καθαρίζουμε με τη μύτη του, τα νύχια από κάτω προκειμένου να απομακρύνουμε τυχόν βρωμιές, χνούδια, κλπ. </a:t>
            </a:r>
            <a:r>
              <a:rPr lang="el-GR" sz="2000" u="sng" dirty="0" smtClean="0">
                <a:solidFill>
                  <a:schemeClr val="accent3">
                    <a:lumMod val="50000"/>
                  </a:schemeClr>
                </a:solidFill>
              </a:rPr>
              <a:t>Προσοχή</a:t>
            </a:r>
            <a:r>
              <a:rPr lang="el-GR" sz="2000" dirty="0" smtClean="0">
                <a:solidFill>
                  <a:schemeClr val="accent3">
                    <a:lumMod val="50000"/>
                  </a:schemeClr>
                </a:solidFill>
              </a:rPr>
              <a:t> </a:t>
            </a:r>
            <a:r>
              <a:rPr lang="en-US" sz="2000" dirty="0" smtClean="0">
                <a:solidFill>
                  <a:schemeClr val="accent3">
                    <a:lumMod val="50000"/>
                  </a:schemeClr>
                </a:solidFill>
              </a:rPr>
              <a:t>:</a:t>
            </a:r>
            <a:r>
              <a:rPr lang="el-GR" sz="2000" dirty="0" smtClean="0">
                <a:solidFill>
                  <a:schemeClr val="accent3">
                    <a:lumMod val="50000"/>
                  </a:schemeClr>
                </a:solidFill>
              </a:rPr>
              <a:t> δεν πιέζουμε πολύ δυνατά, με απαλές κινήσεις καθαρίζουμε για να μη τραυματίσουμε το νύχι.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TextBox"/>
          <p:cNvSpPr txBox="1"/>
          <p:nvPr/>
        </p:nvSpPr>
        <p:spPr>
          <a:xfrm>
            <a:off x="214282" y="1714488"/>
            <a:ext cx="2786082" cy="3754874"/>
          </a:xfrm>
          <a:prstGeom prst="rect">
            <a:avLst/>
          </a:prstGeom>
          <a:noFill/>
        </p:spPr>
        <p:txBody>
          <a:bodyPr wrap="square" rtlCol="0">
            <a:spAutoFit/>
          </a:bodyPr>
          <a:lstStyle/>
          <a:p>
            <a:r>
              <a:rPr lang="el-GR" sz="2000" dirty="0" smtClean="0">
                <a:solidFill>
                  <a:schemeClr val="accent3">
                    <a:lumMod val="50000"/>
                  </a:schemeClr>
                </a:solidFill>
              </a:rPr>
              <a:t>2.Αφου καθαρίσουμε τα νυχιά παίρνουμε μια λίμα για να τους δώσουμε σχήμα. Χρησιμοποιούμε τη μαλακή πλευρά της λίμας. Αν τα νυχιά είναι μεγάλα τα κόβουμε πρώτα με ειδικό κόπτη νυχιών και μετά λιμάρουμε.</a:t>
            </a:r>
          </a:p>
          <a:p>
            <a:endParaRPr lang="el-GR" dirty="0">
              <a:solidFill>
                <a:schemeClr val="accent3">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Ορθογώνιο"/>
          <p:cNvSpPr/>
          <p:nvPr/>
        </p:nvSpPr>
        <p:spPr>
          <a:xfrm>
            <a:off x="0" y="1643050"/>
            <a:ext cx="3286116" cy="4093428"/>
          </a:xfrm>
          <a:prstGeom prst="rect">
            <a:avLst/>
          </a:prstGeom>
        </p:spPr>
        <p:txBody>
          <a:bodyPr wrap="square">
            <a:spAutoFit/>
          </a:bodyPr>
          <a:lstStyle/>
          <a:p>
            <a:r>
              <a:rPr lang="el-GR" sz="2000" dirty="0" smtClean="0">
                <a:solidFill>
                  <a:schemeClr val="accent3">
                    <a:lumMod val="50000"/>
                  </a:schemeClr>
                </a:solidFill>
              </a:rPr>
              <a:t>3.Αφού δώσουμε σχήμα στα νυχιά, θα πάρουμε το τροχό και την ειδική διαμαντόφρεζα (κωνική - κυλινδρική) για το καθαρισμό των επωνυχίων. Δε βάζουμε το τροχό σε υψηλή ταχύτητα. Θα ξεκινήσουμε έχοντας όχι πολύ όρθιο τον τροχό</a:t>
            </a:r>
            <a:r>
              <a:rPr lang="el-GR" sz="2000" dirty="0">
                <a:solidFill>
                  <a:schemeClr val="accent3">
                    <a:lumMod val="50000"/>
                  </a:schemeClr>
                </a:solidFill>
              </a:rPr>
              <a:t> </a:t>
            </a:r>
            <a:r>
              <a:rPr lang="el-GR" sz="2000" dirty="0" smtClean="0">
                <a:solidFill>
                  <a:schemeClr val="accent3">
                    <a:lumMod val="50000"/>
                  </a:schemeClr>
                </a:solidFill>
              </a:rPr>
              <a:t>(δηλαδή να είναι η μύτη της φρέζας προς τα κάτω στο νύχι) αλλά να κάνει μια μικρή γωνία. </a:t>
            </a:r>
            <a:endParaRPr lang="el-GR" sz="2000" dirty="0">
              <a:solidFill>
                <a:schemeClr val="accent3">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ll you need is a band-aid to nail this French manicure hack | Lifestyle  News,The Indian Express"/>
          <p:cNvPicPr>
            <a:picLocks noChangeAspect="1" noChangeArrowheads="1"/>
          </p:cNvPicPr>
          <p:nvPr/>
        </p:nvPicPr>
        <p:blipFill>
          <a:blip r:embed="rId2"/>
          <a:srcRect l="14264" t="-375" r="10736" b="10420"/>
          <a:stretch>
            <a:fillRect/>
          </a:stretch>
        </p:blipFill>
        <p:spPr bwMode="auto">
          <a:xfrm flipH="1">
            <a:off x="3143240" y="0"/>
            <a:ext cx="6000760" cy="6858000"/>
          </a:xfrm>
          <a:prstGeom prst="flowChartDelay">
            <a:avLst/>
          </a:prstGeom>
          <a:noFill/>
        </p:spPr>
      </p:pic>
      <p:sp>
        <p:nvSpPr>
          <p:cNvPr id="3" name="2 - Ορθογώνιο"/>
          <p:cNvSpPr/>
          <p:nvPr/>
        </p:nvSpPr>
        <p:spPr>
          <a:xfrm>
            <a:off x="0" y="714356"/>
            <a:ext cx="3143240" cy="5632311"/>
          </a:xfrm>
          <a:prstGeom prst="rect">
            <a:avLst/>
          </a:prstGeom>
        </p:spPr>
        <p:txBody>
          <a:bodyPr wrap="square">
            <a:spAutoFit/>
          </a:bodyPr>
          <a:lstStyle/>
          <a:p>
            <a:r>
              <a:rPr lang="el-GR" sz="2000" dirty="0" smtClean="0">
                <a:solidFill>
                  <a:schemeClr val="accent3">
                    <a:lumMod val="50000"/>
                  </a:schemeClr>
                </a:solidFill>
              </a:rPr>
              <a:t>Ξεκινάμε  από τα πλαγία, ανεβαίνουμε, μένουμε στην περιοχή των επωνυχίων και τα καθαρίζουμε γύρω γύρω. Οι κινήσεις μας είναι απαλές , δεν πιέζουμε τη φρέζα προς τα κάτω, απλά χαϊδεύουμε το νύχι. Δε θέλουμε σε καμία περίπτωση να τραυματίσουμε τα επωνύχια. Επίσης, δε πιέζουμε τη μύτη να μπει μέσα στο δέρμα, ίσα που ακουμπάμε το δέρμα να ανασηκωθεί, για να μη  τραυματίσουμε τη μήτρα του νυχιού.</a:t>
            </a:r>
            <a:endParaRPr lang="el-GR" sz="2000" dirty="0">
              <a:solidFill>
                <a:schemeClr val="accent3">
                  <a:lumMod val="50000"/>
                </a:scheme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748</Words>
  <Application>Microsoft Office PowerPoint</Application>
  <PresentationFormat>Προβολή στην οθόνη (4:3)</PresentationFormat>
  <Paragraphs>53</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ΞΗΡΟ ΜΑΝΙΚΙΟΥΡ</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ΞΗΡΟ ΜΑΝΙΚΙΟΥΡ</dc:title>
  <dc:creator>user</dc:creator>
  <cp:lastModifiedBy>User</cp:lastModifiedBy>
  <cp:revision>17</cp:revision>
  <dcterms:created xsi:type="dcterms:W3CDTF">2020-11-24T11:19:20Z</dcterms:created>
  <dcterms:modified xsi:type="dcterms:W3CDTF">2021-11-29T11:01:46Z</dcterms:modified>
</cp:coreProperties>
</file>