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9" r:id="rId13"/>
    <p:sldId id="270" r:id="rId14"/>
    <p:sldId id="271" r:id="rId15"/>
    <p:sldId id="272" r:id="rId16"/>
    <p:sldId id="273" r:id="rId17"/>
    <p:sldId id="265"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ED0D52-864F-494D-979A-51F45DE7D83C}" v="2" dt="2020-11-19T21:24:25.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Παναγιωτης Τσιαμπαζης" userId="3d4cf4ee200ac0b8" providerId="LiveId" clId="{BDED0D52-864F-494D-979A-51F45DE7D83C}"/>
    <pc:docChg chg="modSld">
      <pc:chgData name="Παναγιωτης Τσιαμπαζης" userId="3d4cf4ee200ac0b8" providerId="LiveId" clId="{BDED0D52-864F-494D-979A-51F45DE7D83C}" dt="2020-11-19T21:24:25.673" v="1"/>
      <pc:docMkLst>
        <pc:docMk/>
      </pc:docMkLst>
      <pc:sldChg chg="modAnim">
        <pc:chgData name="Παναγιωτης Τσιαμπαζης" userId="3d4cf4ee200ac0b8" providerId="LiveId" clId="{BDED0D52-864F-494D-979A-51F45DE7D83C}" dt="2020-11-19T21:24:25.673" v="1"/>
        <pc:sldMkLst>
          <pc:docMk/>
          <pc:sldMk cId="4268582955"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xmlns=""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pPr/>
              <a:t>11/29/2021</a:t>
            </a:fld>
            <a:endParaRPr lang="en-US" dirty="0"/>
          </a:p>
        </p:txBody>
      </p:sp>
      <p:sp>
        <p:nvSpPr>
          <p:cNvPr id="5" name="Footer Placeholder 4">
            <a:extLst>
              <a:ext uri="{FF2B5EF4-FFF2-40B4-BE49-F238E27FC236}">
                <a16:creationId xmlns:a16="http://schemas.microsoft.com/office/drawing/2014/main" xmlns=""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pPr/>
              <a:t>‹#›</a:t>
            </a:fld>
            <a:endParaRPr lang="en-US" dirty="0"/>
          </a:p>
        </p:txBody>
      </p:sp>
      <p:sp>
        <p:nvSpPr>
          <p:cNvPr id="8" name="Rectangle 7">
            <a:extLst>
              <a:ext uri="{FF2B5EF4-FFF2-40B4-BE49-F238E27FC236}">
                <a16:creationId xmlns:a16="http://schemas.microsoft.com/office/drawing/2014/main" xmlns=""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629374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9ED9A4A-D287-4207-9037-70DB007A1707}"/>
              </a:ext>
            </a:extLst>
          </p:cNvPr>
          <p:cNvSpPr>
            <a:spLocks noGrp="1"/>
          </p:cNvSpPr>
          <p:nvPr>
            <p:ph type="dt" sz="half" idx="10"/>
          </p:nvPr>
        </p:nvSpPr>
        <p:spPr/>
        <p:txBody>
          <a:bodyPr/>
          <a:lstStyle/>
          <a:p>
            <a:fld id="{02AC24A9-CCB6-4F8D-B8DB-C2F3692CFA5A}" type="datetimeFigureOut">
              <a:rPr lang="en-US" smtClean="0"/>
              <a:pPr/>
              <a:t>11/29/2021</a:t>
            </a:fld>
            <a:endParaRPr lang="en-US"/>
          </a:p>
        </p:txBody>
      </p:sp>
      <p:sp>
        <p:nvSpPr>
          <p:cNvPr id="5" name="Footer Placeholder 4">
            <a:extLst>
              <a:ext uri="{FF2B5EF4-FFF2-40B4-BE49-F238E27FC236}">
                <a16:creationId xmlns:a16="http://schemas.microsoft.com/office/drawing/2014/main" xmlns=""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679730-3487-4D94-A0DC-C21684963AB3}"/>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2344107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1D2603B-9ACE-4FA9-805B-9B91EB63DF7D}"/>
              </a:ext>
            </a:extLst>
          </p:cNvPr>
          <p:cNvSpPr>
            <a:spLocks noGrp="1"/>
          </p:cNvSpPr>
          <p:nvPr>
            <p:ph type="dt" sz="half" idx="10"/>
          </p:nvPr>
        </p:nvSpPr>
        <p:spPr/>
        <p:txBody>
          <a:bodyPr/>
          <a:lstStyle/>
          <a:p>
            <a:fld id="{02AC24A9-CCB6-4F8D-B8DB-C2F3692CFA5A}" type="datetimeFigureOut">
              <a:rPr lang="en-US" smtClean="0"/>
              <a:pPr/>
              <a:t>11/29/2021</a:t>
            </a:fld>
            <a:endParaRPr lang="en-US"/>
          </a:p>
        </p:txBody>
      </p:sp>
      <p:sp>
        <p:nvSpPr>
          <p:cNvPr id="5" name="Footer Placeholder 4">
            <a:extLst>
              <a:ext uri="{FF2B5EF4-FFF2-40B4-BE49-F238E27FC236}">
                <a16:creationId xmlns:a16="http://schemas.microsoft.com/office/drawing/2014/main" xmlns=""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5197AE4-AA47-4E14-8FFE-171FAE47F49E}"/>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364071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xmlns=""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11/29/2021</a:t>
            </a:fld>
            <a:endParaRPr lang="en-US"/>
          </a:p>
        </p:txBody>
      </p:sp>
      <p:sp>
        <p:nvSpPr>
          <p:cNvPr id="5" name="Footer Placeholder 4">
            <a:extLst>
              <a:ext uri="{FF2B5EF4-FFF2-40B4-BE49-F238E27FC236}">
                <a16:creationId xmlns:a16="http://schemas.microsoft.com/office/drawing/2014/main" xmlns=""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1581737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xmlns=""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xmlns=""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D48BFA7D-4401-4285-802B-1579165F0D6D}"/>
              </a:ext>
            </a:extLst>
          </p:cNvPr>
          <p:cNvSpPr>
            <a:spLocks noGrp="1"/>
          </p:cNvSpPr>
          <p:nvPr>
            <p:ph type="dt" sz="half" idx="10"/>
          </p:nvPr>
        </p:nvSpPr>
        <p:spPr/>
        <p:txBody>
          <a:bodyPr/>
          <a:lstStyle/>
          <a:p>
            <a:fld id="{02AC24A9-CCB6-4F8D-B8DB-C2F3692CFA5A}" type="datetimeFigureOut">
              <a:rPr lang="en-US" smtClean="0"/>
              <a:pPr/>
              <a:t>11/29/2021</a:t>
            </a:fld>
            <a:endParaRPr lang="en-US"/>
          </a:p>
        </p:txBody>
      </p:sp>
      <p:sp>
        <p:nvSpPr>
          <p:cNvPr id="5" name="Footer Placeholder 4">
            <a:extLst>
              <a:ext uri="{FF2B5EF4-FFF2-40B4-BE49-F238E27FC236}">
                <a16:creationId xmlns:a16="http://schemas.microsoft.com/office/drawing/2014/main" xmlns=""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3AC3F32-46E0-47C8-8565-5969A475FDB0}"/>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559099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xmlns=""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xmlns=""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xmlns=""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11/29/2021</a:t>
            </a:fld>
            <a:endParaRPr lang="en-US"/>
          </a:p>
        </p:txBody>
      </p:sp>
      <p:sp>
        <p:nvSpPr>
          <p:cNvPr id="6" name="Footer Placeholder 5">
            <a:extLst>
              <a:ext uri="{FF2B5EF4-FFF2-40B4-BE49-F238E27FC236}">
                <a16:creationId xmlns:a16="http://schemas.microsoft.com/office/drawing/2014/main" xmlns=""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411697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xmlns=""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xmlns=""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xmlns=""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11/29/2021</a:t>
            </a:fld>
            <a:endParaRPr lang="en-US"/>
          </a:p>
        </p:txBody>
      </p:sp>
      <p:sp>
        <p:nvSpPr>
          <p:cNvPr id="8" name="Footer Placeholder 7">
            <a:extLst>
              <a:ext uri="{FF2B5EF4-FFF2-40B4-BE49-F238E27FC236}">
                <a16:creationId xmlns:a16="http://schemas.microsoft.com/office/drawing/2014/main" xmlns=""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186970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xmlns=""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xmlns="" id="{67C91241-A315-4643-91E5-CF2C25CC903A}"/>
              </a:ext>
            </a:extLst>
          </p:cNvPr>
          <p:cNvSpPr>
            <a:spLocks noGrp="1"/>
          </p:cNvSpPr>
          <p:nvPr>
            <p:ph type="dt" sz="half" idx="10"/>
          </p:nvPr>
        </p:nvSpPr>
        <p:spPr/>
        <p:txBody>
          <a:bodyPr/>
          <a:lstStyle/>
          <a:p>
            <a:fld id="{02AC24A9-CCB6-4F8D-B8DB-C2F3692CFA5A}" type="datetimeFigureOut">
              <a:rPr lang="en-US" smtClean="0"/>
              <a:pPr/>
              <a:t>11/29/2021</a:t>
            </a:fld>
            <a:endParaRPr lang="en-US"/>
          </a:p>
        </p:txBody>
      </p:sp>
      <p:sp>
        <p:nvSpPr>
          <p:cNvPr id="4" name="Footer Placeholder 3">
            <a:extLst>
              <a:ext uri="{FF2B5EF4-FFF2-40B4-BE49-F238E27FC236}">
                <a16:creationId xmlns:a16="http://schemas.microsoft.com/office/drawing/2014/main" xmlns=""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7739411-CED6-43D4-868D-A65C4161A72B}"/>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1846889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C447E0-1D4D-4EF2-B81B-4B2400EE3EDB}"/>
              </a:ext>
            </a:extLst>
          </p:cNvPr>
          <p:cNvSpPr>
            <a:spLocks noGrp="1"/>
          </p:cNvSpPr>
          <p:nvPr>
            <p:ph type="dt" sz="half" idx="10"/>
          </p:nvPr>
        </p:nvSpPr>
        <p:spPr/>
        <p:txBody>
          <a:bodyPr/>
          <a:lstStyle/>
          <a:p>
            <a:fld id="{02AC24A9-CCB6-4F8D-B8DB-C2F3692CFA5A}" type="datetimeFigureOut">
              <a:rPr lang="en-US" smtClean="0"/>
              <a:pPr/>
              <a:t>11/29/2021</a:t>
            </a:fld>
            <a:endParaRPr lang="en-US"/>
          </a:p>
        </p:txBody>
      </p:sp>
      <p:sp>
        <p:nvSpPr>
          <p:cNvPr id="3" name="Footer Placeholder 2">
            <a:extLst>
              <a:ext uri="{FF2B5EF4-FFF2-40B4-BE49-F238E27FC236}">
                <a16:creationId xmlns:a16="http://schemas.microsoft.com/office/drawing/2014/main" xmlns=""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8440955-B18E-49D3-AE7B-B331200E34C5}"/>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73593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xmlns=""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pPr/>
              <a:t>11/29/2021</a:t>
            </a:fld>
            <a:endParaRPr lang="en-US" dirty="0"/>
          </a:p>
        </p:txBody>
      </p:sp>
      <p:sp>
        <p:nvSpPr>
          <p:cNvPr id="6" name="Footer Placeholder 5">
            <a:extLst>
              <a:ext uri="{FF2B5EF4-FFF2-40B4-BE49-F238E27FC236}">
                <a16:creationId xmlns:a16="http://schemas.microsoft.com/office/drawing/2014/main" xmlns=""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285D185-B1B6-4D62-81BE-BE82C80ACA6C}"/>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2101250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xmlns=""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xmlns=""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pPr/>
              <a:t>11/29/2021</a:t>
            </a:fld>
            <a:endParaRPr lang="en-US"/>
          </a:p>
        </p:txBody>
      </p:sp>
      <p:sp>
        <p:nvSpPr>
          <p:cNvPr id="6" name="Footer Placeholder 5">
            <a:extLst>
              <a:ext uri="{FF2B5EF4-FFF2-40B4-BE49-F238E27FC236}">
                <a16:creationId xmlns:a16="http://schemas.microsoft.com/office/drawing/2014/main" xmlns=""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8770FB6-F273-4BA6-8B97-9835AC537871}"/>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3891695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pPr/>
              <a:t>11/29/2021</a:t>
            </a:fld>
            <a:endParaRPr lang="en-US"/>
          </a:p>
        </p:txBody>
      </p:sp>
      <p:sp>
        <p:nvSpPr>
          <p:cNvPr id="5" name="Footer Placeholder 4">
            <a:extLst>
              <a:ext uri="{FF2B5EF4-FFF2-40B4-BE49-F238E27FC236}">
                <a16:creationId xmlns:a16="http://schemas.microsoft.com/office/drawing/2014/main" xmlns=""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pPr/>
              <a:t>‹#›</a:t>
            </a:fld>
            <a:endParaRPr lang="en-US"/>
          </a:p>
        </p:txBody>
      </p:sp>
    </p:spTree>
    <p:extLst>
      <p:ext uri="{BB962C8B-B14F-4D97-AF65-F5344CB8AC3E}">
        <p14:creationId xmlns:p14="http://schemas.microsoft.com/office/powerpoint/2010/main" xmlns="" val="449172623"/>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84" r:id="rId6"/>
    <p:sldLayoutId id="2147483780" r:id="rId7"/>
    <p:sldLayoutId id="2147483781" r:id="rId8"/>
    <p:sldLayoutId id="2147483782" r:id="rId9"/>
    <p:sldLayoutId id="2147483783" r:id="rId10"/>
    <p:sldLayoutId id="21474837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xmlns="" id="{2D6FBB9D-1CAA-4D05-AB33-BABDFE17B8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6" name="Rectangle 35">
            <a:extLst>
              <a:ext uri="{FF2B5EF4-FFF2-40B4-BE49-F238E27FC236}">
                <a16:creationId xmlns:a16="http://schemas.microsoft.com/office/drawing/2014/main" xmlns="" id="{04727B71-B4B6-4823-80A1-68C40B475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xmlns="" id="{79A6DB05-9FB5-4B07-8675-74C23D4FD8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0" name="Rectangle 39">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xmlns="" id="{1BB97131-D0A2-40C3-9880-BCF9CCA7072B}"/>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42" name="Freeform: Shape 41">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4" name="Freeform: Shape 43">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C4AD1E25-CFA4-4D19-9538-028802DF5863}"/>
              </a:ext>
            </a:extLst>
          </p:cNvPr>
          <p:cNvSpPr>
            <a:spLocks noGrp="1"/>
          </p:cNvSpPr>
          <p:nvPr>
            <p:ph type="ctrTitle"/>
          </p:nvPr>
        </p:nvSpPr>
        <p:spPr>
          <a:xfrm>
            <a:off x="371094" y="1161288"/>
            <a:ext cx="3438144" cy="1239012"/>
          </a:xfrm>
        </p:spPr>
        <p:txBody>
          <a:bodyPr vert="horz" lIns="91440" tIns="45720" rIns="91440" bIns="45720" rtlCol="0" anchor="ctr">
            <a:normAutofit/>
          </a:bodyPr>
          <a:lstStyle/>
          <a:p>
            <a:r>
              <a:rPr lang="en-US" sz="2600" b="1" dirty="0">
                <a:solidFill>
                  <a:schemeClr val="accent3"/>
                </a:solidFill>
                <a:latin typeface="Arial" panose="020B0604020202020204" pitchFamily="34" charset="0"/>
                <a:cs typeface="Arial" panose="020B0604020202020204" pitchFamily="34" charset="0"/>
              </a:rPr>
              <a:t>ΣΥΜΠΛΗΡΩΜΑΤΙΚΟ ΥΛΙΚΟ ΓΙΑ GEL</a:t>
            </a:r>
            <a:endParaRPr lang="en-US" sz="2600" dirty="0">
              <a:solidFill>
                <a:schemeClr val="accent3"/>
              </a:solidFill>
              <a:latin typeface="Arial" panose="020B0604020202020204" pitchFamily="34" charset="0"/>
              <a:cs typeface="Arial" panose="020B0604020202020204" pitchFamily="34" charset="0"/>
            </a:endParaRPr>
          </a:p>
        </p:txBody>
      </p:sp>
      <p:sp>
        <p:nvSpPr>
          <p:cNvPr id="46" name="Rectangle 45">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Υπότιτλος 2">
            <a:extLst>
              <a:ext uri="{FF2B5EF4-FFF2-40B4-BE49-F238E27FC236}">
                <a16:creationId xmlns:a16="http://schemas.microsoft.com/office/drawing/2014/main" xmlns="" id="{82742AD4-DA97-44F2-B558-035847385B64}"/>
              </a:ext>
            </a:extLst>
          </p:cNvPr>
          <p:cNvSpPr>
            <a:spLocks noGrp="1"/>
          </p:cNvSpPr>
          <p:nvPr>
            <p:ph type="subTitle" idx="1"/>
          </p:nvPr>
        </p:nvSpPr>
        <p:spPr>
          <a:xfrm>
            <a:off x="371094" y="2718054"/>
            <a:ext cx="3438906" cy="3207258"/>
          </a:xfrm>
        </p:spPr>
        <p:txBody>
          <a:bodyPr vert="horz" lIns="91440" tIns="45720" rIns="91440" bIns="45720" rtlCol="0" anchor="t">
            <a:normAutofit/>
          </a:bodyPr>
          <a:lstStyle/>
          <a:p>
            <a:pPr marL="285750" indent="-285750">
              <a:buFont typeface="Arial" panose="020B0604020202020204" pitchFamily="34" charset="0"/>
              <a:buChar char="•"/>
            </a:pPr>
            <a:r>
              <a:rPr lang="en-US" sz="1700" dirty="0" smtClean="0">
                <a:solidFill>
                  <a:schemeClr val="accent3"/>
                </a:solidFill>
                <a:latin typeface="Arial" panose="020B0604020202020204" pitchFamily="34" charset="0"/>
                <a:cs typeface="Arial" panose="020B0604020202020204" pitchFamily="34" charset="0"/>
              </a:rPr>
              <a:t>Ειδικότητα :</a:t>
            </a:r>
            <a:r>
              <a:rPr lang="en-US" sz="1700" dirty="0">
                <a:solidFill>
                  <a:schemeClr val="accent3"/>
                </a:solidFill>
                <a:latin typeface="Arial" panose="020B0604020202020204" pitchFamily="34" charset="0"/>
                <a:cs typeface="Arial" panose="020B0604020202020204" pitchFamily="34" charset="0"/>
              </a:rPr>
              <a:t>Tεχνικός </a:t>
            </a:r>
            <a:r>
              <a:rPr lang="en-US" sz="1600" dirty="0">
                <a:solidFill>
                  <a:schemeClr val="accent3"/>
                </a:solidFill>
                <a:latin typeface="Arial" panose="020B0604020202020204" pitchFamily="34" charset="0"/>
                <a:cs typeface="Arial" panose="020B0604020202020204" pitchFamily="34" charset="0"/>
              </a:rPr>
              <a:t>Αισθητικός</a:t>
            </a:r>
            <a:r>
              <a:rPr lang="en-US" sz="1700" dirty="0">
                <a:solidFill>
                  <a:schemeClr val="accent3"/>
                </a:solidFill>
                <a:latin typeface="Arial" panose="020B0604020202020204" pitchFamily="34" charset="0"/>
                <a:cs typeface="Arial" panose="020B0604020202020204" pitchFamily="34" charset="0"/>
              </a:rPr>
              <a:t> Ποδολογίας-Καλλωπισμού Νυχιών και Ονυχοπλαστικής</a:t>
            </a:r>
          </a:p>
          <a:p>
            <a:pPr marL="285750" indent="-285750">
              <a:buFont typeface="Arial" panose="020B0604020202020204" pitchFamily="34" charset="0"/>
              <a:buChar char="•"/>
            </a:pPr>
            <a:r>
              <a:rPr lang="en-US" sz="1700" dirty="0">
                <a:solidFill>
                  <a:schemeClr val="accent3"/>
                </a:solidFill>
                <a:latin typeface="Arial" panose="020B0604020202020204" pitchFamily="34" charset="0"/>
                <a:cs typeface="Arial" panose="020B0604020202020204" pitchFamily="34" charset="0"/>
              </a:rPr>
              <a:t>Γ’ Εξάμηνο</a:t>
            </a:r>
          </a:p>
          <a:p>
            <a:pPr marL="285750" indent="-285750">
              <a:buFont typeface="Arial" panose="020B0604020202020204" pitchFamily="34" charset="0"/>
              <a:buChar char="•"/>
            </a:pPr>
            <a:r>
              <a:rPr lang="en-US" sz="1700" dirty="0">
                <a:solidFill>
                  <a:schemeClr val="accent3"/>
                </a:solidFill>
                <a:latin typeface="Arial" panose="020B0604020202020204" pitchFamily="34" charset="0"/>
                <a:cs typeface="Arial" panose="020B0604020202020204" pitchFamily="34" charset="0"/>
              </a:rPr>
              <a:t>Μάθημα:Πρακτική εφαρμογή στην ειδικότητα</a:t>
            </a:r>
          </a:p>
          <a:p>
            <a:pPr marL="285750" indent="-285750">
              <a:buFont typeface="Arial" panose="020B0604020202020204" pitchFamily="34" charset="0"/>
              <a:buChar char="•"/>
            </a:pPr>
            <a:r>
              <a:rPr lang="en-US" sz="1700" dirty="0">
                <a:solidFill>
                  <a:schemeClr val="accent3"/>
                </a:solidFill>
                <a:latin typeface="Arial" panose="020B0604020202020204" pitchFamily="34" charset="0"/>
                <a:cs typeface="Arial" panose="020B0604020202020204" pitchFamily="34" charset="0"/>
              </a:rPr>
              <a:t>Μα</a:t>
            </a:r>
            <a:r>
              <a:rPr lang="en-US" sz="1700" dirty="0" err="1">
                <a:solidFill>
                  <a:schemeClr val="accent3"/>
                </a:solidFill>
                <a:latin typeface="Arial" panose="020B0604020202020204" pitchFamily="34" charset="0"/>
                <a:cs typeface="Arial" panose="020B0604020202020204" pitchFamily="34" charset="0"/>
              </a:rPr>
              <a:t>το</a:t>
            </a:r>
            <a:r>
              <a:rPr lang="en-US" sz="1700" dirty="0">
                <a:solidFill>
                  <a:schemeClr val="accent3"/>
                </a:solidFill>
                <a:latin typeface="Arial" panose="020B0604020202020204" pitchFamily="34" charset="0"/>
                <a:cs typeface="Arial" panose="020B0604020202020204" pitchFamily="34" charset="0"/>
              </a:rPr>
              <a:t>πούλου Ελένη </a:t>
            </a:r>
          </a:p>
          <a:p>
            <a:pPr marL="285750" indent="-285750">
              <a:buFont typeface="Arial" panose="020B0604020202020204" pitchFamily="34" charset="0"/>
              <a:buChar char="•"/>
            </a:pPr>
            <a:r>
              <a:rPr lang="en-US" sz="1700" dirty="0" err="1">
                <a:solidFill>
                  <a:schemeClr val="accent3"/>
                </a:solidFill>
                <a:latin typeface="Arial" panose="020B0604020202020204" pitchFamily="34" charset="0"/>
                <a:cs typeface="Arial" panose="020B0604020202020204" pitchFamily="34" charset="0"/>
              </a:rPr>
              <a:t>Θεσσαλονίκη</a:t>
            </a:r>
            <a:r>
              <a:rPr lang="en-US" sz="1700" dirty="0">
                <a:solidFill>
                  <a:schemeClr val="accent3"/>
                </a:solidFill>
                <a:latin typeface="Arial" panose="020B0604020202020204" pitchFamily="34" charset="0"/>
                <a:cs typeface="Arial" panose="020B0604020202020204" pitchFamily="34" charset="0"/>
              </a:rPr>
              <a:t> </a:t>
            </a:r>
            <a:r>
              <a:rPr lang="en-US" sz="1700" dirty="0" smtClean="0">
                <a:solidFill>
                  <a:schemeClr val="accent3"/>
                </a:solidFill>
                <a:latin typeface="Arial" panose="020B0604020202020204" pitchFamily="34" charset="0"/>
                <a:cs typeface="Arial" panose="020B0604020202020204" pitchFamily="34" charset="0"/>
              </a:rPr>
              <a:t>202</a:t>
            </a:r>
            <a:r>
              <a:rPr lang="el-GR" sz="1700" smtClean="0">
                <a:solidFill>
                  <a:schemeClr val="accent3"/>
                </a:solidFill>
                <a:latin typeface="Arial" panose="020B0604020202020204" pitchFamily="34" charset="0"/>
                <a:cs typeface="Arial" panose="020B0604020202020204" pitchFamily="34" charset="0"/>
              </a:rPr>
              <a:t>1</a:t>
            </a:r>
            <a:endParaRPr lang="en-US" sz="1700" dirty="0">
              <a:solidFill>
                <a:schemeClr val="accent3"/>
              </a:solidFill>
              <a:latin typeface="Arial" panose="020B0604020202020204" pitchFamily="34" charset="0"/>
              <a:cs typeface="Arial" panose="020B0604020202020204" pitchFamily="34" charset="0"/>
            </a:endParaRPr>
          </a:p>
          <a:p>
            <a:pPr indent="-228600">
              <a:buFont typeface="Arial" panose="020B0604020202020204" pitchFamily="34" charset="0"/>
              <a:buChar char="•"/>
            </a:pPr>
            <a:endParaRPr lang="en-US" sz="1700" dirty="0"/>
          </a:p>
        </p:txBody>
      </p:sp>
    </p:spTree>
    <p:extLst>
      <p:ext uri="{BB962C8B-B14F-4D97-AF65-F5344CB8AC3E}">
        <p14:creationId xmlns:p14="http://schemas.microsoft.com/office/powerpoint/2010/main" xmlns="" val="4268582955"/>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62466" y="270239"/>
            <a:ext cx="11524734" cy="6709529"/>
          </a:xfrm>
          <a:prstGeom prst="rect">
            <a:avLst/>
          </a:prstGeom>
        </p:spPr>
        <p:txBody>
          <a:bodyPr wrap="square">
            <a:spAutoFit/>
          </a:bodyPr>
          <a:lstStyle/>
          <a:p>
            <a:pPr algn="ctr"/>
            <a:endParaRPr lang="el-GR" sz="3200" u="sng" dirty="0" smtClean="0">
              <a:solidFill>
                <a:schemeClr val="accent3">
                  <a:lumMod val="75000"/>
                </a:schemeClr>
              </a:solidFill>
              <a:latin typeface="Calibri" pitchFamily="34" charset="0"/>
            </a:endParaRPr>
          </a:p>
          <a:p>
            <a:pPr algn="ctr"/>
            <a:endParaRPr lang="el-GR" u="sng" dirty="0" smtClean="0">
              <a:solidFill>
                <a:schemeClr val="accent3">
                  <a:lumMod val="75000"/>
                </a:schemeClr>
              </a:solidFill>
              <a:latin typeface="Arial" pitchFamily="34" charset="0"/>
              <a:cs typeface="Arial" pitchFamily="34" charset="0"/>
            </a:endParaRPr>
          </a:p>
          <a:p>
            <a:pPr algn="ctr"/>
            <a:r>
              <a:rPr lang="el-GR" sz="2000" dirty="0" smtClean="0">
                <a:solidFill>
                  <a:schemeClr val="accent3"/>
                </a:solidFill>
                <a:latin typeface="Arial" pitchFamily="34" charset="0"/>
                <a:cs typeface="Arial" pitchFamily="34" charset="0"/>
              </a:rPr>
              <a:t>Ποια σχήματα τεχνητών νυχιών γνωρίζετε.</a:t>
            </a:r>
            <a:endParaRPr lang="en-US" sz="2000" dirty="0" smtClean="0">
              <a:solidFill>
                <a:schemeClr val="accent3"/>
              </a:solidFill>
              <a:latin typeface="Arial" pitchFamily="34" charset="0"/>
              <a:cs typeface="Arial" pitchFamily="34" charset="0"/>
            </a:endParaRPr>
          </a:p>
          <a:p>
            <a:pPr algn="ctr"/>
            <a:endParaRPr lang="el-GR" sz="2000" dirty="0" smtClean="0">
              <a:solidFill>
                <a:schemeClr val="accent3"/>
              </a:solidFill>
              <a:latin typeface="Arial" pitchFamily="34" charset="0"/>
              <a:cs typeface="Arial" pitchFamily="34" charset="0"/>
            </a:endParaRPr>
          </a:p>
          <a:p>
            <a:r>
              <a:rPr lang="el-GR" sz="2000" u="sng" dirty="0" smtClean="0">
                <a:solidFill>
                  <a:schemeClr val="accent3"/>
                </a:solidFill>
                <a:latin typeface="Arial" pitchFamily="34" charset="0"/>
                <a:cs typeface="Arial" pitchFamily="34" charset="0"/>
              </a:rPr>
              <a:t>Απάντηση</a:t>
            </a:r>
            <a:r>
              <a:rPr lang="en-US" sz="2000" u="sng" dirty="0" smtClean="0">
                <a:solidFill>
                  <a:schemeClr val="accent3"/>
                </a:solidFill>
                <a:latin typeface="Arial" pitchFamily="34" charset="0"/>
                <a:cs typeface="Arial" pitchFamily="34" charset="0"/>
              </a:rPr>
              <a:t>:</a:t>
            </a:r>
            <a:r>
              <a:rPr lang="en-US" sz="2000" dirty="0" smtClean="0">
                <a:solidFill>
                  <a:schemeClr val="accent3"/>
                </a:solidFill>
                <a:latin typeface="Arial" pitchFamily="34" charset="0"/>
                <a:cs typeface="Arial" pitchFamily="34" charset="0"/>
              </a:rPr>
              <a:t> </a:t>
            </a:r>
            <a:r>
              <a:rPr lang="el-GR" sz="2000" dirty="0" smtClean="0">
                <a:solidFill>
                  <a:schemeClr val="accent3"/>
                </a:solidFill>
                <a:latin typeface="Arial" pitchFamily="34" charset="0"/>
                <a:cs typeface="Arial" pitchFamily="34" charset="0"/>
              </a:rPr>
              <a:t>Τα σχήματα των τεχνητών νυχιών που υπάρχουν είναι τα εξής</a:t>
            </a:r>
            <a:r>
              <a:rPr lang="en-US" sz="2000" dirty="0" smtClean="0">
                <a:solidFill>
                  <a:schemeClr val="accent3"/>
                </a:solidFill>
                <a:latin typeface="Arial" pitchFamily="34" charset="0"/>
                <a:cs typeface="Arial" pitchFamily="34" charset="0"/>
              </a:rPr>
              <a:t>:</a:t>
            </a: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Οβάλ νύχια</a:t>
            </a: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Στρογγυλά νύχια</a:t>
            </a:r>
          </a:p>
          <a:p>
            <a:pPr fontAlgn="base"/>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Τετράγωνα νύχια</a:t>
            </a: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Τετράγωνα νύχια με στρογγυλεμένες άκρες(</a:t>
            </a:r>
            <a:r>
              <a:rPr lang="en-US" sz="2000" dirty="0" smtClean="0">
                <a:solidFill>
                  <a:schemeClr val="accent3"/>
                </a:solidFill>
                <a:latin typeface="Arial" pitchFamily="34" charset="0"/>
                <a:cs typeface="Arial" pitchFamily="34" charset="0"/>
              </a:rPr>
              <a:t>squoval nails)</a:t>
            </a:r>
            <a:endParaRPr lang="el-GR" sz="2000" dirty="0" smtClean="0">
              <a:solidFill>
                <a:schemeClr val="accent3"/>
              </a:solidFill>
              <a:latin typeface="Arial" pitchFamily="34" charset="0"/>
              <a:cs typeface="Arial" pitchFamily="34" charset="0"/>
            </a:endParaRP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Αμυγδαλωτά νύχια</a:t>
            </a: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Νύχια στιλέτο, γνωστά και ως μυτερά</a:t>
            </a: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Νύχια μπαλαρίνα</a:t>
            </a:r>
            <a:r>
              <a:rPr lang="en-US" sz="2000" dirty="0" smtClean="0">
                <a:solidFill>
                  <a:schemeClr val="accent3"/>
                </a:solidFill>
                <a:latin typeface="Arial" pitchFamily="34" charset="0"/>
                <a:cs typeface="Arial" pitchFamily="34" charset="0"/>
              </a:rPr>
              <a:t>(coffin nails)</a:t>
            </a:r>
            <a:endParaRPr lang="el-GR" sz="2000" dirty="0" smtClean="0">
              <a:solidFill>
                <a:schemeClr val="accent3"/>
              </a:solidFill>
              <a:latin typeface="Arial" pitchFamily="34" charset="0"/>
              <a:cs typeface="Arial" pitchFamily="34" charset="0"/>
            </a:endParaRPr>
          </a:p>
          <a:p>
            <a:r>
              <a:rPr lang="el-GR" sz="2000" dirty="0" smtClean="0">
                <a:solidFill>
                  <a:schemeClr val="accent3"/>
                </a:solidFill>
                <a:latin typeface="Arial" pitchFamily="34" charset="0"/>
                <a:cs typeface="Arial" pitchFamily="34" charset="0"/>
              </a:rPr>
              <a:t>Πιο σπάνια θα συναντήσουμε τα εξής</a:t>
            </a:r>
            <a:r>
              <a:rPr lang="en-US" sz="2000" dirty="0" smtClean="0">
                <a:solidFill>
                  <a:schemeClr val="accent3"/>
                </a:solidFill>
                <a:latin typeface="Arial" pitchFamily="34" charset="0"/>
                <a:cs typeface="Arial" pitchFamily="34" charset="0"/>
              </a:rPr>
              <a:t>:</a:t>
            </a:r>
          </a:p>
          <a:p>
            <a:r>
              <a:rPr lang="en-US" sz="2000" dirty="0" smtClean="0">
                <a:solidFill>
                  <a:schemeClr val="accent3"/>
                </a:solidFill>
                <a:latin typeface="Arial" pitchFamily="34" charset="0"/>
                <a:cs typeface="Arial" pitchFamily="34" charset="0"/>
              </a:rPr>
              <a:t>-Lipstick nails</a:t>
            </a:r>
          </a:p>
          <a:p>
            <a:r>
              <a:rPr lang="en-US" sz="2000"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Σχήμα νυχιών </a:t>
            </a:r>
            <a:r>
              <a:rPr lang="en-US" sz="2000" dirty="0" smtClean="0">
                <a:solidFill>
                  <a:schemeClr val="accent3"/>
                </a:solidFill>
                <a:latin typeface="Arial" pitchFamily="34" charset="0"/>
                <a:cs typeface="Arial" pitchFamily="34" charset="0"/>
              </a:rPr>
              <a:t>Flare</a:t>
            </a:r>
          </a:p>
          <a:p>
            <a:r>
              <a:rPr lang="en-US" sz="2000" dirty="0" smtClean="0">
                <a:solidFill>
                  <a:schemeClr val="accent3"/>
                </a:solidFill>
                <a:latin typeface="Arial" pitchFamily="34" charset="0"/>
                <a:cs typeface="Arial" pitchFamily="34" charset="0"/>
              </a:rPr>
              <a:t>-Edge nails</a:t>
            </a:r>
          </a:p>
          <a:p>
            <a:r>
              <a:rPr lang="en-US" sz="2000" dirty="0" smtClean="0">
                <a:solidFill>
                  <a:schemeClr val="accent3"/>
                </a:solidFill>
                <a:latin typeface="Arial" pitchFamily="34" charset="0"/>
                <a:cs typeface="Arial" pitchFamily="34" charset="0"/>
              </a:rPr>
              <a:t>-Mountain peak nails</a:t>
            </a:r>
          </a:p>
          <a:p>
            <a:endParaRPr lang="en-US" sz="2000" dirty="0" smtClean="0">
              <a:solidFill>
                <a:schemeClr val="accent3">
                  <a:lumMod val="75000"/>
                </a:schemeClr>
              </a:solidFill>
              <a:latin typeface="Calibri" pitchFamily="34" charset="0"/>
            </a:endParaRPr>
          </a:p>
          <a:p>
            <a:endParaRPr lang="en-US" sz="2000" u="sng" dirty="0" smtClean="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61319" y="823954"/>
            <a:ext cx="11261124" cy="461665"/>
          </a:xfrm>
          <a:prstGeom prst="rect">
            <a:avLst/>
          </a:prstGeom>
        </p:spPr>
        <p:txBody>
          <a:bodyPr wrap="square">
            <a:spAutoFit/>
          </a:bodyPr>
          <a:lstStyle/>
          <a:p>
            <a:pPr algn="ctr"/>
            <a:r>
              <a:rPr lang="el-GR" sz="2400" b="1" u="sng" dirty="0" smtClean="0">
                <a:solidFill>
                  <a:schemeClr val="accent3"/>
                </a:solidFill>
                <a:latin typeface="Arial" pitchFamily="34" charset="0"/>
                <a:cs typeface="Arial" pitchFamily="34" charset="0"/>
              </a:rPr>
              <a:t>ΕΡΩΤΗΣΕΙΣ ΠΙΣΤΟΠΟΙΗΣΗΣ – ΟΜΑΔΑ Β’ ΕΙΔΙΚΕΣ ΕΡΩΤΗΣΕΙΣ</a:t>
            </a:r>
            <a:endParaRPr lang="el-GR" sz="2400" b="1" u="sng" dirty="0">
              <a:solidFill>
                <a:schemeClr val="accent3"/>
              </a:solidFill>
              <a:latin typeface="Arial" pitchFamily="34" charset="0"/>
              <a:cs typeface="Arial" pitchFamily="34" charset="0"/>
            </a:endParaRPr>
          </a:p>
        </p:txBody>
      </p:sp>
      <p:sp>
        <p:nvSpPr>
          <p:cNvPr id="3" name="2 - Ορθογώνιο"/>
          <p:cNvSpPr/>
          <p:nvPr/>
        </p:nvSpPr>
        <p:spPr>
          <a:xfrm>
            <a:off x="620785" y="1989450"/>
            <a:ext cx="11176101" cy="2862322"/>
          </a:xfrm>
          <a:prstGeom prst="rect">
            <a:avLst/>
          </a:prstGeom>
        </p:spPr>
        <p:txBody>
          <a:bodyPr wrap="square">
            <a:spAutoFit/>
          </a:bodyPr>
          <a:lstStyle/>
          <a:p>
            <a:pPr algn="ctr"/>
            <a:endParaRPr lang="en-US" sz="2000" dirty="0" smtClean="0">
              <a:solidFill>
                <a:schemeClr val="accent3"/>
              </a:solidFill>
              <a:latin typeface="Arial" pitchFamily="34" charset="0"/>
              <a:cs typeface="Arial" pitchFamily="34" charset="0"/>
            </a:endParaRPr>
          </a:p>
          <a:p>
            <a:pPr>
              <a:buFont typeface="Wingdings" pitchFamily="2" charset="2"/>
              <a:buChar char="Ø"/>
            </a:pPr>
            <a:r>
              <a:rPr lang="en-US" sz="2000" dirty="0" smtClean="0">
                <a:solidFill>
                  <a:schemeClr val="accent3"/>
                </a:solidFill>
                <a:latin typeface="Arial" pitchFamily="34" charset="0"/>
                <a:cs typeface="Arial" pitchFamily="34" charset="0"/>
              </a:rPr>
              <a:t> </a:t>
            </a:r>
            <a:r>
              <a:rPr lang="el-GR" sz="2000" dirty="0" smtClean="0">
                <a:solidFill>
                  <a:schemeClr val="accent3"/>
                </a:solidFill>
                <a:latin typeface="Arial" pitchFamily="34" charset="0"/>
                <a:cs typeface="Arial" pitchFamily="34" charset="0"/>
              </a:rPr>
              <a:t>Αναφέρατε τα υλικά που χρησιμοποιούμε για το γαλλικό μανικιούρ.</a:t>
            </a:r>
            <a:endParaRPr lang="en-US" sz="2000" dirty="0" smtClean="0">
              <a:solidFill>
                <a:schemeClr val="accent3"/>
              </a:solidFill>
              <a:latin typeface="Arial" pitchFamily="34" charset="0"/>
              <a:cs typeface="Arial" pitchFamily="34" charset="0"/>
            </a:endParaRPr>
          </a:p>
          <a:p>
            <a:endParaRPr lang="el-GR" sz="2000" dirty="0" smtClean="0">
              <a:solidFill>
                <a:schemeClr val="accent3"/>
              </a:solidFill>
              <a:latin typeface="Arial" pitchFamily="34" charset="0"/>
              <a:cs typeface="Arial" pitchFamily="34" charset="0"/>
            </a:endParaRPr>
          </a:p>
          <a:p>
            <a:r>
              <a:rPr lang="el-GR" sz="2000" u="sng" dirty="0" smtClean="0">
                <a:solidFill>
                  <a:schemeClr val="accent3"/>
                </a:solidFill>
                <a:latin typeface="Arial" pitchFamily="34" charset="0"/>
                <a:cs typeface="Arial" pitchFamily="34" charset="0"/>
              </a:rPr>
              <a:t>Απάντηση</a:t>
            </a:r>
            <a:r>
              <a:rPr lang="en-US" sz="2000" u="sng" dirty="0" smtClean="0">
                <a:solidFill>
                  <a:schemeClr val="accent3"/>
                </a:solidFill>
                <a:latin typeface="Arial" pitchFamily="34" charset="0"/>
                <a:cs typeface="Arial" pitchFamily="34" charset="0"/>
              </a:rPr>
              <a:t>:</a:t>
            </a:r>
            <a:r>
              <a:rPr lang="el-GR" sz="2000" u="sng" dirty="0" smtClean="0">
                <a:solidFill>
                  <a:schemeClr val="accent3"/>
                </a:solidFill>
                <a:latin typeface="Arial" pitchFamily="34" charset="0"/>
                <a:cs typeface="Arial" pitchFamily="34" charset="0"/>
              </a:rPr>
              <a:t> </a:t>
            </a:r>
            <a:r>
              <a:rPr lang="el-GR" sz="2000" dirty="0" smtClean="0">
                <a:solidFill>
                  <a:schemeClr val="accent3"/>
                </a:solidFill>
                <a:latin typeface="Arial" pitchFamily="34" charset="0"/>
                <a:cs typeface="Arial" pitchFamily="34" charset="0"/>
              </a:rPr>
              <a:t>Για το γαλλικό μανικιούρ χρησιμοποιούμε</a:t>
            </a:r>
            <a:r>
              <a:rPr lang="en-US" sz="2000" dirty="0" smtClean="0">
                <a:solidFill>
                  <a:schemeClr val="accent3"/>
                </a:solidFill>
                <a:latin typeface="Arial" pitchFamily="34" charset="0"/>
                <a:cs typeface="Arial" pitchFamily="34" charset="0"/>
              </a:rPr>
              <a:t>:</a:t>
            </a:r>
          </a:p>
          <a:p>
            <a:endParaRPr lang="en-US" sz="2000" dirty="0" smtClean="0">
              <a:solidFill>
                <a:schemeClr val="accent3"/>
              </a:solidFill>
              <a:latin typeface="Arial" pitchFamily="34" charset="0"/>
              <a:cs typeface="Arial" pitchFamily="34" charset="0"/>
            </a:endParaRPr>
          </a:p>
          <a:p>
            <a:r>
              <a:rPr lang="el-GR" sz="2000" dirty="0" smtClean="0">
                <a:solidFill>
                  <a:schemeClr val="accent3"/>
                </a:solidFill>
                <a:latin typeface="Arial" pitchFamily="34" charset="0"/>
                <a:cs typeface="Arial" pitchFamily="34" charset="0"/>
              </a:rPr>
              <a:t>1.Βάση</a:t>
            </a:r>
          </a:p>
          <a:p>
            <a:r>
              <a:rPr lang="el-GR" sz="2000" dirty="0" smtClean="0">
                <a:solidFill>
                  <a:schemeClr val="accent3"/>
                </a:solidFill>
                <a:latin typeface="Arial" pitchFamily="34" charset="0"/>
                <a:cs typeface="Arial" pitchFamily="34" charset="0"/>
              </a:rPr>
              <a:t>2.Λεκό βερνίκι</a:t>
            </a:r>
          </a:p>
          <a:p>
            <a:r>
              <a:rPr lang="el-GR" sz="2000" dirty="0" smtClean="0">
                <a:solidFill>
                  <a:schemeClr val="accent3"/>
                </a:solidFill>
                <a:latin typeface="Arial" pitchFamily="34" charset="0"/>
                <a:cs typeface="Arial" pitchFamily="34" charset="0"/>
              </a:rPr>
              <a:t>3.χρώμα(συνήθως απαλό, φυσικό)</a:t>
            </a:r>
          </a:p>
          <a:p>
            <a:r>
              <a:rPr lang="el-GR" sz="2000" dirty="0" smtClean="0">
                <a:solidFill>
                  <a:schemeClr val="accent3"/>
                </a:solidFill>
                <a:latin typeface="Arial" pitchFamily="34" charset="0"/>
                <a:cs typeface="Arial" pitchFamily="34" charset="0"/>
              </a:rPr>
              <a:t>4.</a:t>
            </a:r>
            <a:r>
              <a:rPr lang="en-US" sz="2000" dirty="0" smtClean="0">
                <a:solidFill>
                  <a:schemeClr val="accent3"/>
                </a:solidFill>
                <a:latin typeface="Arial" pitchFamily="34" charset="0"/>
                <a:cs typeface="Arial" pitchFamily="34" charset="0"/>
              </a:rPr>
              <a:t>Top coat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16692" y="1952367"/>
            <a:ext cx="10733902" cy="3170099"/>
          </a:xfrm>
          <a:prstGeom prst="rect">
            <a:avLst/>
          </a:prstGeom>
          <a:noFill/>
        </p:spPr>
        <p:txBody>
          <a:bodyPr wrap="square" rtlCol="0">
            <a:spAutoFit/>
          </a:bodyPr>
          <a:lstStyle/>
          <a:p>
            <a:pPr algn="ctr">
              <a:buFont typeface="Wingdings" pitchFamily="2" charset="2"/>
              <a:buChar char="Ø"/>
            </a:pPr>
            <a:r>
              <a:rPr lang="el-GR" sz="2000" dirty="0" smtClean="0">
                <a:solidFill>
                  <a:schemeClr val="accent3"/>
                </a:solidFill>
                <a:latin typeface="Arial" pitchFamily="34" charset="0"/>
                <a:cs typeface="Arial" pitchFamily="34" charset="0"/>
              </a:rPr>
              <a:t>Αναφέρατε ονομαστικά τα σχήματα του γαλλικού μανικιούρ.</a:t>
            </a:r>
          </a:p>
          <a:p>
            <a:pPr algn="ctr">
              <a:buFont typeface="Wingdings" pitchFamily="2" charset="2"/>
              <a:buChar char="Ø"/>
            </a:pPr>
            <a:endParaRPr lang="el-GR" sz="2000" dirty="0" smtClean="0">
              <a:solidFill>
                <a:schemeClr val="accent3"/>
              </a:solidFill>
              <a:latin typeface="Arial" pitchFamily="34" charset="0"/>
              <a:cs typeface="Arial" pitchFamily="34" charset="0"/>
            </a:endParaRPr>
          </a:p>
          <a:p>
            <a:r>
              <a:rPr lang="el-GR" sz="2000" u="sng" dirty="0" smtClean="0">
                <a:solidFill>
                  <a:schemeClr val="accent3"/>
                </a:solidFill>
                <a:latin typeface="Arial" pitchFamily="34" charset="0"/>
                <a:cs typeface="Arial" pitchFamily="34" charset="0"/>
              </a:rPr>
              <a:t>Απάντηση</a:t>
            </a:r>
            <a:r>
              <a:rPr lang="en-US" sz="2000" u="sng" dirty="0" smtClean="0">
                <a:solidFill>
                  <a:schemeClr val="accent3"/>
                </a:solidFill>
                <a:latin typeface="Arial" pitchFamily="34" charset="0"/>
                <a:cs typeface="Arial" pitchFamily="34" charset="0"/>
              </a:rPr>
              <a:t>:</a:t>
            </a:r>
            <a:r>
              <a:rPr lang="el-GR" sz="2000" dirty="0" smtClean="0">
                <a:solidFill>
                  <a:schemeClr val="accent3"/>
                </a:solidFill>
                <a:latin typeface="Arial" pitchFamily="34" charset="0"/>
                <a:cs typeface="Arial" pitchFamily="34" charset="0"/>
              </a:rPr>
              <a:t> Τα κυριότερα σχήματα του γαλλικού είναι </a:t>
            </a:r>
            <a:r>
              <a:rPr lang="en-US" sz="2000" dirty="0" smtClean="0">
                <a:solidFill>
                  <a:schemeClr val="accent3"/>
                </a:solidFill>
                <a:latin typeface="Arial" pitchFamily="34" charset="0"/>
                <a:cs typeface="Arial" pitchFamily="34" charset="0"/>
              </a:rPr>
              <a:t>:</a:t>
            </a:r>
            <a:endParaRPr lang="el-GR" sz="2000" dirty="0" smtClean="0">
              <a:solidFill>
                <a:schemeClr val="accent3"/>
              </a:solidFill>
              <a:latin typeface="Arial" pitchFamily="34" charset="0"/>
              <a:cs typeface="Arial" pitchFamily="34" charset="0"/>
            </a:endParaRPr>
          </a:p>
          <a:p>
            <a:endParaRPr lang="el-GR" sz="2000" dirty="0" smtClean="0">
              <a:solidFill>
                <a:schemeClr val="accent3"/>
              </a:solidFill>
              <a:latin typeface="Arial" pitchFamily="34" charset="0"/>
              <a:cs typeface="Arial" pitchFamily="34" charset="0"/>
            </a:endParaRPr>
          </a:p>
          <a:p>
            <a:endParaRPr lang="en-US" sz="2000" dirty="0" smtClean="0">
              <a:solidFill>
                <a:schemeClr val="accent3"/>
              </a:solidFill>
              <a:latin typeface="Arial" pitchFamily="34" charset="0"/>
              <a:cs typeface="Arial" pitchFamily="34" charset="0"/>
            </a:endParaRPr>
          </a:p>
          <a:p>
            <a:r>
              <a:rPr lang="el-GR" sz="2000" dirty="0" smtClean="0">
                <a:solidFill>
                  <a:schemeClr val="accent3"/>
                </a:solidFill>
                <a:latin typeface="Arial" pitchFamily="34" charset="0"/>
                <a:cs typeface="Arial" pitchFamily="34" charset="0"/>
              </a:rPr>
              <a:t>1.χαμόγελο(που είναι και πιο κλασσικό)</a:t>
            </a:r>
          </a:p>
          <a:p>
            <a:r>
              <a:rPr lang="el-GR" sz="2000" dirty="0" smtClean="0">
                <a:solidFill>
                  <a:schemeClr val="accent3"/>
                </a:solidFill>
                <a:latin typeface="Arial" pitchFamily="34" charset="0"/>
                <a:cs typeface="Arial" pitchFamily="34" charset="0"/>
              </a:rPr>
              <a:t>2.Βαθύ χαμόγελο</a:t>
            </a:r>
          </a:p>
          <a:p>
            <a:r>
              <a:rPr lang="el-GR" sz="2000" dirty="0" smtClean="0">
                <a:solidFill>
                  <a:schemeClr val="accent3"/>
                </a:solidFill>
                <a:latin typeface="Arial" pitchFamily="34" charset="0"/>
                <a:cs typeface="Arial" pitchFamily="34" charset="0"/>
              </a:rPr>
              <a:t>3.Πλάγιο</a:t>
            </a:r>
          </a:p>
          <a:p>
            <a:r>
              <a:rPr lang="el-GR" sz="2000" dirty="0" smtClean="0">
                <a:solidFill>
                  <a:schemeClr val="accent3"/>
                </a:solidFill>
                <a:latin typeface="Arial" pitchFamily="34" charset="0"/>
                <a:cs typeface="Arial" pitchFamily="34" charset="0"/>
              </a:rPr>
              <a:t>4.Σε σχήμα </a:t>
            </a:r>
            <a:r>
              <a:rPr lang="en-US" sz="2000" dirty="0" smtClean="0">
                <a:solidFill>
                  <a:schemeClr val="accent3"/>
                </a:solidFill>
                <a:latin typeface="Arial" pitchFamily="34" charset="0"/>
                <a:cs typeface="Arial" pitchFamily="34" charset="0"/>
              </a:rPr>
              <a:t>V</a:t>
            </a:r>
          </a:p>
          <a:p>
            <a:r>
              <a:rPr lang="el-GR" sz="2000" dirty="0" smtClean="0">
                <a:solidFill>
                  <a:schemeClr val="accent3"/>
                </a:solidFill>
                <a:latin typeface="Arial" pitchFamily="34" charset="0"/>
                <a:cs typeface="Arial" pitchFamily="34" charset="0"/>
              </a:rPr>
              <a:t>5.Ανάποδο γαλλικό</a:t>
            </a:r>
            <a:endParaRPr lang="el-GR" sz="2000" dirty="0">
              <a:solidFill>
                <a:schemeClr val="accent3"/>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761963" y="1571613"/>
            <a:ext cx="10858576" cy="5909310"/>
          </a:xfrm>
          <a:prstGeom prst="rect">
            <a:avLst/>
          </a:prstGeom>
          <a:noFill/>
        </p:spPr>
        <p:txBody>
          <a:bodyPr wrap="square" rtlCol="0">
            <a:spAutoFit/>
          </a:bodyPr>
          <a:lstStyle/>
          <a:p>
            <a:pPr marL="342900" indent="-342900">
              <a:buClr>
                <a:schemeClr val="accent3">
                  <a:lumMod val="75000"/>
                </a:schemeClr>
              </a:buClr>
              <a:buFont typeface="Wingdings" pitchFamily="2" charset="2"/>
              <a:buChar char="Ø"/>
            </a:pPr>
            <a:r>
              <a:rPr lang="el-GR" sz="2000" dirty="0" smtClean="0">
                <a:solidFill>
                  <a:schemeClr val="accent3">
                    <a:lumMod val="75000"/>
                  </a:schemeClr>
                </a:solidFill>
              </a:rPr>
              <a:t>Αναφέρατε τα υλικά που εφαρμόζονται πάνω στα φυσικά και ψεύτικα νύχια.</a:t>
            </a:r>
          </a:p>
          <a:p>
            <a:pPr marL="342900" indent="-342900">
              <a:buClr>
                <a:schemeClr val="accent3">
                  <a:lumMod val="75000"/>
                </a:schemeClr>
              </a:buClr>
            </a:pPr>
            <a:r>
              <a:rPr lang="el-GR" sz="2000" u="sng" dirty="0" smtClean="0">
                <a:solidFill>
                  <a:schemeClr val="accent3">
                    <a:lumMod val="75000"/>
                  </a:schemeClr>
                </a:solidFill>
              </a:rPr>
              <a:t>Απάντηση</a:t>
            </a:r>
            <a:r>
              <a:rPr lang="en-US" sz="2000" u="sng" dirty="0" smtClean="0">
                <a:solidFill>
                  <a:schemeClr val="accent3">
                    <a:lumMod val="75000"/>
                  </a:schemeClr>
                </a:solidFill>
              </a:rPr>
              <a:t>:</a:t>
            </a:r>
            <a:r>
              <a:rPr lang="el-GR" sz="2000" u="sng" dirty="0" smtClean="0">
                <a:solidFill>
                  <a:schemeClr val="accent3">
                    <a:lumMod val="75000"/>
                  </a:schemeClr>
                </a:solidFill>
              </a:rPr>
              <a:t> </a:t>
            </a:r>
            <a:r>
              <a:rPr lang="el-GR" sz="2000" dirty="0" smtClean="0">
                <a:solidFill>
                  <a:schemeClr val="accent3">
                    <a:lumMod val="75000"/>
                  </a:schemeClr>
                </a:solidFill>
              </a:rPr>
              <a:t>Πάνω στα φυσικά νύχια τα υλικά που εφαρμόζονται είναι </a:t>
            </a:r>
            <a:r>
              <a:rPr lang="en-US" sz="2000" dirty="0" smtClean="0">
                <a:solidFill>
                  <a:schemeClr val="accent3">
                    <a:lumMod val="75000"/>
                  </a:schemeClr>
                </a:solidFill>
              </a:rPr>
              <a:t>:</a:t>
            </a:r>
            <a:endParaRPr lang="el-GR" sz="2000" dirty="0" smtClean="0">
              <a:solidFill>
                <a:schemeClr val="accent3">
                  <a:lumMod val="75000"/>
                </a:schemeClr>
              </a:solidFill>
            </a:endParaRPr>
          </a:p>
          <a:p>
            <a:pPr marL="342900" indent="-342900">
              <a:buClr>
                <a:schemeClr val="accent3">
                  <a:lumMod val="75000"/>
                </a:schemeClr>
              </a:buClr>
            </a:pPr>
            <a:r>
              <a:rPr lang="el-GR" sz="2000" dirty="0" smtClean="0">
                <a:solidFill>
                  <a:schemeClr val="accent3">
                    <a:lumMod val="75000"/>
                  </a:schemeClr>
                </a:solidFill>
              </a:rPr>
              <a:t>-ακρυλικό</a:t>
            </a:r>
          </a:p>
          <a:p>
            <a:pPr marL="342900" indent="-342900">
              <a:buClr>
                <a:schemeClr val="accent3">
                  <a:lumMod val="75000"/>
                </a:schemeClr>
              </a:buClr>
            </a:pPr>
            <a:r>
              <a:rPr lang="el-GR" sz="2000" dirty="0" smtClean="0">
                <a:solidFill>
                  <a:schemeClr val="accent3">
                    <a:lumMod val="75000"/>
                  </a:schemeClr>
                </a:solidFill>
              </a:rPr>
              <a:t>-</a:t>
            </a:r>
            <a:r>
              <a:rPr lang="en-US" sz="2000" dirty="0" smtClean="0">
                <a:solidFill>
                  <a:schemeClr val="accent3">
                    <a:lumMod val="75000"/>
                  </a:schemeClr>
                </a:solidFill>
              </a:rPr>
              <a:t>gel</a:t>
            </a:r>
            <a:endParaRPr lang="el-GR" sz="2000" dirty="0" smtClean="0">
              <a:solidFill>
                <a:schemeClr val="accent3">
                  <a:lumMod val="75000"/>
                </a:schemeClr>
              </a:solidFill>
            </a:endParaRPr>
          </a:p>
          <a:p>
            <a:pPr marL="342900" indent="-342900">
              <a:buClr>
                <a:schemeClr val="accent3">
                  <a:lumMod val="75000"/>
                </a:schemeClr>
              </a:buClr>
            </a:pPr>
            <a:r>
              <a:rPr lang="el-GR" sz="2000" dirty="0" smtClean="0">
                <a:solidFill>
                  <a:schemeClr val="accent3">
                    <a:lumMod val="75000"/>
                  </a:schemeClr>
                </a:solidFill>
              </a:rPr>
              <a:t>-ημιμόνιμο</a:t>
            </a:r>
          </a:p>
          <a:p>
            <a:pPr marL="342900" indent="-342900">
              <a:buClr>
                <a:schemeClr val="accent3">
                  <a:lumMod val="75000"/>
                </a:schemeClr>
              </a:buClr>
            </a:pPr>
            <a:r>
              <a:rPr lang="el-GR" sz="2000" dirty="0" smtClean="0">
                <a:solidFill>
                  <a:schemeClr val="accent3">
                    <a:lumMod val="75000"/>
                  </a:schemeClr>
                </a:solidFill>
              </a:rPr>
              <a:t>-μετάξι και</a:t>
            </a:r>
          </a:p>
          <a:p>
            <a:pPr marL="342900" indent="-342900">
              <a:buClr>
                <a:schemeClr val="accent3">
                  <a:lumMod val="75000"/>
                </a:schemeClr>
              </a:buClr>
            </a:pPr>
            <a:r>
              <a:rPr lang="el-GR" sz="2000" dirty="0" smtClean="0">
                <a:solidFill>
                  <a:schemeClr val="accent3">
                    <a:lumMod val="75000"/>
                  </a:schemeClr>
                </a:solidFill>
              </a:rPr>
              <a:t>-απλά βερνίκια</a:t>
            </a:r>
          </a:p>
          <a:p>
            <a:pPr marL="342900" indent="-342900">
              <a:buClr>
                <a:schemeClr val="accent3">
                  <a:lumMod val="75000"/>
                </a:schemeClr>
              </a:buClr>
            </a:pPr>
            <a:r>
              <a:rPr lang="el-GR" sz="2000" dirty="0" smtClean="0">
                <a:solidFill>
                  <a:schemeClr val="accent3">
                    <a:lumMod val="75000"/>
                  </a:schemeClr>
                </a:solidFill>
              </a:rPr>
              <a:t>Στα ψεύτικα νύχια εφαρμόζονται</a:t>
            </a:r>
            <a:r>
              <a:rPr lang="en-US" sz="2000" dirty="0" smtClean="0">
                <a:solidFill>
                  <a:schemeClr val="accent3">
                    <a:lumMod val="75000"/>
                  </a:schemeClr>
                </a:solidFill>
              </a:rPr>
              <a:t>:</a:t>
            </a:r>
            <a:endParaRPr lang="el-GR" sz="2000" dirty="0" smtClean="0">
              <a:solidFill>
                <a:schemeClr val="accent3">
                  <a:lumMod val="75000"/>
                </a:schemeClr>
              </a:solidFill>
            </a:endParaRPr>
          </a:p>
          <a:p>
            <a:pPr marL="342900" indent="-342900">
              <a:buClr>
                <a:schemeClr val="accent3">
                  <a:lumMod val="75000"/>
                </a:schemeClr>
              </a:buClr>
            </a:pPr>
            <a:r>
              <a:rPr lang="el-GR" sz="2000" dirty="0" smtClean="0">
                <a:solidFill>
                  <a:schemeClr val="accent3">
                    <a:lumMod val="75000"/>
                  </a:schemeClr>
                </a:solidFill>
              </a:rPr>
              <a:t>-ακρυλικό</a:t>
            </a:r>
          </a:p>
          <a:p>
            <a:pPr marL="342900" indent="-342900">
              <a:buClr>
                <a:schemeClr val="accent3">
                  <a:lumMod val="75000"/>
                </a:schemeClr>
              </a:buClr>
            </a:pPr>
            <a:r>
              <a:rPr lang="el-GR" sz="2000" dirty="0" smtClean="0">
                <a:solidFill>
                  <a:schemeClr val="accent3">
                    <a:lumMod val="75000"/>
                  </a:schemeClr>
                </a:solidFill>
              </a:rPr>
              <a:t>-</a:t>
            </a:r>
            <a:r>
              <a:rPr lang="en-US" sz="2000" dirty="0" smtClean="0">
                <a:solidFill>
                  <a:schemeClr val="accent3">
                    <a:lumMod val="75000"/>
                  </a:schemeClr>
                </a:solidFill>
              </a:rPr>
              <a:t>gel</a:t>
            </a:r>
            <a:endParaRPr lang="el-GR" sz="2000" dirty="0" smtClean="0">
              <a:solidFill>
                <a:schemeClr val="accent3">
                  <a:lumMod val="75000"/>
                </a:schemeClr>
              </a:solidFill>
            </a:endParaRPr>
          </a:p>
          <a:p>
            <a:pPr marL="342900" indent="-342900">
              <a:buClr>
                <a:schemeClr val="accent3">
                  <a:lumMod val="75000"/>
                </a:schemeClr>
              </a:buClr>
            </a:pPr>
            <a:r>
              <a:rPr lang="el-GR" sz="2000" dirty="0" smtClean="0">
                <a:solidFill>
                  <a:schemeClr val="accent3">
                    <a:lumMod val="75000"/>
                  </a:schemeClr>
                </a:solidFill>
              </a:rPr>
              <a:t>-ημιμόνιμο</a:t>
            </a:r>
          </a:p>
          <a:p>
            <a:pPr marL="342900" indent="-342900">
              <a:buClr>
                <a:schemeClr val="accent3">
                  <a:lumMod val="75000"/>
                </a:schemeClr>
              </a:buClr>
            </a:pPr>
            <a:r>
              <a:rPr lang="el-GR" sz="2000" dirty="0" smtClean="0">
                <a:solidFill>
                  <a:schemeClr val="accent3">
                    <a:lumMod val="75000"/>
                  </a:schemeClr>
                </a:solidFill>
              </a:rPr>
              <a:t>-μετάξι και</a:t>
            </a:r>
          </a:p>
          <a:p>
            <a:pPr marL="342900" indent="-342900">
              <a:buClr>
                <a:schemeClr val="accent3">
                  <a:lumMod val="75000"/>
                </a:schemeClr>
              </a:buClr>
            </a:pPr>
            <a:r>
              <a:rPr lang="el-GR" sz="2000" dirty="0" smtClean="0">
                <a:solidFill>
                  <a:schemeClr val="accent3">
                    <a:lumMod val="75000"/>
                  </a:schemeClr>
                </a:solidFill>
              </a:rPr>
              <a:t>-απλά βερνίκια</a:t>
            </a:r>
          </a:p>
          <a:p>
            <a:pPr marL="342900" indent="-342900">
              <a:buClr>
                <a:schemeClr val="accent3">
                  <a:lumMod val="75000"/>
                </a:schemeClr>
              </a:buClr>
            </a:pPr>
            <a:endParaRPr lang="el-GR" sz="2000" dirty="0" smtClean="0">
              <a:solidFill>
                <a:schemeClr val="accent3">
                  <a:lumMod val="75000"/>
                </a:schemeClr>
              </a:solidFill>
            </a:endParaRPr>
          </a:p>
          <a:p>
            <a:pPr marL="342900" indent="-342900">
              <a:buClr>
                <a:schemeClr val="accent3">
                  <a:lumMod val="75000"/>
                </a:schemeClr>
              </a:buClr>
            </a:pPr>
            <a:endParaRPr lang="el-GR" sz="2000" dirty="0" smtClean="0">
              <a:solidFill>
                <a:schemeClr val="accent3">
                  <a:lumMod val="75000"/>
                </a:schemeClr>
              </a:solidFill>
            </a:endParaRPr>
          </a:p>
          <a:p>
            <a:pPr marL="342900" indent="-342900">
              <a:buClr>
                <a:schemeClr val="accent3">
                  <a:lumMod val="75000"/>
                </a:schemeClr>
              </a:buClr>
            </a:pPr>
            <a:endParaRPr lang="el-GR" sz="2000" dirty="0" smtClean="0">
              <a:solidFill>
                <a:schemeClr val="accent3">
                  <a:lumMod val="75000"/>
                </a:schemeClr>
              </a:solidFill>
            </a:endParaRPr>
          </a:p>
          <a:p>
            <a:pPr marL="342900" indent="-342900">
              <a:buClr>
                <a:schemeClr val="accent3">
                  <a:lumMod val="75000"/>
                </a:schemeClr>
              </a:buClr>
            </a:pPr>
            <a:endParaRPr lang="el-GR" sz="2000" dirty="0" smtClean="0">
              <a:solidFill>
                <a:schemeClr val="accent3">
                  <a:lumMod val="75000"/>
                </a:schemeClr>
              </a:solidFill>
            </a:endParaRPr>
          </a:p>
          <a:p>
            <a:pPr marL="342900" indent="-342900">
              <a:buClr>
                <a:schemeClr val="accent3">
                  <a:lumMod val="75000"/>
                </a:schemeClr>
              </a:buClr>
            </a:pPr>
            <a:endParaRPr lang="en-US" sz="2000" dirty="0" smtClean="0">
              <a:solidFill>
                <a:schemeClr val="accent3">
                  <a:lumMod val="75000"/>
                </a:schemeClr>
              </a:solidFill>
            </a:endParaRPr>
          </a:p>
          <a:p>
            <a:pPr marL="342900" indent="-342900">
              <a:buClr>
                <a:schemeClr val="accent3">
                  <a:lumMod val="75000"/>
                </a:schemeClr>
              </a:buClr>
            </a:pPr>
            <a:r>
              <a:rPr lang="en-US" dirty="0" smtClean="0"/>
              <a:t>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5208" y="4071942"/>
            <a:ext cx="11811040" cy="1571636"/>
          </a:xfrm>
        </p:spPr>
        <p:txBody>
          <a:bodyPr>
            <a:normAutofit fontScale="90000"/>
          </a:bodyPr>
          <a:lstStyle/>
          <a:p>
            <a:pPr>
              <a:buFont typeface="Wingdings" pitchFamily="2" charset="2"/>
              <a:buChar char="Ø"/>
            </a:pPr>
            <a:r>
              <a:rPr lang="en-US" sz="2200" cap="none" dirty="0" smtClean="0">
                <a:solidFill>
                  <a:schemeClr val="accent3">
                    <a:lumMod val="75000"/>
                  </a:schemeClr>
                </a:solidFill>
                <a:latin typeface="Calibri" pitchFamily="34" charset="0"/>
              </a:rPr>
              <a:t>A</a:t>
            </a:r>
            <a:r>
              <a:rPr lang="el-GR" sz="2200" cap="none" dirty="0" smtClean="0">
                <a:solidFill>
                  <a:schemeClr val="accent3">
                    <a:lumMod val="75000"/>
                  </a:schemeClr>
                </a:solidFill>
                <a:latin typeface="Calibri" pitchFamily="34" charset="0"/>
              </a:rPr>
              <a:t>ναφέρατε τρία (3) είδη </a:t>
            </a:r>
            <a:r>
              <a:rPr lang="en-US" sz="2200" cap="none" dirty="0" smtClean="0">
                <a:solidFill>
                  <a:schemeClr val="accent3">
                    <a:lumMod val="75000"/>
                  </a:schemeClr>
                </a:solidFill>
                <a:latin typeface="Calibri" pitchFamily="34" charset="0"/>
              </a:rPr>
              <a:t>gel:</a:t>
            </a:r>
            <a:r>
              <a:rPr lang="el-GR" sz="2200" cap="none" dirty="0" smtClean="0">
                <a:solidFill>
                  <a:schemeClr val="accent3">
                    <a:lumMod val="75000"/>
                  </a:schemeClr>
                </a:solidFill>
                <a:latin typeface="Calibri" pitchFamily="34" charset="0"/>
              </a:rPr>
              <a:t/>
            </a:r>
            <a:br>
              <a:rPr lang="el-GR" sz="2200" cap="none" dirty="0" smtClean="0">
                <a:solidFill>
                  <a:schemeClr val="accent3">
                    <a:lumMod val="75000"/>
                  </a:schemeClr>
                </a:solidFill>
                <a:latin typeface="Calibri" pitchFamily="34" charset="0"/>
              </a:rPr>
            </a:br>
            <a:r>
              <a:rPr lang="en-US" sz="2200" cap="none" dirty="0" smtClean="0">
                <a:solidFill>
                  <a:schemeClr val="accent3">
                    <a:lumMod val="75000"/>
                  </a:schemeClr>
                </a:solidFill>
                <a:latin typeface="Calibri" pitchFamily="34" charset="0"/>
              </a:rPr>
              <a:t/>
            </a:r>
            <a:br>
              <a:rPr lang="en-US" sz="2200" cap="none" dirty="0" smtClean="0">
                <a:solidFill>
                  <a:schemeClr val="accent3">
                    <a:lumMod val="75000"/>
                  </a:schemeClr>
                </a:solidFill>
                <a:latin typeface="Calibri" pitchFamily="34" charset="0"/>
              </a:rPr>
            </a:br>
            <a:r>
              <a:rPr lang="en-US" sz="2200" cap="none" dirty="0" smtClean="0">
                <a:solidFill>
                  <a:schemeClr val="accent3">
                    <a:lumMod val="75000"/>
                  </a:schemeClr>
                </a:solidFill>
                <a:latin typeface="Calibri" pitchFamily="34" charset="0"/>
              </a:rPr>
              <a:t/>
            </a:r>
            <a:br>
              <a:rPr lang="en-US" sz="2200" cap="none" dirty="0" smtClean="0">
                <a:solidFill>
                  <a:schemeClr val="accent3">
                    <a:lumMod val="75000"/>
                  </a:schemeClr>
                </a:solidFill>
                <a:latin typeface="Calibri" pitchFamily="34" charset="0"/>
              </a:rPr>
            </a:br>
            <a:r>
              <a:rPr lang="en-US" sz="2200" u="sng" cap="none" dirty="0" smtClean="0">
                <a:solidFill>
                  <a:schemeClr val="accent3">
                    <a:lumMod val="75000"/>
                  </a:schemeClr>
                </a:solidFill>
                <a:latin typeface="Calibri" pitchFamily="34" charset="0"/>
              </a:rPr>
              <a:t>A</a:t>
            </a:r>
            <a:r>
              <a:rPr lang="el-GR" sz="2200" u="sng" cap="none" dirty="0" smtClean="0">
                <a:solidFill>
                  <a:schemeClr val="accent3">
                    <a:lumMod val="75000"/>
                  </a:schemeClr>
                </a:solidFill>
                <a:latin typeface="Calibri" pitchFamily="34" charset="0"/>
              </a:rPr>
              <a:t>πάντηση</a:t>
            </a:r>
            <a:r>
              <a:rPr lang="en-US" sz="2200" u="sng" cap="none" dirty="0" smtClean="0">
                <a:solidFill>
                  <a:schemeClr val="accent3">
                    <a:lumMod val="75000"/>
                  </a:schemeClr>
                </a:solidFill>
                <a:latin typeface="Calibri" pitchFamily="34" charset="0"/>
              </a:rPr>
              <a:t>:</a:t>
            </a:r>
            <a:r>
              <a:rPr lang="el-GR" sz="2200" u="sng" cap="none" dirty="0" smtClean="0">
                <a:solidFill>
                  <a:schemeClr val="accent3">
                    <a:lumMod val="75000"/>
                  </a:schemeClr>
                </a:solidFill>
                <a:latin typeface="Calibri" pitchFamily="34" charset="0"/>
              </a:rPr>
              <a:t> </a:t>
            </a:r>
            <a:r>
              <a:rPr lang="en-US" sz="2200" u="sng" cap="none" dirty="0" smtClean="0">
                <a:solidFill>
                  <a:schemeClr val="accent3">
                    <a:lumMod val="75000"/>
                  </a:schemeClr>
                </a:solidFill>
                <a:latin typeface="Calibri" pitchFamily="34" charset="0"/>
              </a:rPr>
              <a:t/>
            </a:r>
            <a:br>
              <a:rPr lang="en-US" sz="2200" u="sng" cap="none" dirty="0" smtClean="0">
                <a:solidFill>
                  <a:schemeClr val="accent3">
                    <a:lumMod val="75000"/>
                  </a:schemeClr>
                </a:solidFill>
                <a:latin typeface="Calibri" pitchFamily="34" charset="0"/>
              </a:rPr>
            </a:br>
            <a:r>
              <a:rPr lang="en-US" sz="2200" cap="none" dirty="0" smtClean="0">
                <a:solidFill>
                  <a:schemeClr val="accent3">
                    <a:lumMod val="75000"/>
                  </a:schemeClr>
                </a:solidFill>
                <a:latin typeface="Calibri" pitchFamily="34" charset="0"/>
              </a:rPr>
              <a:t>1</a:t>
            </a:r>
            <a:r>
              <a:rPr lang="el-GR" sz="2200" cap="none" dirty="0" smtClean="0">
                <a:solidFill>
                  <a:schemeClr val="accent3">
                    <a:lumMod val="75000"/>
                  </a:schemeClr>
                </a:solidFill>
                <a:latin typeface="Calibri" pitchFamily="34" charset="0"/>
              </a:rPr>
              <a:t>.</a:t>
            </a:r>
            <a:r>
              <a:rPr lang="en-US" sz="2200" cap="none" dirty="0" smtClean="0">
                <a:solidFill>
                  <a:schemeClr val="accent3">
                    <a:lumMod val="75000"/>
                  </a:schemeClr>
                </a:solidFill>
                <a:latin typeface="Calibri" pitchFamily="34" charset="0"/>
              </a:rPr>
              <a:t>gel french: </a:t>
            </a:r>
            <a:r>
              <a:rPr lang="el-GR" sz="2200" cap="none" dirty="0" smtClean="0">
                <a:solidFill>
                  <a:schemeClr val="accent3">
                    <a:lumMod val="75000"/>
                  </a:schemeClr>
                </a:solidFill>
                <a:latin typeface="Calibri" pitchFamily="34" charset="0"/>
              </a:rPr>
              <a:t>λευκό </a:t>
            </a:r>
            <a:r>
              <a:rPr lang="en-US" sz="2200" cap="none" dirty="0" smtClean="0">
                <a:solidFill>
                  <a:schemeClr val="accent3">
                    <a:lumMod val="75000"/>
                  </a:schemeClr>
                </a:solidFill>
                <a:latin typeface="Calibri" pitchFamily="34" charset="0"/>
              </a:rPr>
              <a:t>gel</a:t>
            </a:r>
            <a:r>
              <a:rPr lang="el-GR" sz="2200" cap="none" dirty="0" smtClean="0">
                <a:solidFill>
                  <a:schemeClr val="accent3">
                    <a:lumMod val="75000"/>
                  </a:schemeClr>
                </a:solidFill>
                <a:latin typeface="Calibri" pitchFamily="34" charset="0"/>
              </a:rPr>
              <a:t> για την κατασκευή του χαμόγελου </a:t>
            </a:r>
            <a:r>
              <a:rPr lang="en-US" sz="2200" cap="none" dirty="0" smtClean="0">
                <a:solidFill>
                  <a:schemeClr val="accent3">
                    <a:lumMod val="75000"/>
                  </a:schemeClr>
                </a:solidFill>
                <a:latin typeface="Calibri" pitchFamily="34" charset="0"/>
              </a:rPr>
              <a:t>french </a:t>
            </a:r>
            <a:br>
              <a:rPr lang="en-US" sz="2200" cap="none" dirty="0" smtClean="0">
                <a:solidFill>
                  <a:schemeClr val="accent3">
                    <a:lumMod val="75000"/>
                  </a:schemeClr>
                </a:solidFill>
                <a:latin typeface="Calibri" pitchFamily="34" charset="0"/>
              </a:rPr>
            </a:br>
            <a:r>
              <a:rPr lang="en-US" sz="2200" cap="none" dirty="0" smtClean="0">
                <a:solidFill>
                  <a:schemeClr val="accent3">
                    <a:lumMod val="75000"/>
                  </a:schemeClr>
                </a:solidFill>
                <a:latin typeface="Calibri" pitchFamily="34" charset="0"/>
              </a:rPr>
              <a:t>2.gel </a:t>
            </a:r>
            <a:r>
              <a:rPr lang="el-GR" sz="2200" cap="none" dirty="0" smtClean="0">
                <a:solidFill>
                  <a:schemeClr val="accent3">
                    <a:lumMod val="75000"/>
                  </a:schemeClr>
                </a:solidFill>
                <a:latin typeface="Calibri" pitchFamily="34" charset="0"/>
              </a:rPr>
              <a:t>μονοφασικό</a:t>
            </a:r>
            <a:r>
              <a:rPr lang="en-US" sz="2200" cap="none" dirty="0" smtClean="0">
                <a:solidFill>
                  <a:schemeClr val="accent3">
                    <a:lumMod val="75000"/>
                  </a:schemeClr>
                </a:solidFill>
                <a:latin typeface="Calibri" pitchFamily="34" charset="0"/>
              </a:rPr>
              <a:t>:</a:t>
            </a:r>
            <a:r>
              <a:rPr lang="el-GR" sz="2200" cap="none" dirty="0" smtClean="0">
                <a:solidFill>
                  <a:schemeClr val="accent3">
                    <a:lumMod val="75000"/>
                  </a:schemeClr>
                </a:solidFill>
                <a:latin typeface="Calibri" pitchFamily="34" charset="0"/>
              </a:rPr>
              <a:t>γενικής χρήσης</a:t>
            </a:r>
            <a:br>
              <a:rPr lang="el-GR" sz="2200" cap="none" dirty="0" smtClean="0">
                <a:solidFill>
                  <a:schemeClr val="accent3">
                    <a:lumMod val="75000"/>
                  </a:schemeClr>
                </a:solidFill>
                <a:latin typeface="Calibri" pitchFamily="34" charset="0"/>
              </a:rPr>
            </a:br>
            <a:r>
              <a:rPr lang="el-GR" sz="2200" cap="none" dirty="0" smtClean="0">
                <a:solidFill>
                  <a:schemeClr val="accent3">
                    <a:lumMod val="75000"/>
                  </a:schemeClr>
                </a:solidFill>
                <a:latin typeface="Calibri" pitchFamily="34" charset="0"/>
              </a:rPr>
              <a:t>3.</a:t>
            </a:r>
            <a:r>
              <a:rPr lang="en-US" sz="2200" cap="none" dirty="0" smtClean="0">
                <a:solidFill>
                  <a:schemeClr val="accent3">
                    <a:lumMod val="75000"/>
                  </a:schemeClr>
                </a:solidFill>
                <a:latin typeface="Calibri" pitchFamily="34" charset="0"/>
              </a:rPr>
              <a:t>gel </a:t>
            </a:r>
            <a:r>
              <a:rPr lang="el-GR" sz="2200" cap="none" dirty="0" smtClean="0">
                <a:solidFill>
                  <a:schemeClr val="accent3">
                    <a:lumMod val="75000"/>
                  </a:schemeClr>
                </a:solidFill>
                <a:latin typeface="Calibri" pitchFamily="34" charset="0"/>
              </a:rPr>
              <a:t>τριφασικό</a:t>
            </a:r>
            <a:r>
              <a:rPr lang="en-US" sz="2200" cap="none" dirty="0" smtClean="0">
                <a:solidFill>
                  <a:schemeClr val="accent3">
                    <a:lumMod val="75000"/>
                  </a:schemeClr>
                </a:solidFill>
                <a:latin typeface="Calibri" pitchFamily="34" charset="0"/>
              </a:rPr>
              <a:t>:base,</a:t>
            </a:r>
            <a:r>
              <a:rPr lang="el-GR" sz="2200" cap="none" dirty="0" smtClean="0">
                <a:solidFill>
                  <a:schemeClr val="accent3">
                    <a:lumMod val="75000"/>
                  </a:schemeClr>
                </a:solidFill>
                <a:latin typeface="Calibri" pitchFamily="34" charset="0"/>
              </a:rPr>
              <a:t>χτισίματος,</a:t>
            </a:r>
            <a:r>
              <a:rPr lang="en-US" sz="2200" cap="none" dirty="0" smtClean="0">
                <a:solidFill>
                  <a:schemeClr val="accent3">
                    <a:lumMod val="75000"/>
                  </a:schemeClr>
                </a:solidFill>
                <a:latin typeface="Calibri" pitchFamily="34" charset="0"/>
              </a:rPr>
              <a:t>top gel </a:t>
            </a:r>
            <a:r>
              <a:rPr lang="el-GR" sz="2200" cap="none" dirty="0" smtClean="0">
                <a:solidFill>
                  <a:schemeClr val="accent3">
                    <a:lumMod val="75000"/>
                  </a:schemeClr>
                </a:solidFill>
                <a:latin typeface="Calibri" pitchFamily="34" charset="0"/>
              </a:rPr>
              <a:t>φινιρίσματος</a:t>
            </a: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l-GR" sz="2000" cap="none" dirty="0" smtClean="0">
                <a:solidFill>
                  <a:schemeClr val="accent3">
                    <a:lumMod val="75000"/>
                  </a:schemeClr>
                </a:solidFill>
                <a:latin typeface="Calibri" pitchFamily="34" charset="0"/>
              </a:rPr>
              <a:t/>
            </a:r>
            <a:br>
              <a:rPr lang="el-GR" sz="2000" cap="none" dirty="0" smtClean="0">
                <a:solidFill>
                  <a:schemeClr val="accent3">
                    <a:lumMod val="75000"/>
                  </a:schemeClr>
                </a:solidFill>
                <a:latin typeface="Calibri" pitchFamily="34" charset="0"/>
              </a:rPr>
            </a:br>
            <a:r>
              <a:rPr lang="en-US" sz="2000" cap="none" dirty="0" smtClean="0">
                <a:solidFill>
                  <a:schemeClr val="accent3">
                    <a:lumMod val="75000"/>
                  </a:schemeClr>
                </a:solidFill>
              </a:rPr>
              <a:t/>
            </a:r>
            <a:br>
              <a:rPr lang="en-US" sz="2000" cap="none" dirty="0" smtClean="0">
                <a:solidFill>
                  <a:schemeClr val="accent3">
                    <a:lumMod val="75000"/>
                  </a:schemeClr>
                </a:solidFill>
              </a:rPr>
            </a:br>
            <a:endParaRPr lang="el-GR" sz="2000" cap="none" dirty="0">
              <a:solidFill>
                <a:schemeClr val="accent3">
                  <a:lumMod val="75000"/>
                </a:schemeClr>
              </a:solidFill>
            </a:endParaRPr>
          </a:p>
        </p:txBody>
      </p:sp>
      <p:sp>
        <p:nvSpPr>
          <p:cNvPr id="5" name="4 - TextBox"/>
          <p:cNvSpPr txBox="1"/>
          <p:nvPr/>
        </p:nvSpPr>
        <p:spPr>
          <a:xfrm>
            <a:off x="190459" y="2857497"/>
            <a:ext cx="11525288" cy="3170099"/>
          </a:xfrm>
          <a:prstGeom prst="rect">
            <a:avLst/>
          </a:prstGeom>
          <a:noFill/>
        </p:spPr>
        <p:txBody>
          <a:bodyPr wrap="square" rtlCol="0">
            <a:spAutoFit/>
          </a:bodyPr>
          <a:lstStyle/>
          <a:p>
            <a:pPr>
              <a:buClr>
                <a:schemeClr val="accent3">
                  <a:lumMod val="75000"/>
                </a:schemeClr>
              </a:buClr>
              <a:buFont typeface="Wingdings" pitchFamily="2" charset="2"/>
              <a:buChar char="Ø"/>
            </a:pPr>
            <a:r>
              <a:rPr lang="el-GR" sz="2000" dirty="0" smtClean="0">
                <a:solidFill>
                  <a:schemeClr val="accent3">
                    <a:lumMod val="75000"/>
                  </a:schemeClr>
                </a:solidFill>
              </a:rPr>
              <a:t>Αναφέρατε δύο (2) τρόπους προσθετικής ονύχων.</a:t>
            </a:r>
          </a:p>
          <a:p>
            <a:pPr>
              <a:buClr>
                <a:schemeClr val="accent3">
                  <a:lumMod val="75000"/>
                </a:schemeClr>
              </a:buClr>
            </a:pPr>
            <a:endParaRPr lang="el-GR" sz="2000" dirty="0">
              <a:solidFill>
                <a:schemeClr val="accent3">
                  <a:lumMod val="75000"/>
                </a:schemeClr>
              </a:solidFill>
            </a:endParaRPr>
          </a:p>
          <a:p>
            <a:pPr>
              <a:buClr>
                <a:schemeClr val="accent3">
                  <a:lumMod val="75000"/>
                </a:schemeClr>
              </a:buClr>
            </a:pPr>
            <a:r>
              <a:rPr lang="el-GR" sz="2000" u="sng" dirty="0" smtClean="0">
                <a:solidFill>
                  <a:schemeClr val="accent3">
                    <a:lumMod val="75000"/>
                  </a:schemeClr>
                </a:solidFill>
              </a:rPr>
              <a:t>Απάντηση</a:t>
            </a:r>
            <a:r>
              <a:rPr lang="en-US" sz="2000" u="sng" dirty="0" smtClean="0">
                <a:solidFill>
                  <a:schemeClr val="accent3">
                    <a:lumMod val="75000"/>
                  </a:schemeClr>
                </a:solidFill>
              </a:rPr>
              <a:t>:</a:t>
            </a:r>
          </a:p>
          <a:p>
            <a:pPr>
              <a:buClr>
                <a:schemeClr val="accent3">
                  <a:lumMod val="75000"/>
                </a:schemeClr>
              </a:buClr>
            </a:pPr>
            <a:r>
              <a:rPr lang="el-GR" sz="2000" dirty="0" smtClean="0">
                <a:solidFill>
                  <a:schemeClr val="accent3">
                    <a:lumMod val="75000"/>
                  </a:schemeClr>
                </a:solidFill>
                <a:latin typeface="Calibri" pitchFamily="34" charset="0"/>
              </a:rPr>
              <a:t>Προσθετική νυχιών μπορούμε να κάνουμε με τζέλ και ακρυλικό. Το τζέλ είναι υλικό σε ιξώδη κατάσταση και είναι μονομερή. Για να πολυμεριστεί χρειάζεται συσκευή πολυμερισμού με ακτίνες </a:t>
            </a:r>
            <a:r>
              <a:rPr lang="en-US" sz="2000" dirty="0" smtClean="0">
                <a:solidFill>
                  <a:schemeClr val="accent3">
                    <a:lumMod val="75000"/>
                  </a:schemeClr>
                </a:solidFill>
                <a:latin typeface="Calibri" pitchFamily="34" charset="0"/>
              </a:rPr>
              <a:t>UV</a:t>
            </a:r>
            <a:r>
              <a:rPr lang="el-GR" sz="2000" dirty="0" smtClean="0">
                <a:solidFill>
                  <a:schemeClr val="accent3">
                    <a:lumMod val="75000"/>
                  </a:schemeClr>
                </a:solidFill>
                <a:latin typeface="Calibri" pitchFamily="34" charset="0"/>
              </a:rPr>
              <a:t>(φυσικός διεγέρτης). Το ακρυλικό είναι σε σκόνη και πρέπει να εμποτιστεί επαρκώς με το υγρό της. Είναι και αυτή μονομερή και πολυμερίζεται με χημικό διεγέρτη(υγρό διαμόρφωσης). </a:t>
            </a:r>
          </a:p>
          <a:p>
            <a:pPr>
              <a:buClr>
                <a:schemeClr val="accent3">
                  <a:lumMod val="75000"/>
                </a:schemeClr>
              </a:buClr>
            </a:pPr>
            <a:endParaRPr lang="el-GR" sz="2000" dirty="0" smtClean="0">
              <a:solidFill>
                <a:schemeClr val="accent3">
                  <a:lumMod val="75000"/>
                </a:schemeClr>
              </a:solidFill>
            </a:endParaRPr>
          </a:p>
          <a:p>
            <a:pPr>
              <a:buClr>
                <a:schemeClr val="accent3">
                  <a:lumMod val="75000"/>
                </a:schemeClr>
              </a:buClr>
            </a:pPr>
            <a:endParaRPr lang="el-GR" sz="2000" dirty="0" smtClean="0">
              <a:solidFill>
                <a:schemeClr val="accent3">
                  <a:lumMod val="75000"/>
                </a:schemeClr>
              </a:solidFill>
            </a:endParaRPr>
          </a:p>
          <a:p>
            <a:pPr>
              <a:buClr>
                <a:schemeClr val="accent3">
                  <a:lumMod val="75000"/>
                </a:schemeClr>
              </a:buClr>
            </a:pPr>
            <a:r>
              <a:rPr lang="el-GR" sz="2000" dirty="0" smtClean="0">
                <a:solidFill>
                  <a:schemeClr val="accent3">
                    <a:lumMod val="75000"/>
                  </a:schemeClr>
                </a:solidFill>
              </a:rPr>
              <a:t> </a:t>
            </a:r>
            <a:r>
              <a:rPr lang="el-GR" dirty="0" smtClean="0"/>
              <a:t>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313419" y="1461215"/>
            <a:ext cx="11620581" cy="4071966"/>
          </a:xfrm>
        </p:spPr>
        <p:txBody>
          <a:bodyPr>
            <a:normAutofit/>
          </a:bodyPr>
          <a:lstStyle/>
          <a:p>
            <a:pPr algn="l">
              <a:buFont typeface="Wingdings" pitchFamily="2" charset="2"/>
              <a:buChar char="Ø"/>
            </a:pPr>
            <a:r>
              <a:rPr lang="el-GR" sz="2000" b="0" cap="none" dirty="0" smtClean="0">
                <a:solidFill>
                  <a:schemeClr val="accent3">
                    <a:lumMod val="75000"/>
                  </a:schemeClr>
                </a:solidFill>
                <a:latin typeface="Calibri" pitchFamily="34" charset="0"/>
              </a:rPr>
              <a:t>Αναφέρατε δυο τρόπους που χρησιμοποιούμε για την επέκταση του ελευθέρου άκρου του νυχιού.</a:t>
            </a:r>
          </a:p>
          <a:p>
            <a:pPr algn="l"/>
            <a:r>
              <a:rPr lang="el-GR" sz="2000" b="0" u="sng" cap="none" dirty="0" smtClean="0">
                <a:solidFill>
                  <a:schemeClr val="accent3">
                    <a:lumMod val="75000"/>
                  </a:schemeClr>
                </a:solidFill>
                <a:latin typeface="Calibri" pitchFamily="34" charset="0"/>
              </a:rPr>
              <a:t>Απάντηση</a:t>
            </a:r>
            <a:r>
              <a:rPr lang="en-US" sz="2000" b="0" u="sng" cap="none" dirty="0" smtClean="0">
                <a:solidFill>
                  <a:schemeClr val="accent3">
                    <a:lumMod val="75000"/>
                  </a:schemeClr>
                </a:solidFill>
                <a:latin typeface="Calibri" pitchFamily="34" charset="0"/>
              </a:rPr>
              <a:t>:</a:t>
            </a:r>
          </a:p>
          <a:p>
            <a:pPr algn="l"/>
            <a:endParaRPr lang="el-GR" sz="2000" b="0" u="sng" cap="none" dirty="0" smtClean="0">
              <a:solidFill>
                <a:schemeClr val="accent3">
                  <a:lumMod val="75000"/>
                </a:schemeClr>
              </a:solidFill>
              <a:latin typeface="Calibri" pitchFamily="34" charset="0"/>
            </a:endParaRPr>
          </a:p>
          <a:p>
            <a:pPr algn="l"/>
            <a:r>
              <a:rPr lang="el-GR" sz="2000" b="0" cap="none" dirty="0" smtClean="0">
                <a:solidFill>
                  <a:schemeClr val="accent3">
                    <a:lumMod val="75000"/>
                  </a:schemeClr>
                </a:solidFill>
                <a:latin typeface="Calibri" pitchFamily="34" charset="0"/>
              </a:rPr>
              <a:t>1</a:t>
            </a:r>
            <a:r>
              <a:rPr lang="el-GR" sz="2000" b="0" cap="none" baseline="30000" dirty="0" smtClean="0">
                <a:solidFill>
                  <a:schemeClr val="accent3">
                    <a:lumMod val="75000"/>
                  </a:schemeClr>
                </a:solidFill>
                <a:latin typeface="Calibri" pitchFamily="34" charset="0"/>
              </a:rPr>
              <a:t>ος</a:t>
            </a:r>
            <a:r>
              <a:rPr lang="el-GR" sz="2000" b="0" cap="none" dirty="0" smtClean="0">
                <a:solidFill>
                  <a:schemeClr val="accent3">
                    <a:lumMod val="75000"/>
                  </a:schemeClr>
                </a:solidFill>
                <a:latin typeface="Calibri" pitchFamily="34" charset="0"/>
              </a:rPr>
              <a:t> τρόπος</a:t>
            </a:r>
            <a:r>
              <a:rPr lang="en-US" sz="2000" b="0" cap="none" dirty="0" smtClean="0">
                <a:solidFill>
                  <a:schemeClr val="accent3">
                    <a:lumMod val="75000"/>
                  </a:schemeClr>
                </a:solidFill>
                <a:latin typeface="Calibri" pitchFamily="34" charset="0"/>
              </a:rPr>
              <a:t>:</a:t>
            </a:r>
            <a:r>
              <a:rPr lang="el-GR" sz="2000" b="0" cap="none" dirty="0" smtClean="0">
                <a:solidFill>
                  <a:schemeClr val="accent3">
                    <a:lumMod val="75000"/>
                  </a:schemeClr>
                </a:solidFill>
                <a:latin typeface="Calibri" pitchFamily="34" charset="0"/>
              </a:rPr>
              <a:t> Κάνουμε επέκταση του ελεύθερου άκρου του νυχιού χρησιμοποιώντας ειδικές φόρμες και πάνω σε αυτές χτίζουμε-εφαρμόζουμε ακρυλικό ή </a:t>
            </a:r>
            <a:r>
              <a:rPr lang="en-US" sz="2000" b="0" cap="none" dirty="0" smtClean="0">
                <a:solidFill>
                  <a:schemeClr val="accent3">
                    <a:lumMod val="75000"/>
                  </a:schemeClr>
                </a:solidFill>
                <a:latin typeface="Calibri" pitchFamily="34" charset="0"/>
              </a:rPr>
              <a:t>gel</a:t>
            </a:r>
            <a:r>
              <a:rPr lang="el-GR" sz="2000" b="0" cap="none" dirty="0" smtClean="0">
                <a:solidFill>
                  <a:schemeClr val="accent3">
                    <a:lumMod val="75000"/>
                  </a:schemeClr>
                </a:solidFill>
                <a:latin typeface="Calibri" pitchFamily="34" charset="0"/>
              </a:rPr>
              <a:t>.</a:t>
            </a:r>
            <a:endParaRPr lang="en-US" sz="2000" b="0" cap="none" dirty="0" smtClean="0">
              <a:solidFill>
                <a:schemeClr val="accent3">
                  <a:lumMod val="75000"/>
                </a:schemeClr>
              </a:solidFill>
              <a:latin typeface="Calibri" pitchFamily="34" charset="0"/>
            </a:endParaRPr>
          </a:p>
          <a:p>
            <a:pPr algn="l"/>
            <a:r>
              <a:rPr lang="en-US" sz="2000" b="0" cap="none" dirty="0" smtClean="0">
                <a:solidFill>
                  <a:schemeClr val="accent3">
                    <a:lumMod val="75000"/>
                  </a:schemeClr>
                </a:solidFill>
                <a:latin typeface="Calibri" pitchFamily="34" charset="0"/>
              </a:rPr>
              <a:t>2</a:t>
            </a:r>
            <a:r>
              <a:rPr lang="el-GR" sz="2000" b="0" cap="none" baseline="30000" dirty="0" err="1" smtClean="0">
                <a:solidFill>
                  <a:schemeClr val="accent3">
                    <a:lumMod val="75000"/>
                  </a:schemeClr>
                </a:solidFill>
                <a:latin typeface="Calibri" pitchFamily="34" charset="0"/>
              </a:rPr>
              <a:t>ος</a:t>
            </a:r>
            <a:r>
              <a:rPr lang="el-GR" sz="2000" b="0" cap="none" dirty="0" smtClean="0">
                <a:solidFill>
                  <a:schemeClr val="accent3">
                    <a:lumMod val="75000"/>
                  </a:schemeClr>
                </a:solidFill>
                <a:latin typeface="Calibri" pitchFamily="34" charset="0"/>
              </a:rPr>
              <a:t> τρόπος</a:t>
            </a:r>
            <a:r>
              <a:rPr lang="en-US" sz="2000" b="0" cap="none" dirty="0" smtClean="0">
                <a:solidFill>
                  <a:schemeClr val="accent3">
                    <a:lumMod val="75000"/>
                  </a:schemeClr>
                </a:solidFill>
                <a:latin typeface="Calibri" pitchFamily="34" charset="0"/>
              </a:rPr>
              <a:t>:</a:t>
            </a:r>
            <a:r>
              <a:rPr lang="el-GR" sz="2000" b="0" cap="none" dirty="0" smtClean="0">
                <a:solidFill>
                  <a:schemeClr val="accent3">
                    <a:lumMod val="75000"/>
                  </a:schemeClr>
                </a:solidFill>
                <a:latin typeface="Calibri" pitchFamily="34" charset="0"/>
              </a:rPr>
              <a:t>Επιμηκύνουμε το φυσικό νύχι κολλώντας </a:t>
            </a:r>
            <a:r>
              <a:rPr lang="en-US" sz="2000" b="0" cap="none" dirty="0" smtClean="0">
                <a:solidFill>
                  <a:schemeClr val="accent3">
                    <a:lumMod val="75000"/>
                  </a:schemeClr>
                </a:solidFill>
                <a:latin typeface="Calibri" pitchFamily="34" charset="0"/>
              </a:rPr>
              <a:t>tips</a:t>
            </a:r>
            <a:r>
              <a:rPr lang="el-GR" sz="2000" b="0" cap="none" dirty="0" smtClean="0">
                <a:solidFill>
                  <a:schemeClr val="accent3">
                    <a:lumMod val="75000"/>
                  </a:schemeClr>
                </a:solidFill>
                <a:latin typeface="Calibri" pitchFamily="34" charset="0"/>
              </a:rPr>
              <a:t>(κάψουλα) και στη συνέχεια εφαρμόζουμε πάνω του για να ενισχυθεί, ακρυλικό ή </a:t>
            </a:r>
            <a:r>
              <a:rPr lang="en-US" sz="2000" b="0" cap="none" dirty="0" smtClean="0">
                <a:solidFill>
                  <a:schemeClr val="accent3">
                    <a:lumMod val="75000"/>
                  </a:schemeClr>
                </a:solidFill>
                <a:latin typeface="Calibri" pitchFamily="34" charset="0"/>
              </a:rPr>
              <a:t>gel.</a:t>
            </a:r>
            <a:endParaRPr lang="el-GR" sz="2000" b="0" cap="none" dirty="0">
              <a:solidFill>
                <a:schemeClr val="accent3">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κειμένου"/>
          <p:cNvSpPr>
            <a:spLocks noGrp="1"/>
          </p:cNvSpPr>
          <p:nvPr>
            <p:ph type="body" idx="1"/>
          </p:nvPr>
        </p:nvSpPr>
        <p:spPr>
          <a:xfrm>
            <a:off x="311687" y="1316182"/>
            <a:ext cx="11525331" cy="3614758"/>
          </a:xfrm>
        </p:spPr>
        <p:txBody>
          <a:bodyPr>
            <a:normAutofit/>
          </a:bodyPr>
          <a:lstStyle/>
          <a:p>
            <a:pPr algn="l">
              <a:buFont typeface="Wingdings" pitchFamily="2" charset="2"/>
              <a:buChar char="Ø"/>
            </a:pPr>
            <a:r>
              <a:rPr lang="el-GR" sz="2000" b="0" cap="none" dirty="0" smtClean="0">
                <a:solidFill>
                  <a:schemeClr val="accent3">
                    <a:lumMod val="75000"/>
                  </a:schemeClr>
                </a:solidFill>
                <a:latin typeface="Calibri" pitchFamily="34" charset="0"/>
              </a:rPr>
              <a:t>Αναφέρατε πού και για ποιο λόγο χρησιμοποιούμε το </a:t>
            </a:r>
            <a:r>
              <a:rPr lang="en-US" sz="2000" b="0" cap="none" dirty="0" smtClean="0">
                <a:solidFill>
                  <a:schemeClr val="accent3">
                    <a:lumMod val="75000"/>
                  </a:schemeClr>
                </a:solidFill>
                <a:latin typeface="Calibri" pitchFamily="34" charset="0"/>
              </a:rPr>
              <a:t>primer.</a:t>
            </a:r>
          </a:p>
          <a:p>
            <a:pPr algn="l"/>
            <a:endParaRPr lang="en-US" sz="2000" b="0" cap="none" dirty="0" smtClean="0">
              <a:solidFill>
                <a:schemeClr val="accent3">
                  <a:lumMod val="75000"/>
                </a:schemeClr>
              </a:solidFill>
              <a:latin typeface="Calibri" pitchFamily="34" charset="0"/>
            </a:endParaRPr>
          </a:p>
          <a:p>
            <a:pPr algn="l"/>
            <a:r>
              <a:rPr lang="el-GR" sz="2000" b="0" u="sng" cap="none" dirty="0" smtClean="0">
                <a:solidFill>
                  <a:schemeClr val="accent3">
                    <a:lumMod val="75000"/>
                  </a:schemeClr>
                </a:solidFill>
                <a:latin typeface="Calibri" pitchFamily="34" charset="0"/>
              </a:rPr>
              <a:t>Απάντηση</a:t>
            </a:r>
            <a:r>
              <a:rPr lang="en-US" sz="2000" b="0" u="sng" cap="none" dirty="0" smtClean="0">
                <a:solidFill>
                  <a:schemeClr val="accent3">
                    <a:lumMod val="75000"/>
                  </a:schemeClr>
                </a:solidFill>
                <a:latin typeface="Calibri" pitchFamily="34" charset="0"/>
              </a:rPr>
              <a:t>:</a:t>
            </a:r>
            <a:endParaRPr lang="el-GR" sz="2000" b="0" u="sng" cap="none" dirty="0" smtClean="0">
              <a:solidFill>
                <a:schemeClr val="accent3">
                  <a:lumMod val="75000"/>
                </a:schemeClr>
              </a:solidFill>
              <a:latin typeface="Calibri" pitchFamily="34" charset="0"/>
            </a:endParaRPr>
          </a:p>
          <a:p>
            <a:pPr algn="l"/>
            <a:r>
              <a:rPr lang="el-GR" sz="2000" b="0" cap="none" dirty="0" smtClean="0">
                <a:solidFill>
                  <a:schemeClr val="accent3">
                    <a:lumMod val="75000"/>
                  </a:schemeClr>
                </a:solidFill>
                <a:latin typeface="Calibri" pitchFamily="34" charset="0"/>
              </a:rPr>
              <a:t>Το </a:t>
            </a:r>
            <a:r>
              <a:rPr lang="en-US" sz="2000" b="0" cap="none" dirty="0" smtClean="0">
                <a:solidFill>
                  <a:schemeClr val="accent3">
                    <a:lumMod val="75000"/>
                  </a:schemeClr>
                </a:solidFill>
                <a:latin typeface="Calibri" pitchFamily="34" charset="0"/>
              </a:rPr>
              <a:t>primer </a:t>
            </a:r>
            <a:r>
              <a:rPr lang="el-GR" sz="2000" b="0" cap="none" dirty="0" smtClean="0">
                <a:solidFill>
                  <a:schemeClr val="accent3">
                    <a:lumMod val="75000"/>
                  </a:schemeClr>
                </a:solidFill>
                <a:latin typeface="Calibri" pitchFamily="34" charset="0"/>
              </a:rPr>
              <a:t>χρησιμοποιείται πάνω στο φυσικό νύχι πριν γίνει τοποθέτηση με ακρυλικό, </a:t>
            </a:r>
            <a:r>
              <a:rPr lang="en-US" sz="2000" b="0" cap="none" dirty="0" smtClean="0">
                <a:solidFill>
                  <a:schemeClr val="accent3">
                    <a:lumMod val="75000"/>
                  </a:schemeClr>
                </a:solidFill>
                <a:latin typeface="Calibri" pitchFamily="34" charset="0"/>
              </a:rPr>
              <a:t>gel </a:t>
            </a:r>
            <a:r>
              <a:rPr lang="el-GR" sz="2000" b="0" cap="none" dirty="0" smtClean="0">
                <a:solidFill>
                  <a:schemeClr val="accent3">
                    <a:lumMod val="75000"/>
                  </a:schemeClr>
                </a:solidFill>
                <a:latin typeface="Calibri" pitchFamily="34" charset="0"/>
              </a:rPr>
              <a:t>ή ημιμόνιμο χρώμα. Είναι υλικό συγκόλλησης  και βοηθάει τα υλικά να συγκρατηθούν καλύτερα πάνω στο φυσικό νύχι </a:t>
            </a:r>
            <a:endParaRPr lang="el-GR" sz="2000" b="0" cap="none" dirty="0">
              <a:solidFill>
                <a:schemeClr val="accent3">
                  <a:lumMod val="75000"/>
                </a:schemeClr>
              </a:solidFill>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0E949D45-F663-4788-A8AA-ADCAD779B881}"/>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14" name="Freeform: Shape 13">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126BC097-CC09-4200-B18B-1F99C86B1BB9}"/>
              </a:ext>
            </a:extLst>
          </p:cNvPr>
          <p:cNvSpPr>
            <a:spLocks noGrp="1"/>
          </p:cNvSpPr>
          <p:nvPr>
            <p:ph type="title"/>
          </p:nvPr>
        </p:nvSpPr>
        <p:spPr>
          <a:xfrm>
            <a:off x="371094" y="1161288"/>
            <a:ext cx="3438144" cy="1239012"/>
          </a:xfrm>
        </p:spPr>
        <p:txBody>
          <a:bodyPr anchor="ctr">
            <a:normAutofit fontScale="90000"/>
          </a:bodyPr>
          <a:lstStyle/>
          <a:p>
            <a:r>
              <a:rPr lang="el-GR" sz="3100" b="1" dirty="0">
                <a:ln w="10541" cmpd="sng">
                  <a:solidFill>
                    <a:schemeClr val="accent1">
                      <a:shade val="88000"/>
                      <a:satMod val="110000"/>
                    </a:schemeClr>
                  </a:solidFill>
                  <a:prstDash val="solid"/>
                </a:ln>
                <a:solidFill>
                  <a:schemeClr val="accent3"/>
                </a:solidFill>
                <a:latin typeface="Arial" panose="020B0604020202020204" pitchFamily="34" charset="0"/>
                <a:cs typeface="Arial" panose="020B0604020202020204" pitchFamily="34" charset="0"/>
              </a:rPr>
              <a:t>Ευχαριστώ για την προσοχή σας</a:t>
            </a:r>
            <a:r>
              <a:rPr lang="el-GR" sz="2800" b="1" dirty="0">
                <a:ln w="10541" cmpd="sng">
                  <a:solidFill>
                    <a:schemeClr val="accent1">
                      <a:shade val="88000"/>
                      <a:satMod val="110000"/>
                    </a:schemeClr>
                  </a:solidFill>
                  <a:prstDash val="solid"/>
                </a:ln>
                <a:solidFill>
                  <a:schemeClr val="accent3">
                    <a:lumMod val="50000"/>
                  </a:schemeClr>
                </a:solidFill>
                <a:latin typeface="Calibri" pitchFamily="34" charset="0"/>
              </a:rPr>
              <a:t/>
            </a:r>
            <a:br>
              <a:rPr lang="el-GR" sz="2800" b="1" dirty="0">
                <a:ln w="10541" cmpd="sng">
                  <a:solidFill>
                    <a:schemeClr val="accent1">
                      <a:shade val="88000"/>
                      <a:satMod val="110000"/>
                    </a:schemeClr>
                  </a:solidFill>
                  <a:prstDash val="solid"/>
                </a:ln>
                <a:solidFill>
                  <a:schemeClr val="accent3">
                    <a:lumMod val="50000"/>
                  </a:schemeClr>
                </a:solidFill>
                <a:latin typeface="Calibri" pitchFamily="34" charset="0"/>
              </a:rPr>
            </a:br>
            <a:endParaRPr lang="el-GR" sz="2800" dirty="0"/>
          </a:p>
        </p:txBody>
      </p:sp>
      <p:sp>
        <p:nvSpPr>
          <p:cNvPr id="18" name="Rectangle 17">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376070269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Θέση περιεχομένου 8">
            <a:extLst>
              <a:ext uri="{FF2B5EF4-FFF2-40B4-BE49-F238E27FC236}">
                <a16:creationId xmlns:a16="http://schemas.microsoft.com/office/drawing/2014/main" xmlns="" id="{AB753346-FA98-4D31-9EE6-1FDF6600050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42" name="Freeform: Shape 41">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4" name="Freeform: Shape 43">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BBD289CC-D0EE-4012-91D4-8DB814DBB98B}"/>
              </a:ext>
            </a:extLst>
          </p:cNvPr>
          <p:cNvSpPr>
            <a:spLocks noGrp="1"/>
          </p:cNvSpPr>
          <p:nvPr>
            <p:ph type="title"/>
          </p:nvPr>
        </p:nvSpPr>
        <p:spPr>
          <a:xfrm>
            <a:off x="371094" y="1161288"/>
            <a:ext cx="3438144" cy="1239012"/>
          </a:xfrm>
        </p:spPr>
        <p:txBody>
          <a:bodyPr anchor="ctr">
            <a:normAutofit/>
          </a:bodyPr>
          <a:lstStyle/>
          <a:p>
            <a:r>
              <a:rPr lang="el-GR" sz="2600" b="1" dirty="0">
                <a:solidFill>
                  <a:schemeClr val="accent3"/>
                </a:solidFill>
                <a:latin typeface="Arial" panose="020B0604020202020204" pitchFamily="34" charset="0"/>
                <a:cs typeface="Arial" panose="020B0604020202020204" pitchFamily="34" charset="0"/>
              </a:rPr>
              <a:t>ΑΛΛΕΡΓΙΑ ΣΕ </a:t>
            </a:r>
            <a:r>
              <a:rPr lang="en-US" sz="2600" b="1" dirty="0">
                <a:solidFill>
                  <a:schemeClr val="accent3"/>
                </a:solidFill>
                <a:latin typeface="Arial" panose="020B0604020202020204" pitchFamily="34" charset="0"/>
                <a:cs typeface="Arial" panose="020B0604020202020204" pitchFamily="34" charset="0"/>
              </a:rPr>
              <a:t>GEL</a:t>
            </a:r>
            <a:r>
              <a:rPr lang="el-GR" sz="2600" b="1" dirty="0">
                <a:solidFill>
                  <a:schemeClr val="accent3"/>
                </a:solidFill>
                <a:latin typeface="Arial" panose="020B0604020202020204" pitchFamily="34" charset="0"/>
                <a:cs typeface="Arial" panose="020B0604020202020204" pitchFamily="34" charset="0"/>
              </a:rPr>
              <a:t> - ΣΥΜΠΤΩΜΑΤΑ</a:t>
            </a:r>
            <a:r>
              <a:rPr lang="el-GR" sz="2600" b="1" dirty="0"/>
              <a:t/>
            </a:r>
            <a:br>
              <a:rPr lang="el-GR" sz="2600" b="1" dirty="0"/>
            </a:br>
            <a:endParaRPr lang="el-GR" sz="2600" dirty="0"/>
          </a:p>
        </p:txBody>
      </p:sp>
      <p:sp>
        <p:nvSpPr>
          <p:cNvPr id="46" name="Rectangle 45">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Content Placeholder 12">
            <a:extLst>
              <a:ext uri="{FF2B5EF4-FFF2-40B4-BE49-F238E27FC236}">
                <a16:creationId xmlns:a16="http://schemas.microsoft.com/office/drawing/2014/main" xmlns="" id="{1E450F71-CBF6-4268-B96F-CFCD04DCC70A}"/>
              </a:ext>
            </a:extLst>
          </p:cNvPr>
          <p:cNvSpPr>
            <a:spLocks noGrp="1"/>
          </p:cNvSpPr>
          <p:nvPr>
            <p:ph idx="1"/>
          </p:nvPr>
        </p:nvSpPr>
        <p:spPr>
          <a:xfrm>
            <a:off x="371094" y="2504948"/>
            <a:ext cx="3438906" cy="4161648"/>
          </a:xfrm>
        </p:spPr>
        <p:txBody>
          <a:bodyPr anchor="t">
            <a:normAutofit fontScale="77500" lnSpcReduction="20000"/>
          </a:bodyPr>
          <a:lstStyle/>
          <a:p>
            <a:pPr>
              <a:lnSpc>
                <a:spcPct val="100000"/>
              </a:lnSpc>
              <a:buNone/>
            </a:pPr>
            <a:r>
              <a:rPr lang="en-US" sz="1600" dirty="0" smtClean="0">
                <a:solidFill>
                  <a:schemeClr val="accent3"/>
                </a:solidFill>
                <a:latin typeface="Arial" panose="020B0604020202020204" pitchFamily="34" charset="0"/>
                <a:cs typeface="Arial" panose="020B0604020202020204" pitchFamily="34" charset="0"/>
              </a:rPr>
              <a:t>     </a:t>
            </a:r>
            <a:r>
              <a:rPr lang="el-GR" sz="1600" dirty="0" smtClean="0">
                <a:solidFill>
                  <a:schemeClr val="accent3"/>
                </a:solidFill>
                <a:latin typeface="Arial" panose="020B0604020202020204" pitchFamily="34" charset="0"/>
                <a:cs typeface="Arial" panose="020B0604020202020204" pitchFamily="34" charset="0"/>
              </a:rPr>
              <a:t>Όταν </a:t>
            </a:r>
            <a:r>
              <a:rPr lang="el-GR" sz="1600" dirty="0">
                <a:solidFill>
                  <a:schemeClr val="accent3"/>
                </a:solidFill>
                <a:latin typeface="Arial" panose="020B0604020202020204" pitchFamily="34" charset="0"/>
                <a:cs typeface="Arial" panose="020B0604020202020204" pitchFamily="34" charset="0"/>
              </a:rPr>
              <a:t>υπάρχει αλλεργία σε κάποιο </a:t>
            </a:r>
            <a:r>
              <a:rPr lang="el-GR" sz="1600" dirty="0" smtClean="0">
                <a:solidFill>
                  <a:schemeClr val="accent3"/>
                </a:solidFill>
                <a:latin typeface="Arial" panose="020B0604020202020204" pitchFamily="34" charset="0"/>
                <a:cs typeface="Arial" panose="020B0604020202020204" pitchFamily="34" charset="0"/>
              </a:rPr>
              <a:t>χημικό</a:t>
            </a:r>
            <a:r>
              <a:rPr lang="en-US" sz="1600" dirty="0" smtClean="0">
                <a:solidFill>
                  <a:schemeClr val="accent3"/>
                </a:solidFill>
                <a:latin typeface="Arial" panose="020B0604020202020204" pitchFamily="34" charset="0"/>
                <a:cs typeface="Arial" panose="020B0604020202020204" pitchFamily="34" charset="0"/>
              </a:rPr>
              <a:t> </a:t>
            </a:r>
            <a:r>
              <a:rPr lang="el-GR" sz="1600" dirty="0" smtClean="0">
                <a:solidFill>
                  <a:schemeClr val="accent3"/>
                </a:solidFill>
                <a:latin typeface="Arial" panose="020B0604020202020204" pitchFamily="34" charset="0"/>
                <a:cs typeface="Arial" panose="020B0604020202020204" pitchFamily="34" charset="0"/>
              </a:rPr>
              <a:t>συστατικό </a:t>
            </a:r>
            <a:r>
              <a:rPr lang="el-GR" sz="1600" dirty="0">
                <a:solidFill>
                  <a:schemeClr val="accent3"/>
                </a:solidFill>
                <a:latin typeface="Arial" panose="020B0604020202020204" pitchFamily="34" charset="0"/>
                <a:cs typeface="Arial" panose="020B0604020202020204" pitchFamily="34" charset="0"/>
              </a:rPr>
              <a:t>σε κάποιο υλικό που χρησιμοποιούμε στα νύχια, τότε παρατηρούνται ορισμένα συμπτώματα κάποια εκ των οποίων είναι τα</a:t>
            </a:r>
            <a:r>
              <a:rPr lang="en-US" sz="1600" dirty="0">
                <a:solidFill>
                  <a:schemeClr val="accent3"/>
                </a:solidFill>
                <a:latin typeface="Arial" panose="020B0604020202020204" pitchFamily="34" charset="0"/>
                <a:cs typeface="Arial" panose="020B0604020202020204" pitchFamily="34" charset="0"/>
              </a:rPr>
              <a:t> </a:t>
            </a:r>
            <a:r>
              <a:rPr lang="el-GR" sz="1600" dirty="0">
                <a:solidFill>
                  <a:schemeClr val="accent3"/>
                </a:solidFill>
                <a:latin typeface="Arial" panose="020B0604020202020204" pitchFamily="34" charset="0"/>
                <a:cs typeface="Arial" panose="020B0604020202020204" pitchFamily="34" charset="0"/>
              </a:rPr>
              <a:t>εξής</a:t>
            </a:r>
            <a:r>
              <a:rPr lang="en-US" sz="1600" dirty="0">
                <a:solidFill>
                  <a:schemeClr val="accent3"/>
                </a:solidFill>
                <a:latin typeface="Arial" panose="020B0604020202020204" pitchFamily="34" charset="0"/>
                <a:cs typeface="Arial" panose="020B0604020202020204" pitchFamily="34" charset="0"/>
              </a:rPr>
              <a:t> :</a:t>
            </a:r>
            <a:r>
              <a:rPr lang="el-GR" sz="1600" dirty="0">
                <a:solidFill>
                  <a:schemeClr val="accent3"/>
                </a:solidFill>
                <a:latin typeface="Arial" panose="020B0604020202020204" pitchFamily="34" charset="0"/>
                <a:cs typeface="Arial" panose="020B0604020202020204" pitchFamily="34" charset="0"/>
              </a:rPr>
              <a:t> </a:t>
            </a:r>
          </a:p>
          <a:p>
            <a:pPr>
              <a:lnSpc>
                <a:spcPct val="100000"/>
              </a:lnSpc>
            </a:pPr>
            <a:endParaRPr lang="en-US" sz="1600" dirty="0">
              <a:solidFill>
                <a:schemeClr val="accent3"/>
              </a:solidFill>
              <a:latin typeface="Arial" panose="020B0604020202020204" pitchFamily="34" charset="0"/>
              <a:cs typeface="Arial" panose="020B0604020202020204" pitchFamily="34" charset="0"/>
            </a:endParaRPr>
          </a:p>
          <a:p>
            <a:pPr>
              <a:lnSpc>
                <a:spcPct val="100000"/>
              </a:lnSpc>
            </a:pPr>
            <a:r>
              <a:rPr lang="en-US" sz="1600" dirty="0">
                <a:solidFill>
                  <a:schemeClr val="accent3"/>
                </a:solidFill>
                <a:latin typeface="Arial" panose="020B0604020202020204" pitchFamily="34" charset="0"/>
                <a:cs typeface="Arial" panose="020B0604020202020204" pitchFamily="34" charset="0"/>
              </a:rPr>
              <a:t>-</a:t>
            </a:r>
            <a:r>
              <a:rPr lang="el-GR" sz="1600" dirty="0">
                <a:solidFill>
                  <a:schemeClr val="accent3"/>
                </a:solidFill>
                <a:latin typeface="Arial" panose="020B0604020202020204" pitchFamily="34" charset="0"/>
                <a:cs typeface="Arial" panose="020B0604020202020204" pitchFamily="34" charset="0"/>
              </a:rPr>
              <a:t>έντονος πόνος</a:t>
            </a:r>
          </a:p>
          <a:p>
            <a:pPr>
              <a:lnSpc>
                <a:spcPct val="100000"/>
              </a:lnSpc>
            </a:pPr>
            <a:endParaRPr lang="el-GR" sz="1600" dirty="0">
              <a:solidFill>
                <a:schemeClr val="accent3"/>
              </a:solidFill>
              <a:latin typeface="Arial" panose="020B0604020202020204" pitchFamily="34" charset="0"/>
              <a:cs typeface="Arial" panose="020B0604020202020204" pitchFamily="34" charset="0"/>
            </a:endParaRPr>
          </a:p>
          <a:p>
            <a:pPr>
              <a:lnSpc>
                <a:spcPct val="100000"/>
              </a:lnSpc>
            </a:pPr>
            <a:r>
              <a:rPr lang="el-GR" sz="1600" dirty="0">
                <a:solidFill>
                  <a:schemeClr val="accent3"/>
                </a:solidFill>
                <a:latin typeface="Arial" panose="020B0604020202020204" pitchFamily="34" charset="0"/>
                <a:cs typeface="Arial" panose="020B0604020202020204" pitchFamily="34" charset="0"/>
              </a:rPr>
              <a:t>-ερυθρότητα</a:t>
            </a:r>
          </a:p>
          <a:p>
            <a:pPr>
              <a:lnSpc>
                <a:spcPct val="100000"/>
              </a:lnSpc>
            </a:pPr>
            <a:endParaRPr lang="el-GR" sz="1600" dirty="0">
              <a:solidFill>
                <a:schemeClr val="accent3"/>
              </a:solidFill>
              <a:latin typeface="Arial" panose="020B0604020202020204" pitchFamily="34" charset="0"/>
              <a:cs typeface="Arial" panose="020B0604020202020204" pitchFamily="34" charset="0"/>
            </a:endParaRPr>
          </a:p>
          <a:p>
            <a:pPr>
              <a:lnSpc>
                <a:spcPct val="100000"/>
              </a:lnSpc>
            </a:pPr>
            <a:r>
              <a:rPr lang="el-GR" sz="1600" dirty="0">
                <a:solidFill>
                  <a:schemeClr val="accent3"/>
                </a:solidFill>
                <a:latin typeface="Arial" panose="020B0604020202020204" pitchFamily="34" charset="0"/>
                <a:cs typeface="Arial" panose="020B0604020202020204" pitchFamily="34" charset="0"/>
              </a:rPr>
              <a:t>-εξανθήματα στο λαιμό που προφανώς ακουμπήσαμε με τα χέρια μας</a:t>
            </a:r>
          </a:p>
          <a:p>
            <a:pPr>
              <a:lnSpc>
                <a:spcPct val="100000"/>
              </a:lnSpc>
            </a:pPr>
            <a:endParaRPr lang="el-GR" sz="1600" dirty="0">
              <a:solidFill>
                <a:schemeClr val="accent3"/>
              </a:solidFill>
              <a:latin typeface="Arial" panose="020B0604020202020204" pitchFamily="34" charset="0"/>
              <a:cs typeface="Arial" panose="020B0604020202020204" pitchFamily="34" charset="0"/>
            </a:endParaRPr>
          </a:p>
          <a:p>
            <a:pPr>
              <a:lnSpc>
                <a:spcPct val="100000"/>
              </a:lnSpc>
            </a:pPr>
            <a:r>
              <a:rPr lang="el-GR" sz="1600" dirty="0">
                <a:solidFill>
                  <a:schemeClr val="accent3"/>
                </a:solidFill>
                <a:latin typeface="Arial" panose="020B0604020202020204" pitchFamily="34" charset="0"/>
                <a:cs typeface="Arial" panose="020B0604020202020204" pitchFamily="34" charset="0"/>
              </a:rPr>
              <a:t>Όλα τα παραπάνω θα μπορούσαν να οφείλονται σε αυτό που ονομάζεται αλλεργική δερματίτιδα εξ επαφής. Είναι αρκετά επίπονη και συχνά συνδέεται από επιπλοκές όπως η ονυχόλυση.</a:t>
            </a:r>
          </a:p>
          <a:p>
            <a:pPr>
              <a:lnSpc>
                <a:spcPct val="100000"/>
              </a:lnSpc>
            </a:pPr>
            <a:endParaRPr lang="en-US" sz="900" dirty="0"/>
          </a:p>
        </p:txBody>
      </p:sp>
    </p:spTree>
    <p:extLst>
      <p:ext uri="{BB962C8B-B14F-4D97-AF65-F5344CB8AC3E}">
        <p14:creationId xmlns:p14="http://schemas.microsoft.com/office/powerpoint/2010/main" xmlns="" val="354200706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BC51DD60-A9A9-4B0B-ADCB-D94DCFDD5524}"/>
              </a:ext>
            </a:extLst>
          </p:cNvPr>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27" name="Freeform: Shape 26">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9" name="Freeform: Shape 28">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0A1983C5-0900-4D6F-AC76-0F222CC21BC3}"/>
              </a:ext>
            </a:extLst>
          </p:cNvPr>
          <p:cNvSpPr>
            <a:spLocks noGrp="1"/>
          </p:cNvSpPr>
          <p:nvPr>
            <p:ph type="title"/>
          </p:nvPr>
        </p:nvSpPr>
        <p:spPr>
          <a:xfrm>
            <a:off x="371094" y="1161288"/>
            <a:ext cx="3438144" cy="1239012"/>
          </a:xfrm>
        </p:spPr>
        <p:txBody>
          <a:bodyPr vert="horz" lIns="91440" tIns="45720" rIns="91440" bIns="45720" rtlCol="0" anchor="ctr">
            <a:normAutofit/>
          </a:bodyPr>
          <a:lstStyle/>
          <a:p>
            <a:r>
              <a:rPr lang="en-US" sz="2800" b="1" dirty="0">
                <a:solidFill>
                  <a:schemeClr val="accent3"/>
                </a:solidFill>
                <a:latin typeface="Arial" panose="020B0604020202020204" pitchFamily="34" charset="0"/>
                <a:cs typeface="Arial" panose="020B0604020202020204" pitchFamily="34" charset="0"/>
              </a:rPr>
              <a:t>ΔΙΑΓΝΩΣΗ</a:t>
            </a:r>
            <a:r>
              <a:rPr lang="en-US" sz="2800" b="1" dirty="0"/>
              <a:t/>
            </a:r>
            <a:br>
              <a:rPr lang="en-US" sz="2800" b="1" dirty="0"/>
            </a:br>
            <a:endParaRPr lang="en-US" sz="2800" dirty="0"/>
          </a:p>
        </p:txBody>
      </p:sp>
      <p:sp>
        <p:nvSpPr>
          <p:cNvPr id="31" name="Rectangle 30">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xmlns="" id="{6D619615-7B08-4E26-B242-E27BE1CED422}"/>
              </a:ext>
            </a:extLst>
          </p:cNvPr>
          <p:cNvSpPr txBox="1"/>
          <p:nvPr/>
        </p:nvSpPr>
        <p:spPr>
          <a:xfrm>
            <a:off x="358555" y="2718054"/>
            <a:ext cx="3438906" cy="3832600"/>
          </a:xfrm>
          <a:prstGeom prst="rect">
            <a:avLst/>
          </a:prstGeom>
        </p:spPr>
        <p:txBody>
          <a:bodyPr vert="horz" lIns="91440" tIns="45720" rIns="91440" bIns="45720" rtlCol="0" anchor="t">
            <a:noAutofit/>
          </a:bodyPr>
          <a:lstStyle/>
          <a:p>
            <a:pPr indent="-228600">
              <a:spcAft>
                <a:spcPts val="600"/>
              </a:spcAft>
              <a:buFont typeface="Arial" panose="020B0604020202020204" pitchFamily="34" charset="0"/>
              <a:buChar char="•"/>
            </a:pPr>
            <a:r>
              <a:rPr lang="en-US" sz="1700" dirty="0">
                <a:solidFill>
                  <a:schemeClr val="accent3"/>
                </a:solidFill>
                <a:latin typeface="Arial" panose="020B0604020202020204" pitchFamily="34" charset="0"/>
                <a:cs typeface="Arial" panose="020B0604020202020204" pitchFamily="34" charset="0"/>
              </a:rPr>
              <a:t>Η  </a:t>
            </a:r>
            <a:r>
              <a:rPr lang="en-US" sz="1700" dirty="0" err="1">
                <a:solidFill>
                  <a:schemeClr val="accent3"/>
                </a:solidFill>
                <a:latin typeface="Arial" panose="020B0604020202020204" pitchFamily="34" charset="0"/>
                <a:cs typeface="Arial" panose="020B0604020202020204" pitchFamily="34" charset="0"/>
              </a:rPr>
              <a:t>διάγνωση</a:t>
            </a:r>
            <a:r>
              <a:rPr lang="en-US" sz="1700" dirty="0">
                <a:solidFill>
                  <a:schemeClr val="accent3"/>
                </a:solidFill>
                <a:latin typeface="Arial" panose="020B0604020202020204" pitchFamily="34" charset="0"/>
                <a:cs typeface="Arial" panose="020B0604020202020204" pitchFamily="34" charset="0"/>
              </a:rPr>
              <a:t> </a:t>
            </a:r>
            <a:r>
              <a:rPr lang="en-US" sz="1700" dirty="0" err="1">
                <a:solidFill>
                  <a:schemeClr val="accent3"/>
                </a:solidFill>
                <a:latin typeface="Arial" panose="020B0604020202020204" pitchFamily="34" charset="0"/>
                <a:cs typeface="Arial" panose="020B0604020202020204" pitchFamily="34" charset="0"/>
              </a:rPr>
              <a:t>της</a:t>
            </a:r>
            <a:r>
              <a:rPr lang="en-US" sz="1700" dirty="0">
                <a:solidFill>
                  <a:schemeClr val="accent3"/>
                </a:solidFill>
                <a:latin typeface="Arial" panose="020B0604020202020204" pitchFamily="34" charset="0"/>
                <a:cs typeface="Arial" panose="020B0604020202020204" pitchFamily="34" charset="0"/>
              </a:rPr>
              <a:t> α</a:t>
            </a:r>
            <a:r>
              <a:rPr lang="en-US" sz="1700" dirty="0" err="1">
                <a:solidFill>
                  <a:schemeClr val="accent3"/>
                </a:solidFill>
                <a:latin typeface="Arial" panose="020B0604020202020204" pitchFamily="34" charset="0"/>
                <a:cs typeface="Arial" panose="020B0604020202020204" pitchFamily="34" charset="0"/>
              </a:rPr>
              <a:t>λλεργικής</a:t>
            </a:r>
            <a:r>
              <a:rPr lang="en-US" sz="1700" dirty="0">
                <a:solidFill>
                  <a:schemeClr val="accent3"/>
                </a:solidFill>
                <a:latin typeface="Arial" panose="020B0604020202020204" pitchFamily="34" charset="0"/>
                <a:cs typeface="Arial" panose="020B0604020202020204" pitchFamily="34" charset="0"/>
              </a:rPr>
              <a:t> </a:t>
            </a:r>
            <a:r>
              <a:rPr lang="en-US" sz="1700" dirty="0" err="1">
                <a:solidFill>
                  <a:schemeClr val="accent3"/>
                </a:solidFill>
                <a:latin typeface="Arial" panose="020B0604020202020204" pitchFamily="34" charset="0"/>
                <a:cs typeface="Arial" panose="020B0604020202020204" pitchFamily="34" charset="0"/>
              </a:rPr>
              <a:t>δερμ</a:t>
            </a:r>
            <a:r>
              <a:rPr lang="en-US" sz="1700" dirty="0">
                <a:solidFill>
                  <a:schemeClr val="accent3"/>
                </a:solidFill>
                <a:latin typeface="Arial" panose="020B0604020202020204" pitchFamily="34" charset="0"/>
                <a:cs typeface="Arial" panose="020B0604020202020204" pitchFamily="34" charset="0"/>
              </a:rPr>
              <a:t>ατίτιδας εξ επαφής γίνεται από τον αλλεργιολόγο με τις επιδερμικές δοκιμασίες επικόλλησης (patch test) κατά τις οποίες ειδικά αυτοκόλλητα επιθέματα με την υπό εξέταση ουσία τοποθετούνται στην πλάτη του ασθενούς για 48 ώρες. </a:t>
            </a:r>
            <a:r>
              <a:rPr lang="en-US" sz="1700" dirty="0" err="1">
                <a:solidFill>
                  <a:schemeClr val="accent3"/>
                </a:solidFill>
                <a:latin typeface="Arial" panose="020B0604020202020204" pitchFamily="34" charset="0"/>
                <a:cs typeface="Arial" panose="020B0604020202020204" pitchFamily="34" charset="0"/>
              </a:rPr>
              <a:t>Στη</a:t>
            </a:r>
            <a:r>
              <a:rPr lang="en-US" sz="1700" dirty="0">
                <a:solidFill>
                  <a:schemeClr val="accent3"/>
                </a:solidFill>
                <a:latin typeface="Arial" panose="020B0604020202020204" pitchFamily="34" charset="0"/>
                <a:cs typeface="Arial" panose="020B0604020202020204" pitchFamily="34" charset="0"/>
              </a:rPr>
              <a:t> </a:t>
            </a:r>
            <a:r>
              <a:rPr lang="en-US" sz="1700" dirty="0" err="1">
                <a:solidFill>
                  <a:schemeClr val="accent3"/>
                </a:solidFill>
                <a:latin typeface="Arial" panose="020B0604020202020204" pitchFamily="34" charset="0"/>
                <a:cs typeface="Arial" panose="020B0604020202020204" pitchFamily="34" charset="0"/>
              </a:rPr>
              <a:t>συνέχει</a:t>
            </a:r>
            <a:r>
              <a:rPr lang="en-US" sz="1700" dirty="0">
                <a:solidFill>
                  <a:schemeClr val="accent3"/>
                </a:solidFill>
                <a:latin typeface="Arial" panose="020B0604020202020204" pitchFamily="34" charset="0"/>
                <a:cs typeface="Arial" panose="020B0604020202020204" pitchFamily="34" charset="0"/>
              </a:rPr>
              <a:t>α αφαιρούνται και η ανάπτυξη τοπικής αντίδρασης στο υπεύθυνο αλλεργιογόνο ελέγχεται από τον αλλεργιολόγο 24 ώρες μετά την αποκόλληση.</a:t>
            </a:r>
          </a:p>
        </p:txBody>
      </p:sp>
    </p:spTree>
    <p:extLst>
      <p:ext uri="{BB962C8B-B14F-4D97-AF65-F5344CB8AC3E}">
        <p14:creationId xmlns:p14="http://schemas.microsoft.com/office/powerpoint/2010/main" xmlns="" val="115577880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AFB0E918-70AF-4664-88F9-E8F107118F32}"/>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42" name="Freeform: Shape 41">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4" name="Freeform: Shape 43">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76E5BFDD-C773-4972-A135-25B73F2E5BC1}"/>
              </a:ext>
            </a:extLst>
          </p:cNvPr>
          <p:cNvSpPr>
            <a:spLocks noGrp="1"/>
          </p:cNvSpPr>
          <p:nvPr>
            <p:ph type="title"/>
          </p:nvPr>
        </p:nvSpPr>
        <p:spPr>
          <a:xfrm>
            <a:off x="371094" y="1161288"/>
            <a:ext cx="3438144" cy="1239012"/>
          </a:xfrm>
        </p:spPr>
        <p:txBody>
          <a:bodyPr vert="horz" lIns="91440" tIns="45720" rIns="91440" bIns="45720" rtlCol="0" anchor="ctr">
            <a:normAutofit/>
          </a:bodyPr>
          <a:lstStyle/>
          <a:p>
            <a:r>
              <a:rPr lang="el-GR" sz="2800" b="1" dirty="0">
                <a:solidFill>
                  <a:schemeClr val="accent3"/>
                </a:solidFill>
                <a:latin typeface="Arial" panose="020B0604020202020204" pitchFamily="34" charset="0"/>
                <a:cs typeface="Arial" panose="020B0604020202020204" pitchFamily="34" charset="0"/>
              </a:rPr>
              <a:t>ΘΕΡΑΠΕΙΑ</a:t>
            </a:r>
            <a:r>
              <a:rPr lang="el-GR" sz="2800" b="1" dirty="0">
                <a:solidFill>
                  <a:schemeClr val="accent3"/>
                </a:solidFill>
              </a:rPr>
              <a:t/>
            </a:r>
            <a:br>
              <a:rPr lang="el-GR" sz="2800" b="1" dirty="0">
                <a:solidFill>
                  <a:schemeClr val="accent3"/>
                </a:solidFill>
              </a:rPr>
            </a:br>
            <a:endParaRPr lang="en-US" sz="2800" dirty="0">
              <a:solidFill>
                <a:schemeClr val="accent3"/>
              </a:solidFill>
            </a:endParaRPr>
          </a:p>
        </p:txBody>
      </p:sp>
      <p:sp>
        <p:nvSpPr>
          <p:cNvPr id="46" name="Rectangle 45">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8" name="Rectangle 47">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Content Placeholder 36">
            <a:extLst>
              <a:ext uri="{FF2B5EF4-FFF2-40B4-BE49-F238E27FC236}">
                <a16:creationId xmlns:a16="http://schemas.microsoft.com/office/drawing/2014/main" xmlns="" id="{9D29FD6E-2847-4895-B46A-EFA99CFAB8AA}"/>
              </a:ext>
            </a:extLst>
          </p:cNvPr>
          <p:cNvSpPr>
            <a:spLocks noGrp="1"/>
          </p:cNvSpPr>
          <p:nvPr>
            <p:ph idx="1"/>
          </p:nvPr>
        </p:nvSpPr>
        <p:spPr>
          <a:xfrm>
            <a:off x="387570" y="2561534"/>
            <a:ext cx="3438906" cy="4183125"/>
          </a:xfrm>
        </p:spPr>
        <p:txBody>
          <a:bodyPr anchor="t">
            <a:normAutofit fontScale="92500" lnSpcReduction="20000"/>
          </a:bodyPr>
          <a:lstStyle/>
          <a:p>
            <a:r>
              <a:rPr lang="el-GR" sz="1800" dirty="0">
                <a:solidFill>
                  <a:schemeClr val="accent3"/>
                </a:solidFill>
                <a:latin typeface="Arial" panose="020B0604020202020204" pitchFamily="34" charset="0"/>
                <a:cs typeface="Arial" panose="020B0604020202020204" pitchFamily="34" charset="0"/>
              </a:rPr>
              <a:t>Η θεραπεία περιλαμβάνει πρωταρχικά την αναγνώριση του υπεύθυνου αιτιολογικού παράγοντα, ώστε να δοθούν οδηγίες στον ασθενή για την αποφυγή επαφής του με τα προϊόντα που τον περιέχουν. Για τη θεραπεία της οξείας φάσης της δερματίτιδας γίνεται χρήση τοπικών αλοιφών με </a:t>
            </a:r>
            <a:r>
              <a:rPr lang="el-GR" sz="1800" dirty="0" err="1">
                <a:solidFill>
                  <a:schemeClr val="accent3"/>
                </a:solidFill>
                <a:latin typeface="Arial" panose="020B0604020202020204" pitchFamily="34" charset="0"/>
                <a:cs typeface="Arial" panose="020B0604020202020204" pitchFamily="34" charset="0"/>
              </a:rPr>
              <a:t>στεροειδή</a:t>
            </a:r>
            <a:r>
              <a:rPr lang="el-GR" sz="1800" dirty="0">
                <a:solidFill>
                  <a:schemeClr val="accent3"/>
                </a:solidFill>
                <a:latin typeface="Arial" panose="020B0604020202020204" pitchFamily="34" charset="0"/>
                <a:cs typeface="Arial" panose="020B0604020202020204" pitchFamily="34" charset="0"/>
              </a:rPr>
              <a:t> και περιποίηση του δέρματος με ειδικά ενυδατικά σκευάσματα. Στις σοβαρότερες κλινικές εικόνες μπορεί να είναι απαραίτητη και χορήγηση από του στόματος </a:t>
            </a:r>
            <a:r>
              <a:rPr lang="el-GR" sz="1800" dirty="0" err="1">
                <a:solidFill>
                  <a:schemeClr val="accent3"/>
                </a:solidFill>
                <a:latin typeface="Arial" panose="020B0604020202020204" pitchFamily="34" charset="0"/>
                <a:cs typeface="Arial" panose="020B0604020202020204" pitchFamily="34" charset="0"/>
              </a:rPr>
              <a:t>κορτικοστεροειδών</a:t>
            </a:r>
            <a:r>
              <a:rPr lang="el-GR" sz="1800" dirty="0">
                <a:solidFill>
                  <a:schemeClr val="accent3"/>
                </a:solidFill>
                <a:latin typeface="Arial" panose="020B0604020202020204" pitchFamily="34" charset="0"/>
                <a:cs typeface="Arial" panose="020B0604020202020204" pitchFamily="34" charset="0"/>
              </a:rPr>
              <a:t>.</a:t>
            </a:r>
          </a:p>
          <a:p>
            <a:endParaRPr lang="en-US" sz="1700" dirty="0"/>
          </a:p>
        </p:txBody>
      </p:sp>
    </p:spTree>
    <p:extLst>
      <p:ext uri="{BB962C8B-B14F-4D97-AF65-F5344CB8AC3E}">
        <p14:creationId xmlns:p14="http://schemas.microsoft.com/office/powerpoint/2010/main" xmlns="" val="142455459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05E80481-AD73-4F72-900A-EC49E6FDDEBF}"/>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14" name="Freeform: Shape 13">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D91195DC-FFA9-4D96-9C97-BE27BB139D1E}"/>
              </a:ext>
            </a:extLst>
          </p:cNvPr>
          <p:cNvSpPr>
            <a:spLocks noGrp="1"/>
          </p:cNvSpPr>
          <p:nvPr>
            <p:ph type="title"/>
          </p:nvPr>
        </p:nvSpPr>
        <p:spPr>
          <a:xfrm>
            <a:off x="371094" y="1161288"/>
            <a:ext cx="3438144" cy="1239012"/>
          </a:xfrm>
        </p:spPr>
        <p:txBody>
          <a:bodyPr anchor="ctr">
            <a:normAutofit/>
          </a:bodyPr>
          <a:lstStyle/>
          <a:p>
            <a:r>
              <a:rPr lang="el-GR" sz="2800" b="1" dirty="0">
                <a:solidFill>
                  <a:schemeClr val="accent3"/>
                </a:solidFill>
                <a:latin typeface="Arial" panose="020B0604020202020204" pitchFamily="34" charset="0"/>
                <a:cs typeface="Arial" panose="020B0604020202020204" pitchFamily="34" charset="0"/>
              </a:rPr>
              <a:t>ΑΛΛΕΡΓΙΟΓΟΝΑ</a:t>
            </a:r>
            <a:r>
              <a:rPr lang="el-GR" sz="2800" b="1" dirty="0">
                <a:solidFill>
                  <a:schemeClr val="accent3">
                    <a:lumMod val="50000"/>
                  </a:schemeClr>
                </a:solidFill>
                <a:latin typeface="Arial" panose="020B0604020202020204" pitchFamily="34" charset="0"/>
                <a:cs typeface="Arial" panose="020B0604020202020204" pitchFamily="34" charset="0"/>
              </a:rPr>
              <a:t/>
            </a:r>
            <a:br>
              <a:rPr lang="el-GR" sz="2800" b="1" dirty="0">
                <a:solidFill>
                  <a:schemeClr val="accent3">
                    <a:lumMod val="50000"/>
                  </a:schemeClr>
                </a:solidFill>
                <a:latin typeface="Arial" panose="020B0604020202020204" pitchFamily="34" charset="0"/>
                <a:cs typeface="Arial" panose="020B0604020202020204" pitchFamily="34" charset="0"/>
              </a:rPr>
            </a:br>
            <a:endParaRPr lang="el-GR" sz="2800" dirty="0">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8">
            <a:extLst>
              <a:ext uri="{FF2B5EF4-FFF2-40B4-BE49-F238E27FC236}">
                <a16:creationId xmlns:a16="http://schemas.microsoft.com/office/drawing/2014/main" xmlns="" id="{47014B4F-0425-40F4-9DDB-F729F7487513}"/>
              </a:ext>
            </a:extLst>
          </p:cNvPr>
          <p:cNvSpPr>
            <a:spLocks noGrp="1"/>
          </p:cNvSpPr>
          <p:nvPr>
            <p:ph idx="1"/>
          </p:nvPr>
        </p:nvSpPr>
        <p:spPr>
          <a:xfrm>
            <a:off x="358555" y="2481276"/>
            <a:ext cx="3438906" cy="4073363"/>
          </a:xfrm>
        </p:spPr>
        <p:txBody>
          <a:bodyPr anchor="t">
            <a:normAutofit fontScale="25000" lnSpcReduction="20000"/>
          </a:bodyPr>
          <a:lstStyle/>
          <a:p>
            <a:r>
              <a:rPr lang="el-GR" sz="4800" dirty="0">
                <a:solidFill>
                  <a:schemeClr val="accent3"/>
                </a:solidFill>
                <a:latin typeface="Arial" panose="020B0604020202020204" pitchFamily="34" charset="0"/>
                <a:cs typeface="Arial" panose="020B0604020202020204" pitchFamily="34" charset="0"/>
              </a:rPr>
              <a:t>Τα συχνότερα αλλεργιογόνα στα υλικά που χρησιμοποιούμε για τα νύχια είναι </a:t>
            </a:r>
            <a:r>
              <a:rPr lang="en-US" sz="4800" dirty="0" smtClean="0">
                <a:solidFill>
                  <a:schemeClr val="accent3"/>
                </a:solidFill>
                <a:latin typeface="Arial" panose="020B0604020202020204" pitchFamily="34" charset="0"/>
                <a:cs typeface="Arial" panose="020B0604020202020204" pitchFamily="34" charset="0"/>
              </a:rPr>
              <a:t>:</a:t>
            </a:r>
            <a:endParaRPr lang="el-GR" sz="4800" dirty="0">
              <a:solidFill>
                <a:schemeClr val="accent3"/>
              </a:solidFill>
              <a:latin typeface="Arial" panose="020B0604020202020204" pitchFamily="34" charset="0"/>
              <a:cs typeface="Arial" panose="020B0604020202020204" pitchFamily="34" charset="0"/>
            </a:endParaRPr>
          </a:p>
          <a:p>
            <a:pPr>
              <a:buFont typeface="Wingdings" pitchFamily="2" charset="2"/>
              <a:buChar char="v"/>
            </a:pPr>
            <a:r>
              <a:rPr lang="el-GR" sz="4800" dirty="0">
                <a:solidFill>
                  <a:schemeClr val="accent3"/>
                </a:solidFill>
                <a:latin typeface="Arial" panose="020B0604020202020204" pitchFamily="34" charset="0"/>
                <a:cs typeface="Arial" panose="020B0604020202020204" pitchFamily="34" charset="0"/>
              </a:rPr>
              <a:t>Η </a:t>
            </a:r>
            <a:r>
              <a:rPr lang="el-GR" sz="4800" dirty="0" err="1">
                <a:solidFill>
                  <a:schemeClr val="accent3"/>
                </a:solidFill>
                <a:latin typeface="Arial" panose="020B0604020202020204" pitchFamily="34" charset="0"/>
                <a:cs typeface="Arial" panose="020B0604020202020204" pitchFamily="34" charset="0"/>
              </a:rPr>
              <a:t>νιτροκυταρίνη</a:t>
            </a:r>
            <a:r>
              <a:rPr lang="en-US" sz="4800" dirty="0">
                <a:solidFill>
                  <a:schemeClr val="accent3"/>
                </a:solidFill>
                <a:latin typeface="Arial" panose="020B0604020202020204" pitchFamily="34" charset="0"/>
                <a:cs typeface="Arial" panose="020B0604020202020204" pitchFamily="34" charset="0"/>
              </a:rPr>
              <a:t> </a:t>
            </a:r>
            <a:r>
              <a:rPr lang="el-GR" sz="4800" dirty="0">
                <a:solidFill>
                  <a:schemeClr val="accent3"/>
                </a:solidFill>
                <a:latin typeface="Arial" panose="020B0604020202020204" pitchFamily="34" charset="0"/>
                <a:cs typeface="Arial" panose="020B0604020202020204" pitchFamily="34" charset="0"/>
              </a:rPr>
              <a:t>(</a:t>
            </a:r>
            <a:r>
              <a:rPr lang="en-US" sz="4800" dirty="0">
                <a:solidFill>
                  <a:schemeClr val="accent3"/>
                </a:solidFill>
                <a:latin typeface="Arial" panose="020B0604020202020204" pitchFamily="34" charset="0"/>
                <a:cs typeface="Arial" panose="020B0604020202020204" pitchFamily="34" charset="0"/>
              </a:rPr>
              <a:t>nitrocellulose)</a:t>
            </a:r>
          </a:p>
          <a:p>
            <a:pPr>
              <a:buFont typeface="Wingdings" pitchFamily="2" charset="2"/>
              <a:buChar char="v"/>
            </a:pPr>
            <a:r>
              <a:rPr lang="el-GR" sz="4800" dirty="0">
                <a:solidFill>
                  <a:schemeClr val="accent3"/>
                </a:solidFill>
                <a:latin typeface="Arial" panose="020B0604020202020204" pitchFamily="34" charset="0"/>
                <a:cs typeface="Arial" panose="020B0604020202020204" pitchFamily="34" charset="0"/>
              </a:rPr>
              <a:t>Οι ρητίνες που είναι η συχνότερη αιτία αλλεργιών</a:t>
            </a:r>
          </a:p>
          <a:p>
            <a:pPr>
              <a:buFont typeface="Wingdings" pitchFamily="2" charset="2"/>
              <a:buChar char="v"/>
            </a:pPr>
            <a:r>
              <a:rPr lang="en-US" sz="4800" dirty="0">
                <a:solidFill>
                  <a:schemeClr val="accent3"/>
                </a:solidFill>
                <a:latin typeface="Arial" panose="020B0604020202020204" pitchFamily="34" charset="0"/>
                <a:cs typeface="Arial" panose="020B0604020202020204" pitchFamily="34" charset="0"/>
              </a:rPr>
              <a:t>Alkyd rosins</a:t>
            </a:r>
          </a:p>
          <a:p>
            <a:pPr>
              <a:buFont typeface="Wingdings" pitchFamily="2" charset="2"/>
              <a:buChar char="v"/>
            </a:pPr>
            <a:r>
              <a:rPr lang="en-US" sz="4800" dirty="0">
                <a:solidFill>
                  <a:schemeClr val="accent3"/>
                </a:solidFill>
                <a:latin typeface="Arial" panose="020B0604020202020204" pitchFamily="34" charset="0"/>
                <a:cs typeface="Arial" panose="020B0604020202020204" pitchFamily="34" charset="0"/>
              </a:rPr>
              <a:t>Acrylates</a:t>
            </a:r>
          </a:p>
          <a:p>
            <a:pPr>
              <a:buFont typeface="Wingdings" pitchFamily="2" charset="2"/>
              <a:buChar char="v"/>
            </a:pPr>
            <a:r>
              <a:rPr lang="en-US" sz="4800" dirty="0" err="1">
                <a:solidFill>
                  <a:schemeClr val="accent3"/>
                </a:solidFill>
                <a:latin typeface="Arial" panose="020B0604020202020204" pitchFamily="34" charset="0"/>
                <a:cs typeface="Arial" panose="020B0604020202020204" pitchFamily="34" charset="0"/>
              </a:rPr>
              <a:t>Vinyls</a:t>
            </a:r>
            <a:endParaRPr lang="en-US" sz="4800" dirty="0">
              <a:solidFill>
                <a:schemeClr val="accent3"/>
              </a:solidFill>
              <a:latin typeface="Arial" panose="020B0604020202020204" pitchFamily="34" charset="0"/>
              <a:cs typeface="Arial" panose="020B0604020202020204" pitchFamily="34" charset="0"/>
            </a:endParaRPr>
          </a:p>
          <a:p>
            <a:pPr>
              <a:buFont typeface="Wingdings" pitchFamily="2" charset="2"/>
              <a:buChar char="v"/>
            </a:pPr>
            <a:r>
              <a:rPr lang="en-US" sz="4800" dirty="0">
                <a:solidFill>
                  <a:schemeClr val="accent3"/>
                </a:solidFill>
                <a:latin typeface="Arial" panose="020B0604020202020204" pitchFamily="34" charset="0"/>
                <a:cs typeface="Arial" panose="020B0604020202020204" pitchFamily="34" charset="0"/>
              </a:rPr>
              <a:t>Polyesters</a:t>
            </a:r>
          </a:p>
          <a:p>
            <a:pPr>
              <a:buFont typeface="Wingdings" pitchFamily="2" charset="2"/>
              <a:buChar char="v"/>
            </a:pPr>
            <a:r>
              <a:rPr lang="el-GR" sz="4800" dirty="0">
                <a:solidFill>
                  <a:schemeClr val="accent3"/>
                </a:solidFill>
                <a:latin typeface="Arial" panose="020B0604020202020204" pitchFamily="34" charset="0"/>
                <a:cs typeface="Arial" panose="020B0604020202020204" pitchFamily="34" charset="0"/>
              </a:rPr>
              <a:t>Πλαστικοποιητές όπως </a:t>
            </a:r>
            <a:r>
              <a:rPr lang="en-US" sz="4800" dirty="0">
                <a:solidFill>
                  <a:schemeClr val="accent3"/>
                </a:solidFill>
                <a:latin typeface="Arial" panose="020B0604020202020204" pitchFamily="34" charset="0"/>
                <a:cs typeface="Arial" panose="020B0604020202020204" pitchFamily="34" charset="0"/>
              </a:rPr>
              <a:t>camphor, phthalate</a:t>
            </a:r>
          </a:p>
          <a:p>
            <a:pPr>
              <a:buFont typeface="Wingdings" pitchFamily="2" charset="2"/>
              <a:buChar char="v"/>
            </a:pPr>
            <a:r>
              <a:rPr lang="el-GR" sz="4800" dirty="0">
                <a:solidFill>
                  <a:schemeClr val="accent3"/>
                </a:solidFill>
                <a:latin typeface="Arial" panose="020B0604020202020204" pitchFamily="34" charset="0"/>
                <a:cs typeface="Arial" panose="020B0604020202020204" pitchFamily="34" charset="0"/>
              </a:rPr>
              <a:t>Διαλύτες όπως </a:t>
            </a:r>
            <a:r>
              <a:rPr lang="en-US" sz="4800" dirty="0">
                <a:solidFill>
                  <a:schemeClr val="accent3"/>
                </a:solidFill>
                <a:latin typeface="Arial" panose="020B0604020202020204" pitchFamily="34" charset="0"/>
                <a:cs typeface="Arial" panose="020B0604020202020204" pitchFamily="34" charset="0"/>
              </a:rPr>
              <a:t>alcohol, acetate</a:t>
            </a:r>
          </a:p>
          <a:p>
            <a:pPr>
              <a:buFont typeface="Wingdings" pitchFamily="2" charset="2"/>
              <a:buChar char="v"/>
            </a:pPr>
            <a:r>
              <a:rPr lang="el-GR" sz="4800" dirty="0">
                <a:solidFill>
                  <a:schemeClr val="accent3"/>
                </a:solidFill>
                <a:latin typeface="Arial" panose="020B0604020202020204" pitchFamily="34" charset="0"/>
                <a:cs typeface="Arial" panose="020B0604020202020204" pitchFamily="34" charset="0"/>
              </a:rPr>
              <a:t>Χρωστικές</a:t>
            </a:r>
          </a:p>
          <a:p>
            <a:pPr>
              <a:buFont typeface="Wingdings" pitchFamily="2" charset="2"/>
              <a:buChar char="v"/>
            </a:pPr>
            <a:r>
              <a:rPr lang="en-US" sz="4800" dirty="0">
                <a:solidFill>
                  <a:schemeClr val="accent3"/>
                </a:solidFill>
                <a:latin typeface="Arial" panose="020B0604020202020204" pitchFamily="34" charset="0"/>
                <a:cs typeface="Arial" panose="020B0604020202020204" pitchFamily="34" charset="0"/>
              </a:rPr>
              <a:t>Guanine</a:t>
            </a:r>
          </a:p>
          <a:p>
            <a:pPr>
              <a:buFont typeface="Wingdings" pitchFamily="2" charset="2"/>
              <a:buChar char="v"/>
            </a:pPr>
            <a:r>
              <a:rPr lang="en-US" sz="4800" dirty="0">
                <a:solidFill>
                  <a:schemeClr val="accent3"/>
                </a:solidFill>
                <a:latin typeface="Arial" panose="020B0604020202020204" pitchFamily="34" charset="0"/>
                <a:cs typeface="Arial" panose="020B0604020202020204" pitchFamily="34" charset="0"/>
              </a:rPr>
              <a:t>Bismuth</a:t>
            </a:r>
          </a:p>
          <a:p>
            <a:pPr>
              <a:buFont typeface="Wingdings" pitchFamily="2" charset="2"/>
              <a:buChar char="v"/>
            </a:pPr>
            <a:r>
              <a:rPr lang="en-US" sz="4800" dirty="0">
                <a:solidFill>
                  <a:schemeClr val="accent3"/>
                </a:solidFill>
                <a:latin typeface="Arial" panose="020B0604020202020204" pitchFamily="34" charset="0"/>
                <a:cs typeface="Arial" panose="020B0604020202020204" pitchFamily="34" charset="0"/>
              </a:rPr>
              <a:t>Oxychloride, </a:t>
            </a:r>
            <a:r>
              <a:rPr lang="el-GR" sz="4800" dirty="0">
                <a:solidFill>
                  <a:schemeClr val="accent3"/>
                </a:solidFill>
                <a:latin typeface="Arial" panose="020B0604020202020204" pitchFamily="34" charset="0"/>
                <a:cs typeface="Arial" panose="020B0604020202020204" pitchFamily="34" charset="0"/>
              </a:rPr>
              <a:t>κ.α.</a:t>
            </a:r>
          </a:p>
          <a:p>
            <a:endParaRPr lang="en-US" sz="1700" dirty="0"/>
          </a:p>
        </p:txBody>
      </p:sp>
    </p:spTree>
    <p:extLst>
      <p:ext uri="{BB962C8B-B14F-4D97-AF65-F5344CB8AC3E}">
        <p14:creationId xmlns:p14="http://schemas.microsoft.com/office/powerpoint/2010/main" xmlns="" val="383759448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3EAF38DC-B069-4F74-89ED-92C7579C3D2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D8B92F31-1859-4E07-B012-552CA5E6FDB9}"/>
              </a:ext>
            </a:extLst>
          </p:cNvPr>
          <p:cNvPicPr>
            <a:picLocks noChangeAspect="1"/>
          </p:cNvPicPr>
          <p:nvPr/>
        </p:nvPicPr>
        <p:blipFill rotWithShape="1">
          <a:blip r:embed="rId2">
            <a:extLst>
              <a:ext uri="{28A0092B-C50C-407E-A947-70E740481C1C}">
                <a14:useLocalDpi xmlns:a14="http://schemas.microsoft.com/office/drawing/2010/main" xmlns="" val="0"/>
              </a:ext>
            </a:extLst>
          </a:blip>
          <a:srcRect l="5053" r="15015"/>
          <a:stretch/>
        </p:blipFill>
        <p:spPr>
          <a:xfrm>
            <a:off x="4883023" y="10"/>
            <a:ext cx="7308978" cy="6857990"/>
          </a:xfrm>
          <a:custGeom>
            <a:avLst/>
            <a:gdLst/>
            <a:ahLst/>
            <a:cxnLst/>
            <a:rect l="l" t="t" r="r" b="b"/>
            <a:pathLst>
              <a:path w="7308978" h="6858000">
                <a:moveTo>
                  <a:pt x="0" y="0"/>
                </a:moveTo>
                <a:lnTo>
                  <a:pt x="7308978" y="0"/>
                </a:lnTo>
                <a:lnTo>
                  <a:pt x="7308978" y="6858000"/>
                </a:lnTo>
                <a:lnTo>
                  <a:pt x="0" y="6858000"/>
                </a:lnTo>
                <a:lnTo>
                  <a:pt x="62983" y="6788730"/>
                </a:lnTo>
                <a:cubicBezTo>
                  <a:pt x="773509" y="5928900"/>
                  <a:pt x="1212978" y="4741056"/>
                  <a:pt x="1212978" y="3429000"/>
                </a:cubicBezTo>
                <a:cubicBezTo>
                  <a:pt x="1212978" y="2116944"/>
                  <a:pt x="773509" y="929100"/>
                  <a:pt x="62983" y="69271"/>
                </a:cubicBezTo>
                <a:close/>
              </a:path>
            </a:pathLst>
          </a:custGeom>
        </p:spPr>
      </p:pic>
      <p:sp useBgFill="1">
        <p:nvSpPr>
          <p:cNvPr id="27" name="Freeform: Shape 26">
            <a:extLst>
              <a:ext uri="{FF2B5EF4-FFF2-40B4-BE49-F238E27FC236}">
                <a16:creationId xmlns:a16="http://schemas.microsoft.com/office/drawing/2014/main" xmlns="" id="{83549E37-C86B-4401-90BD-D8BF83859F1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6096001" cy="6858000"/>
          </a:xfrm>
          <a:custGeom>
            <a:avLst/>
            <a:gdLst>
              <a:gd name="connsiteX0" fmla="*/ 0 w 6096001"/>
              <a:gd name="connsiteY0" fmla="*/ 0 h 6858000"/>
              <a:gd name="connsiteX1" fmla="*/ 4883023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3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3" y="0"/>
                </a:lnTo>
                <a:lnTo>
                  <a:pt x="4946006" y="69271"/>
                </a:lnTo>
                <a:cubicBezTo>
                  <a:pt x="5656532" y="929100"/>
                  <a:pt x="6096001" y="2116944"/>
                  <a:pt x="6096001" y="3429000"/>
                </a:cubicBezTo>
                <a:cubicBezTo>
                  <a:pt x="6096001" y="4741056"/>
                  <a:pt x="5656532" y="5928900"/>
                  <a:pt x="4946006" y="6788730"/>
                </a:cubicBezTo>
                <a:lnTo>
                  <a:pt x="4883023"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9" name="Freeform: Shape 28">
            <a:extLst>
              <a:ext uri="{FF2B5EF4-FFF2-40B4-BE49-F238E27FC236}">
                <a16:creationId xmlns:a16="http://schemas.microsoft.com/office/drawing/2014/main" xmlns="" id="{8A17784E-76D8-4521-A77D-0D2EBB9230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6086857" cy="6858000"/>
          </a:xfrm>
          <a:custGeom>
            <a:avLst/>
            <a:gdLst>
              <a:gd name="connsiteX0" fmla="*/ 0 w 6086857"/>
              <a:gd name="connsiteY0" fmla="*/ 0 h 6858000"/>
              <a:gd name="connsiteX1" fmla="*/ 4873879 w 6086857"/>
              <a:gd name="connsiteY1" fmla="*/ 0 h 6858000"/>
              <a:gd name="connsiteX2" fmla="*/ 4936862 w 6086857"/>
              <a:gd name="connsiteY2" fmla="*/ 69271 h 6858000"/>
              <a:gd name="connsiteX3" fmla="*/ 6086857 w 6086857"/>
              <a:gd name="connsiteY3" fmla="*/ 3429000 h 6858000"/>
              <a:gd name="connsiteX4" fmla="*/ 4936862 w 6086857"/>
              <a:gd name="connsiteY4" fmla="*/ 6788730 h 6858000"/>
              <a:gd name="connsiteX5" fmla="*/ 4873879 w 6086857"/>
              <a:gd name="connsiteY5" fmla="*/ 6858000 h 6858000"/>
              <a:gd name="connsiteX6" fmla="*/ 0 w 608685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6857" h="6858000">
                <a:moveTo>
                  <a:pt x="0" y="0"/>
                </a:moveTo>
                <a:lnTo>
                  <a:pt x="4873879" y="0"/>
                </a:lnTo>
                <a:lnTo>
                  <a:pt x="4936862" y="69271"/>
                </a:lnTo>
                <a:cubicBezTo>
                  <a:pt x="5647388" y="929100"/>
                  <a:pt x="6086857" y="2116944"/>
                  <a:pt x="6086857" y="3429000"/>
                </a:cubicBezTo>
                <a:cubicBezTo>
                  <a:pt x="6086857" y="4741056"/>
                  <a:pt x="5647388" y="5928900"/>
                  <a:pt x="4936862" y="6788730"/>
                </a:cubicBezTo>
                <a:lnTo>
                  <a:pt x="487387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78BAD939-93F3-4292-A7AD-1FF70E7FD559}"/>
              </a:ext>
            </a:extLst>
          </p:cNvPr>
          <p:cNvSpPr>
            <a:spLocks noGrp="1"/>
          </p:cNvSpPr>
          <p:nvPr>
            <p:ph type="title"/>
          </p:nvPr>
        </p:nvSpPr>
        <p:spPr>
          <a:xfrm>
            <a:off x="374904" y="856488"/>
            <a:ext cx="4992624" cy="1173761"/>
          </a:xfrm>
        </p:spPr>
        <p:txBody>
          <a:bodyPr anchor="b">
            <a:normAutofit/>
          </a:bodyPr>
          <a:lstStyle/>
          <a:p>
            <a:r>
              <a:rPr lang="el-GR" sz="2100" b="1" dirty="0">
                <a:solidFill>
                  <a:schemeClr val="accent3"/>
                </a:solidFill>
                <a:latin typeface="Arial" panose="020B0604020202020204" pitchFamily="34" charset="0"/>
                <a:cs typeface="Arial" panose="020B0604020202020204" pitchFamily="34" charset="0"/>
              </a:rPr>
              <a:t>ΠΩΣ ΝΑ ΑΠΟΦΥΓΟΥΜΕ ΤΟ ‘’ΦΟΥΣΚΩΜΑ’’ ΣΤΑ ΤΕΧΝΗΤΑ ΝΥΧΙΑ</a:t>
            </a:r>
            <a:br>
              <a:rPr lang="el-GR" sz="2100" b="1" dirty="0">
                <a:solidFill>
                  <a:schemeClr val="accent3"/>
                </a:solidFill>
                <a:latin typeface="Arial" panose="020B0604020202020204" pitchFamily="34" charset="0"/>
                <a:cs typeface="Arial" panose="020B0604020202020204" pitchFamily="34" charset="0"/>
              </a:rPr>
            </a:br>
            <a:endParaRPr lang="el-GR" sz="2100" b="1" dirty="0">
              <a:solidFill>
                <a:schemeClr val="accent3"/>
              </a:solidFill>
              <a:latin typeface="Arial" panose="020B0604020202020204" pitchFamily="34" charset="0"/>
              <a:cs typeface="Arial" panose="020B0604020202020204" pitchFamily="34" charset="0"/>
            </a:endParaRPr>
          </a:p>
        </p:txBody>
      </p:sp>
      <p:sp>
        <p:nvSpPr>
          <p:cNvPr id="31" name="Rectangle 30">
            <a:extLst>
              <a:ext uri="{FF2B5EF4-FFF2-40B4-BE49-F238E27FC236}">
                <a16:creationId xmlns:a16="http://schemas.microsoft.com/office/drawing/2014/main" xmlns="" id="{7A0CBFF4-EA32-4FE2-BA6B-8F3A6E6ED1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a:off x="662559" y="253806"/>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xmlns="" id="{FC8D5885-2804-4D3C-BE31-902E4D3279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7769" y="2185062"/>
            <a:ext cx="49834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8">
            <a:extLst>
              <a:ext uri="{FF2B5EF4-FFF2-40B4-BE49-F238E27FC236}">
                <a16:creationId xmlns:a16="http://schemas.microsoft.com/office/drawing/2014/main" xmlns="" id="{8F49A2F3-6065-41C3-92A2-65F2507DD722}"/>
              </a:ext>
            </a:extLst>
          </p:cNvPr>
          <p:cNvSpPr>
            <a:spLocks noGrp="1"/>
          </p:cNvSpPr>
          <p:nvPr>
            <p:ph idx="1"/>
          </p:nvPr>
        </p:nvSpPr>
        <p:spPr>
          <a:xfrm>
            <a:off x="177196" y="2221650"/>
            <a:ext cx="5065776" cy="4636350"/>
          </a:xfrm>
        </p:spPr>
        <p:txBody>
          <a:bodyPr anchor="t">
            <a:normAutofit fontScale="85000" lnSpcReduction="10000"/>
          </a:bodyPr>
          <a:lstStyle/>
          <a:p>
            <a:pPr>
              <a:lnSpc>
                <a:spcPct val="100000"/>
              </a:lnSpc>
            </a:pPr>
            <a:r>
              <a:rPr lang="el-GR" sz="1600" dirty="0">
                <a:solidFill>
                  <a:schemeClr val="accent3"/>
                </a:solidFill>
                <a:latin typeface="Arial" panose="020B0604020202020204" pitchFamily="34" charset="0"/>
                <a:cs typeface="Arial" panose="020B0604020202020204" pitchFamily="34" charset="0"/>
              </a:rPr>
              <a:t>Υπάρχουν πολλοί λόγοι που οδηγούν σε αυτό το αποτέλεσμα. Αυτό μπορεί να οφείλεται είτε στην τεχνίτρια, είτε στην πελάτισσα, είτε στα προϊόντα.</a:t>
            </a:r>
          </a:p>
          <a:p>
            <a:pPr>
              <a:lnSpc>
                <a:spcPct val="100000"/>
              </a:lnSpc>
              <a:buNone/>
            </a:pPr>
            <a:endParaRPr lang="el-GR" sz="1600" dirty="0">
              <a:solidFill>
                <a:schemeClr val="accent3"/>
              </a:solidFill>
              <a:latin typeface="Arial" panose="020B0604020202020204" pitchFamily="34" charset="0"/>
              <a:cs typeface="Arial" panose="020B0604020202020204" pitchFamily="34" charset="0"/>
            </a:endParaRPr>
          </a:p>
          <a:p>
            <a:pPr>
              <a:lnSpc>
                <a:spcPct val="100000"/>
              </a:lnSpc>
            </a:pPr>
            <a:r>
              <a:rPr lang="el-GR" sz="1600" dirty="0">
                <a:solidFill>
                  <a:schemeClr val="accent3"/>
                </a:solidFill>
                <a:latin typeface="Arial" panose="020B0604020202020204" pitchFamily="34" charset="0"/>
                <a:cs typeface="Arial" panose="020B0604020202020204" pitchFamily="34" charset="0"/>
              </a:rPr>
              <a:t>Όσο αφορά </a:t>
            </a:r>
            <a:r>
              <a:rPr lang="el-GR" sz="1600" u="sng" dirty="0">
                <a:solidFill>
                  <a:schemeClr val="accent3"/>
                </a:solidFill>
                <a:latin typeface="Arial" panose="020B0604020202020204" pitchFamily="34" charset="0"/>
                <a:cs typeface="Arial" panose="020B0604020202020204" pitchFamily="34" charset="0"/>
              </a:rPr>
              <a:t>την τεχνίτρια </a:t>
            </a:r>
            <a:r>
              <a:rPr lang="en-US" sz="1600" dirty="0">
                <a:solidFill>
                  <a:schemeClr val="accent3"/>
                </a:solidFill>
                <a:latin typeface="Arial" panose="020B0604020202020204" pitchFamily="34" charset="0"/>
                <a:cs typeface="Arial" panose="020B0604020202020204" pitchFamily="34" charset="0"/>
              </a:rPr>
              <a:t>:</a:t>
            </a:r>
          </a:p>
          <a:p>
            <a:pPr>
              <a:lnSpc>
                <a:spcPct val="100000"/>
              </a:lnSpc>
              <a:buFont typeface="Arial" pitchFamily="34" charset="0"/>
              <a:buChar char="•"/>
            </a:pPr>
            <a:r>
              <a:rPr lang="el-GR" sz="1600" dirty="0">
                <a:solidFill>
                  <a:schemeClr val="accent3"/>
                </a:solidFill>
                <a:latin typeface="Arial" panose="020B0604020202020204" pitchFamily="34" charset="0"/>
                <a:cs typeface="Arial" panose="020B0604020202020204" pitchFamily="34" charset="0"/>
              </a:rPr>
              <a:t>Θα πρέπει να γίνεται σωστή προετοιμασία, δηλαδή το νύχι θα πρέπει να έχει καθαριστεί σωστά, να έχουν αφαιρεθεί καλά τα </a:t>
            </a:r>
            <a:r>
              <a:rPr lang="el-GR" sz="1600" dirty="0" err="1">
                <a:solidFill>
                  <a:schemeClr val="accent3"/>
                </a:solidFill>
                <a:latin typeface="Arial" panose="020B0604020202020204" pitchFamily="34" charset="0"/>
                <a:cs typeface="Arial" panose="020B0604020202020204" pitchFamily="34" charset="0"/>
              </a:rPr>
              <a:t>επωνύχια</a:t>
            </a:r>
            <a:r>
              <a:rPr lang="el-GR" sz="1600" dirty="0">
                <a:solidFill>
                  <a:schemeClr val="accent3"/>
                </a:solidFill>
                <a:latin typeface="Arial" panose="020B0604020202020204" pitchFamily="34" charset="0"/>
                <a:cs typeface="Arial" panose="020B0604020202020204" pitchFamily="34" charset="0"/>
              </a:rPr>
              <a:t>, να το έχουμε περάσει με </a:t>
            </a:r>
            <a:r>
              <a:rPr lang="en-US" sz="1600" dirty="0">
                <a:solidFill>
                  <a:schemeClr val="accent3"/>
                </a:solidFill>
                <a:latin typeface="Arial" panose="020B0604020202020204" pitchFamily="34" charset="0"/>
                <a:cs typeface="Arial" panose="020B0604020202020204" pitchFamily="34" charset="0"/>
              </a:rPr>
              <a:t>buffer</a:t>
            </a:r>
            <a:r>
              <a:rPr lang="el-GR" sz="1600" dirty="0">
                <a:solidFill>
                  <a:schemeClr val="accent3"/>
                </a:solidFill>
                <a:latin typeface="Arial" panose="020B0604020202020204" pitchFamily="34" charset="0"/>
                <a:cs typeface="Arial" panose="020B0604020202020204" pitchFamily="34" charset="0"/>
              </a:rPr>
              <a:t>, να έχει αφαιρεθεί η υγρασία, να έχουν τοποθετηθεί τα κατάλληλα </a:t>
            </a:r>
            <a:r>
              <a:rPr lang="en-US" sz="1600" dirty="0">
                <a:solidFill>
                  <a:schemeClr val="accent3"/>
                </a:solidFill>
                <a:latin typeface="Arial" panose="020B0604020202020204" pitchFamily="34" charset="0"/>
                <a:cs typeface="Arial" panose="020B0604020202020204" pitchFamily="34" charset="0"/>
              </a:rPr>
              <a:t>primer </a:t>
            </a:r>
            <a:r>
              <a:rPr lang="el-GR" sz="1600" dirty="0">
                <a:solidFill>
                  <a:schemeClr val="accent3"/>
                </a:solidFill>
                <a:latin typeface="Arial" panose="020B0604020202020204" pitchFamily="34" charset="0"/>
                <a:cs typeface="Arial" panose="020B0604020202020204" pitchFamily="34" charset="0"/>
              </a:rPr>
              <a:t>και στη συνέχεια να γίνει οποιαδήποτε τοποθέτηση υλικού.</a:t>
            </a:r>
          </a:p>
          <a:p>
            <a:pPr>
              <a:lnSpc>
                <a:spcPct val="100000"/>
              </a:lnSpc>
              <a:buFont typeface="Arial" pitchFamily="34" charset="0"/>
              <a:buChar char="•"/>
            </a:pPr>
            <a:r>
              <a:rPr lang="el-GR" sz="1600" dirty="0">
                <a:solidFill>
                  <a:schemeClr val="accent3"/>
                </a:solidFill>
                <a:latin typeface="Arial" panose="020B0604020202020204" pitchFamily="34" charset="0"/>
                <a:cs typeface="Arial" panose="020B0604020202020204" pitchFamily="34" charset="0"/>
              </a:rPr>
              <a:t>Το υλικό δε θα πρέπει να αγγίζει το δέρμα.</a:t>
            </a:r>
          </a:p>
          <a:p>
            <a:pPr>
              <a:lnSpc>
                <a:spcPct val="100000"/>
              </a:lnSpc>
              <a:buFont typeface="Arial" pitchFamily="34" charset="0"/>
              <a:buChar char="•"/>
            </a:pPr>
            <a:r>
              <a:rPr lang="el-GR" sz="1600" dirty="0">
                <a:solidFill>
                  <a:schemeClr val="accent3"/>
                </a:solidFill>
                <a:latin typeface="Arial" panose="020B0604020202020204" pitchFamily="34" charset="0"/>
                <a:cs typeface="Arial" panose="020B0604020202020204" pitchFamily="34" charset="0"/>
              </a:rPr>
              <a:t>Θα πρέπει να δημιουργηθεί σωστά η καμπύλη </a:t>
            </a:r>
            <a:r>
              <a:rPr lang="en-US" sz="1600" dirty="0">
                <a:solidFill>
                  <a:schemeClr val="accent3"/>
                </a:solidFill>
                <a:latin typeface="Arial" panose="020B0604020202020204" pitchFamily="34" charset="0"/>
                <a:cs typeface="Arial" panose="020B0604020202020204" pitchFamily="34" charset="0"/>
              </a:rPr>
              <a:t>C</a:t>
            </a:r>
            <a:r>
              <a:rPr lang="el-GR" sz="1600" dirty="0">
                <a:solidFill>
                  <a:schemeClr val="accent3"/>
                </a:solidFill>
                <a:latin typeface="Arial" panose="020B0604020202020204" pitchFamily="34" charset="0"/>
                <a:cs typeface="Arial" panose="020B0604020202020204" pitchFamily="34" charset="0"/>
              </a:rPr>
              <a:t> στο σημείο πίεσης του νυχιού ώστε όταν το νύχι μεγαλώνει να έχει σωστή υποστήριξη από πιέσεις που δέχεται.</a:t>
            </a:r>
          </a:p>
          <a:p>
            <a:pPr>
              <a:lnSpc>
                <a:spcPct val="100000"/>
              </a:lnSpc>
              <a:buFont typeface="Arial" pitchFamily="34" charset="0"/>
              <a:buChar char="•"/>
            </a:pPr>
            <a:r>
              <a:rPr lang="el-GR" sz="1600" dirty="0">
                <a:solidFill>
                  <a:schemeClr val="accent3"/>
                </a:solidFill>
                <a:latin typeface="Arial" panose="020B0604020202020204" pitchFamily="34" charset="0"/>
                <a:cs typeface="Arial" panose="020B0604020202020204" pitchFamily="34" charset="0"/>
              </a:rPr>
              <a:t>Έλεγχος λάμπας πολυμερισμού είτε</a:t>
            </a:r>
            <a:r>
              <a:rPr lang="en-US" sz="1600" dirty="0">
                <a:solidFill>
                  <a:schemeClr val="accent3"/>
                </a:solidFill>
                <a:latin typeface="Arial" panose="020B0604020202020204" pitchFamily="34" charset="0"/>
                <a:cs typeface="Arial" panose="020B0604020202020204" pitchFamily="34" charset="0"/>
              </a:rPr>
              <a:t> UV </a:t>
            </a:r>
            <a:r>
              <a:rPr lang="el-GR" sz="1600" dirty="0">
                <a:solidFill>
                  <a:schemeClr val="accent3"/>
                </a:solidFill>
                <a:latin typeface="Arial" panose="020B0604020202020204" pitchFamily="34" charset="0"/>
                <a:cs typeface="Arial" panose="020B0604020202020204" pitchFamily="34" charset="0"/>
              </a:rPr>
              <a:t>είτε </a:t>
            </a:r>
            <a:r>
              <a:rPr lang="en-US" sz="1600" dirty="0">
                <a:solidFill>
                  <a:schemeClr val="accent3"/>
                </a:solidFill>
                <a:latin typeface="Arial" panose="020B0604020202020204" pitchFamily="34" charset="0"/>
                <a:cs typeface="Arial" panose="020B0604020202020204" pitchFamily="34" charset="0"/>
              </a:rPr>
              <a:t>led</a:t>
            </a:r>
            <a:r>
              <a:rPr lang="el-GR" sz="1600" dirty="0">
                <a:solidFill>
                  <a:schemeClr val="accent3"/>
                </a:solidFill>
                <a:latin typeface="Arial" panose="020B0604020202020204" pitchFamily="34" charset="0"/>
                <a:cs typeface="Arial" panose="020B0604020202020204" pitchFamily="34" charset="0"/>
              </a:rPr>
              <a:t> συχνά ώστε να είμαστε σίγουροι πως </a:t>
            </a:r>
            <a:r>
              <a:rPr lang="el-GR" sz="1600" dirty="0" err="1">
                <a:solidFill>
                  <a:schemeClr val="accent3"/>
                </a:solidFill>
                <a:latin typeface="Arial" panose="020B0604020202020204" pitchFamily="34" charset="0"/>
                <a:cs typeface="Arial" panose="020B0604020202020204" pitchFamily="34" charset="0"/>
              </a:rPr>
              <a:t>πολυμερίζει</a:t>
            </a:r>
            <a:r>
              <a:rPr lang="el-GR" sz="1600" dirty="0">
                <a:solidFill>
                  <a:schemeClr val="accent3"/>
                </a:solidFill>
                <a:latin typeface="Arial" panose="020B0604020202020204" pitchFamily="34" charset="0"/>
                <a:cs typeface="Arial" panose="020B0604020202020204" pitchFamily="34" charset="0"/>
              </a:rPr>
              <a:t> σωστά.</a:t>
            </a:r>
          </a:p>
          <a:p>
            <a:pPr>
              <a:lnSpc>
                <a:spcPct val="100000"/>
              </a:lnSpc>
              <a:buFont typeface="Arial" pitchFamily="34" charset="0"/>
              <a:buChar char="•"/>
            </a:pPr>
            <a:r>
              <a:rPr lang="el-GR" sz="1600" dirty="0">
                <a:solidFill>
                  <a:schemeClr val="accent3"/>
                </a:solidFill>
                <a:latin typeface="Arial" panose="020B0604020202020204" pitchFamily="34" charset="0"/>
                <a:cs typeface="Arial" panose="020B0604020202020204" pitchFamily="34" charset="0"/>
              </a:rPr>
              <a:t>Σε περίπτωση που υπάρχει τυχόν φούσκωμα από προηγούμενη εφαρμογή θα πρέπει να καθαριστεί καλά.</a:t>
            </a:r>
          </a:p>
          <a:p>
            <a:pPr>
              <a:lnSpc>
                <a:spcPct val="100000"/>
              </a:lnSpc>
            </a:pPr>
            <a:endParaRPr lang="en-US" sz="1000" dirty="0"/>
          </a:p>
        </p:txBody>
      </p:sp>
    </p:spTree>
    <p:extLst>
      <p:ext uri="{BB962C8B-B14F-4D97-AF65-F5344CB8AC3E}">
        <p14:creationId xmlns:p14="http://schemas.microsoft.com/office/powerpoint/2010/main" xmlns="" val="2772155553"/>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B94769B1-BDCC-49F5-9820-D140A81F8F1C}"/>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14" name="Freeform: Shape 13">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B4808381-447D-4B31-92B2-81060A601737}"/>
              </a:ext>
            </a:extLst>
          </p:cNvPr>
          <p:cNvSpPr>
            <a:spLocks noGrp="1"/>
          </p:cNvSpPr>
          <p:nvPr>
            <p:ph type="title"/>
          </p:nvPr>
        </p:nvSpPr>
        <p:spPr>
          <a:xfrm>
            <a:off x="371094" y="462171"/>
            <a:ext cx="3438144" cy="1938129"/>
          </a:xfrm>
        </p:spPr>
        <p:txBody>
          <a:bodyPr anchor="ctr">
            <a:normAutofit/>
          </a:bodyPr>
          <a:lstStyle/>
          <a:p>
            <a:r>
              <a:rPr lang="el-GR" sz="2800" dirty="0">
                <a:solidFill>
                  <a:schemeClr val="accent3"/>
                </a:solidFill>
                <a:latin typeface="Arial" panose="020B0604020202020204" pitchFamily="34" charset="0"/>
                <a:cs typeface="Arial" panose="020B0604020202020204" pitchFamily="34" charset="0"/>
              </a:rPr>
              <a:t>Όσο αφορά</a:t>
            </a:r>
            <a:r>
              <a:rPr lang="en-US" sz="2800" dirty="0">
                <a:solidFill>
                  <a:schemeClr val="accent3"/>
                </a:solidFill>
                <a:latin typeface="Arial" panose="020B0604020202020204" pitchFamily="34" charset="0"/>
                <a:cs typeface="Arial" panose="020B0604020202020204" pitchFamily="34" charset="0"/>
              </a:rPr>
              <a:t/>
            </a:r>
            <a:br>
              <a:rPr lang="en-US" sz="2800" dirty="0">
                <a:solidFill>
                  <a:schemeClr val="accent3"/>
                </a:solidFill>
                <a:latin typeface="Arial" panose="020B0604020202020204" pitchFamily="34" charset="0"/>
                <a:cs typeface="Arial" panose="020B0604020202020204" pitchFamily="34" charset="0"/>
              </a:rPr>
            </a:br>
            <a:r>
              <a:rPr lang="el-GR" sz="2800" dirty="0">
                <a:solidFill>
                  <a:schemeClr val="accent3"/>
                </a:solidFill>
                <a:latin typeface="Arial" panose="020B0604020202020204" pitchFamily="34" charset="0"/>
                <a:cs typeface="Arial" panose="020B0604020202020204" pitchFamily="34" charset="0"/>
              </a:rPr>
              <a:t> </a:t>
            </a:r>
            <a:r>
              <a:rPr lang="el-GR" sz="2800" u="sng" dirty="0">
                <a:solidFill>
                  <a:schemeClr val="accent3"/>
                </a:solidFill>
                <a:latin typeface="Arial" panose="020B0604020202020204" pitchFamily="34" charset="0"/>
                <a:cs typeface="Arial" panose="020B0604020202020204" pitchFamily="34" charset="0"/>
              </a:rPr>
              <a:t>την πελάτισσα</a:t>
            </a:r>
            <a:r>
              <a:rPr lang="en-US" sz="2800" u="sng" dirty="0">
                <a:solidFill>
                  <a:schemeClr val="accent3"/>
                </a:solidFill>
                <a:latin typeface="Arial" panose="020B0604020202020204" pitchFamily="34" charset="0"/>
                <a:cs typeface="Arial" panose="020B0604020202020204" pitchFamily="34" charset="0"/>
              </a:rPr>
              <a:t> </a:t>
            </a:r>
            <a:r>
              <a:rPr lang="en-US" sz="2800" dirty="0">
                <a:solidFill>
                  <a:schemeClr val="accent3"/>
                </a:solidFill>
                <a:latin typeface="Arial" panose="020B0604020202020204" pitchFamily="34" charset="0"/>
                <a:cs typeface="Arial" panose="020B0604020202020204" pitchFamily="34" charset="0"/>
              </a:rPr>
              <a:t>:</a:t>
            </a:r>
            <a:r>
              <a:rPr lang="el-GR" sz="2800" dirty="0">
                <a:solidFill>
                  <a:schemeClr val="accent3"/>
                </a:solidFill>
                <a:latin typeface="Arial" panose="020B0604020202020204" pitchFamily="34" charset="0"/>
                <a:cs typeface="Arial" panose="020B0604020202020204" pitchFamily="34" charset="0"/>
              </a:rPr>
              <a:t/>
            </a:r>
            <a:br>
              <a:rPr lang="el-GR" sz="2800" dirty="0">
                <a:solidFill>
                  <a:schemeClr val="accent3"/>
                </a:solidFill>
                <a:latin typeface="Arial" panose="020B0604020202020204" pitchFamily="34" charset="0"/>
                <a:cs typeface="Arial" panose="020B0604020202020204" pitchFamily="34" charset="0"/>
              </a:rPr>
            </a:br>
            <a:endParaRPr lang="el-GR" sz="2800" dirty="0">
              <a:solidFill>
                <a:schemeClr val="accent3"/>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8">
            <a:extLst>
              <a:ext uri="{FF2B5EF4-FFF2-40B4-BE49-F238E27FC236}">
                <a16:creationId xmlns:a16="http://schemas.microsoft.com/office/drawing/2014/main" xmlns="" id="{9EE999B2-211D-4DC0-9931-65754BB4DE89}"/>
              </a:ext>
            </a:extLst>
          </p:cNvPr>
          <p:cNvSpPr>
            <a:spLocks noGrp="1"/>
          </p:cNvSpPr>
          <p:nvPr>
            <p:ph idx="1"/>
          </p:nvPr>
        </p:nvSpPr>
        <p:spPr>
          <a:xfrm>
            <a:off x="371094" y="2583402"/>
            <a:ext cx="3438906" cy="4208015"/>
          </a:xfrm>
        </p:spPr>
        <p:txBody>
          <a:bodyPr anchor="t">
            <a:normAutofit fontScale="77500" lnSpcReduction="20000"/>
          </a:bodyPr>
          <a:lstStyle/>
          <a:p>
            <a:pPr>
              <a:buFont typeface="Arial" pitchFamily="34" charset="0"/>
              <a:buChar char="•"/>
            </a:pPr>
            <a:r>
              <a:rPr lang="el-GR" sz="1800" dirty="0">
                <a:solidFill>
                  <a:schemeClr val="accent3"/>
                </a:solidFill>
                <a:latin typeface="Arial" panose="020B0604020202020204" pitchFamily="34" charset="0"/>
                <a:cs typeface="Arial" panose="020B0604020202020204" pitchFamily="34" charset="0"/>
              </a:rPr>
              <a:t>Όταν η βάση του νυχιού είναι κοντή και ειδικά αν είναι η πρώτη φορά που θα γίνει εφαρμογή τεχνητών νυχιών δε θα επιλέγουμε να κάνουμε μακριά νύχια γιατί έτσι θα πιεστεί το φυσικό νύχι και θα φουσκώσει.</a:t>
            </a:r>
          </a:p>
          <a:p>
            <a:pPr>
              <a:buFont typeface="Arial" pitchFamily="34" charset="0"/>
              <a:buChar char="•"/>
            </a:pPr>
            <a:r>
              <a:rPr lang="el-GR" sz="1800" dirty="0">
                <a:solidFill>
                  <a:schemeClr val="accent3"/>
                </a:solidFill>
                <a:latin typeface="Arial" panose="020B0604020202020204" pitchFamily="34" charset="0"/>
                <a:cs typeface="Arial" panose="020B0604020202020204" pitchFamily="34" charset="0"/>
              </a:rPr>
              <a:t>Αν η πελάτισσα έχει την τάση να πειράζει τα νύχια της(δάγκωμα, σκάλισμα, λύγισμα), τότε είναι σίγουρο πως θα παρατηρηθεί φούσκωμα στα τεχνητά της νύχια.</a:t>
            </a:r>
          </a:p>
          <a:p>
            <a:pPr>
              <a:buFont typeface="Arial" pitchFamily="34" charset="0"/>
              <a:buChar char="•"/>
            </a:pPr>
            <a:r>
              <a:rPr lang="el-GR" sz="1800" dirty="0">
                <a:solidFill>
                  <a:schemeClr val="accent3"/>
                </a:solidFill>
                <a:latin typeface="Arial" panose="020B0604020202020204" pitchFamily="34" charset="0"/>
                <a:cs typeface="Arial" panose="020B0604020202020204" pitchFamily="34" charset="0"/>
              </a:rPr>
              <a:t>Επισημαίνουμε στην πελάτισσα πως τα νύχια ναι μεν γίνονται σκληρότερα με το υλικό, αλλά θέλουν προσοχή και δεν τα χρησιμοποιούμε για σκληρές χρήσεις.</a:t>
            </a:r>
          </a:p>
          <a:p>
            <a:pPr>
              <a:buFont typeface="Arial" pitchFamily="34" charset="0"/>
              <a:buChar char="•"/>
            </a:pPr>
            <a:r>
              <a:rPr lang="el-GR" sz="1800" dirty="0">
                <a:solidFill>
                  <a:schemeClr val="accent3"/>
                </a:solidFill>
                <a:latin typeface="Arial" panose="020B0604020202020204" pitchFamily="34" charset="0"/>
                <a:cs typeface="Arial" panose="020B0604020202020204" pitchFamily="34" charset="0"/>
              </a:rPr>
              <a:t>Η υπερβολική έκθεση των χεριών σε υγρασία θα οδηγήσει σε φούσκωμα.</a:t>
            </a:r>
          </a:p>
          <a:p>
            <a:endParaRPr lang="en-US" sz="1700" dirty="0"/>
          </a:p>
        </p:txBody>
      </p:sp>
    </p:spTree>
    <p:extLst>
      <p:ext uri="{BB962C8B-B14F-4D97-AF65-F5344CB8AC3E}">
        <p14:creationId xmlns:p14="http://schemas.microsoft.com/office/powerpoint/2010/main" xmlns="" val="167098890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DF25C484-5F3F-4DE8-998B-8C178879DB02}"/>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14" name="Freeform: Shape 13">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8">
            <a:extLst>
              <a:ext uri="{FF2B5EF4-FFF2-40B4-BE49-F238E27FC236}">
                <a16:creationId xmlns:a16="http://schemas.microsoft.com/office/drawing/2014/main" xmlns="" id="{DE728B40-50E9-4853-93D6-C36B4A26D078}"/>
              </a:ext>
            </a:extLst>
          </p:cNvPr>
          <p:cNvSpPr>
            <a:spLocks noGrp="1"/>
          </p:cNvSpPr>
          <p:nvPr>
            <p:ph idx="1"/>
          </p:nvPr>
        </p:nvSpPr>
        <p:spPr>
          <a:xfrm>
            <a:off x="280477" y="284084"/>
            <a:ext cx="3438906" cy="6436311"/>
          </a:xfrm>
        </p:spPr>
        <p:txBody>
          <a:bodyPr anchor="t">
            <a:normAutofit fontScale="85000" lnSpcReduction="20000"/>
          </a:bodyPr>
          <a:lstStyle/>
          <a:p>
            <a:pPr>
              <a:buFont typeface="Arial" pitchFamily="34" charset="0"/>
              <a:buChar char="•"/>
            </a:pPr>
            <a:r>
              <a:rPr lang="el-GR" sz="1900" dirty="0">
                <a:solidFill>
                  <a:schemeClr val="accent3"/>
                </a:solidFill>
                <a:latin typeface="Arial" panose="020B0604020202020204" pitchFamily="34" charset="0"/>
                <a:cs typeface="Arial" panose="020B0604020202020204" pitchFamily="34" charset="0"/>
              </a:rPr>
              <a:t>Το επαναλαμβανόμενο χτύπημα των νυχιών επίσης παίζει σημαντικό ρόλο στο να φουσκώσει το υλικό.</a:t>
            </a:r>
          </a:p>
          <a:p>
            <a:pPr>
              <a:buFont typeface="Arial" pitchFamily="34" charset="0"/>
              <a:buChar char="•"/>
            </a:pPr>
            <a:r>
              <a:rPr lang="el-GR" sz="1900" dirty="0">
                <a:solidFill>
                  <a:schemeClr val="accent3"/>
                </a:solidFill>
                <a:latin typeface="Arial" panose="020B0604020202020204" pitchFamily="34" charset="0"/>
                <a:cs typeface="Arial" panose="020B0604020202020204" pitchFamily="34" charset="0"/>
              </a:rPr>
              <a:t>Όταν η πελάτισσα έχει υπερβολικά λιπαρά και λεπτά νύχια, τότε το υλικό πάνω στα νύχια της θα φουσκώσει πολύ γρήγορα.</a:t>
            </a:r>
          </a:p>
          <a:p>
            <a:pPr>
              <a:buFont typeface="Arial" pitchFamily="34" charset="0"/>
              <a:buChar char="•"/>
            </a:pPr>
            <a:r>
              <a:rPr lang="el-GR" sz="1900" dirty="0">
                <a:solidFill>
                  <a:schemeClr val="accent3"/>
                </a:solidFill>
                <a:latin typeface="Arial" panose="020B0604020202020204" pitchFamily="34" charset="0"/>
                <a:cs typeface="Arial" panose="020B0604020202020204" pitchFamily="34" charset="0"/>
              </a:rPr>
              <a:t>Στις γυναίκες λόγω ορμονών που αυξομειώνονται για πολλούς λόγους(πχ. Εγκυμοσύνη αν και δε συνίσταται εφαρμογή τεχνητών), μπορεί η ποιότητα του νυχιού να αλλάξει και ενώ πριν άντεχε περισσότερο, ξαφνικά να βλέπει ότι προκαλείται περισσότερη λιπαρότητα στα νύχια άρα δεν αντέχει τόσο το υλικό και προκαλεί φούσκωμα.</a:t>
            </a:r>
          </a:p>
          <a:p>
            <a:pPr>
              <a:buFont typeface="Arial" pitchFamily="34" charset="0"/>
              <a:buChar char="•"/>
            </a:pPr>
            <a:r>
              <a:rPr lang="el-GR" sz="1900" dirty="0">
                <a:solidFill>
                  <a:schemeClr val="accent3"/>
                </a:solidFill>
                <a:latin typeface="Arial" panose="020B0604020202020204" pitchFamily="34" charset="0"/>
                <a:cs typeface="Arial" panose="020B0604020202020204" pitchFamily="34" charset="0"/>
              </a:rPr>
              <a:t>Κάποια πελάτισσα αν για οποιοδήποτε λόγο βρίσκεται υπό φαρμακευτική αγωγή ίσως και αυτό να επηρεάσει τη ποιότητα του νυχιού.</a:t>
            </a:r>
            <a:endParaRPr lang="en-US" sz="1900" dirty="0">
              <a:solidFill>
                <a:schemeClr val="accent3"/>
              </a:solidFill>
              <a:latin typeface="Arial" panose="020B0604020202020204" pitchFamily="34" charset="0"/>
              <a:cs typeface="Arial" panose="020B0604020202020204" pitchFamily="34" charset="0"/>
            </a:endParaRPr>
          </a:p>
          <a:p>
            <a:endParaRPr lang="en-US" sz="1700" dirty="0"/>
          </a:p>
        </p:txBody>
      </p:sp>
    </p:spTree>
    <p:extLst>
      <p:ext uri="{BB962C8B-B14F-4D97-AF65-F5344CB8AC3E}">
        <p14:creationId xmlns:p14="http://schemas.microsoft.com/office/powerpoint/2010/main" xmlns="" val="2347134406"/>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xmlns="" id="{50E4C519-FBE9-4ABE-A8F9-C2CBE32693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a:extLst>
              <a:ext uri="{FF2B5EF4-FFF2-40B4-BE49-F238E27FC236}">
                <a16:creationId xmlns:a16="http://schemas.microsoft.com/office/drawing/2014/main" xmlns="" id="{66C10411-B71E-4376-8E68-02D3D964EC28}"/>
              </a:ext>
            </a:extLst>
          </p:cNvPr>
          <p:cNvPicPr>
            <a:picLocks noChangeAspect="1"/>
          </p:cNvPicPr>
          <p:nvPr/>
        </p:nvPicPr>
        <p:blipFill rotWithShape="1">
          <a:blip r:embed="rId2">
            <a:extLst>
              <a:ext uri="{28A0092B-C50C-407E-A947-70E740481C1C}">
                <a14:useLocalDpi xmlns:a14="http://schemas.microsoft.com/office/drawing/2010/main" xmlns="" val="0"/>
              </a:ext>
            </a:extLst>
          </a:blip>
          <a:srcRect r="2161"/>
          <a:stretch/>
        </p:blipFill>
        <p:spPr>
          <a:xfrm>
            <a:off x="3245637" y="-1"/>
            <a:ext cx="8946363" cy="6858000"/>
          </a:xfrm>
          <a:custGeom>
            <a:avLst/>
            <a:gdLst/>
            <a:ahLst/>
            <a:cxnLst/>
            <a:rect l="l" t="t" r="r" b="b"/>
            <a:pathLst>
              <a:path w="8946363" h="6858000">
                <a:moveTo>
                  <a:pt x="0" y="0"/>
                </a:moveTo>
                <a:lnTo>
                  <a:pt x="8946363" y="0"/>
                </a:lnTo>
                <a:lnTo>
                  <a:pt x="8946363" y="6858000"/>
                </a:lnTo>
                <a:lnTo>
                  <a:pt x="1" y="6858000"/>
                </a:lnTo>
                <a:lnTo>
                  <a:pt x="60040" y="6788731"/>
                </a:lnTo>
                <a:cubicBezTo>
                  <a:pt x="770566" y="5928901"/>
                  <a:pt x="1210035" y="4741057"/>
                  <a:pt x="1210035" y="3429001"/>
                </a:cubicBezTo>
                <a:cubicBezTo>
                  <a:pt x="1210035" y="2116945"/>
                  <a:pt x="770566" y="929101"/>
                  <a:pt x="60040" y="69272"/>
                </a:cubicBezTo>
                <a:close/>
              </a:path>
            </a:pathLst>
          </a:custGeom>
        </p:spPr>
      </p:pic>
      <p:sp useBgFill="1">
        <p:nvSpPr>
          <p:cNvPr id="14" name="Freeform: Shape 13">
            <a:extLst>
              <a:ext uri="{FF2B5EF4-FFF2-40B4-BE49-F238E27FC236}">
                <a16:creationId xmlns:a16="http://schemas.microsoft.com/office/drawing/2014/main" xmlns="" id="{80EC29FB-299E-49F3-8C7B-01199632A30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4455672" cy="6858000"/>
          </a:xfrm>
          <a:custGeom>
            <a:avLst/>
            <a:gdLst>
              <a:gd name="connsiteX0" fmla="*/ 0 w 4455672"/>
              <a:gd name="connsiteY0" fmla="*/ 0 h 6858000"/>
              <a:gd name="connsiteX1" fmla="*/ 3245636 w 4455672"/>
              <a:gd name="connsiteY1" fmla="*/ 0 h 6858000"/>
              <a:gd name="connsiteX2" fmla="*/ 3305677 w 4455672"/>
              <a:gd name="connsiteY2" fmla="*/ 69272 h 6858000"/>
              <a:gd name="connsiteX3" fmla="*/ 4455672 w 4455672"/>
              <a:gd name="connsiteY3" fmla="*/ 3429001 h 6858000"/>
              <a:gd name="connsiteX4" fmla="*/ 3305677 w 4455672"/>
              <a:gd name="connsiteY4" fmla="*/ 6788731 h 6858000"/>
              <a:gd name="connsiteX5" fmla="*/ 3245638 w 4455672"/>
              <a:gd name="connsiteY5" fmla="*/ 6858000 h 6858000"/>
              <a:gd name="connsiteX6" fmla="*/ 0 w 445567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2" h="6858000">
                <a:moveTo>
                  <a:pt x="0" y="0"/>
                </a:moveTo>
                <a:lnTo>
                  <a:pt x="3245636" y="0"/>
                </a:lnTo>
                <a:lnTo>
                  <a:pt x="3305677" y="69272"/>
                </a:lnTo>
                <a:cubicBezTo>
                  <a:pt x="4016203" y="929101"/>
                  <a:pt x="4455672" y="2116945"/>
                  <a:pt x="4455672" y="3429001"/>
                </a:cubicBezTo>
                <a:cubicBezTo>
                  <a:pt x="4455672" y="4741057"/>
                  <a:pt x="4016203" y="5928901"/>
                  <a:pt x="3305677" y="6788731"/>
                </a:cubicBezTo>
                <a:lnTo>
                  <a:pt x="3245638"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xmlns="" id="{C29A2522-B27A-45C5-897B-79A1407D15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446528" cy="6858000"/>
          </a:xfrm>
          <a:custGeom>
            <a:avLst/>
            <a:gdLst>
              <a:gd name="connsiteX0" fmla="*/ 0 w 4446528"/>
              <a:gd name="connsiteY0" fmla="*/ 0 h 6858000"/>
              <a:gd name="connsiteX1" fmla="*/ 3236492 w 4446528"/>
              <a:gd name="connsiteY1" fmla="*/ 0 h 6858000"/>
              <a:gd name="connsiteX2" fmla="*/ 3296533 w 4446528"/>
              <a:gd name="connsiteY2" fmla="*/ 69272 h 6858000"/>
              <a:gd name="connsiteX3" fmla="*/ 4446528 w 4446528"/>
              <a:gd name="connsiteY3" fmla="*/ 3429001 h 6858000"/>
              <a:gd name="connsiteX4" fmla="*/ 3296533 w 4446528"/>
              <a:gd name="connsiteY4" fmla="*/ 6788731 h 6858000"/>
              <a:gd name="connsiteX5" fmla="*/ 3236494 w 4446528"/>
              <a:gd name="connsiteY5" fmla="*/ 6858000 h 6858000"/>
              <a:gd name="connsiteX6" fmla="*/ 0 w 444652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8" h="6858000">
                <a:moveTo>
                  <a:pt x="0" y="0"/>
                </a:moveTo>
                <a:lnTo>
                  <a:pt x="3236492" y="0"/>
                </a:lnTo>
                <a:lnTo>
                  <a:pt x="3296533" y="69272"/>
                </a:lnTo>
                <a:cubicBezTo>
                  <a:pt x="4007059" y="929101"/>
                  <a:pt x="4446528" y="2116945"/>
                  <a:pt x="4446528" y="3429001"/>
                </a:cubicBezTo>
                <a:cubicBezTo>
                  <a:pt x="4446528" y="4741057"/>
                  <a:pt x="4007059" y="5928901"/>
                  <a:pt x="3296533" y="6788731"/>
                </a:cubicBezTo>
                <a:lnTo>
                  <a:pt x="3236494"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xmlns="" id="{BA85EE5E-0D93-459F-A1DF-0DEA8B228A39}"/>
              </a:ext>
            </a:extLst>
          </p:cNvPr>
          <p:cNvSpPr>
            <a:spLocks noGrp="1"/>
          </p:cNvSpPr>
          <p:nvPr>
            <p:ph type="title"/>
          </p:nvPr>
        </p:nvSpPr>
        <p:spPr>
          <a:xfrm>
            <a:off x="371094" y="1161288"/>
            <a:ext cx="3438144" cy="1239012"/>
          </a:xfrm>
        </p:spPr>
        <p:txBody>
          <a:bodyPr anchor="ctr">
            <a:normAutofit/>
          </a:bodyPr>
          <a:lstStyle/>
          <a:p>
            <a:r>
              <a:rPr lang="el-GR" sz="2700" dirty="0">
                <a:solidFill>
                  <a:schemeClr val="accent3"/>
                </a:solidFill>
                <a:latin typeface="Arial" panose="020B0604020202020204" pitchFamily="34" charset="0"/>
                <a:cs typeface="Arial" panose="020B0604020202020204" pitchFamily="34" charset="0"/>
              </a:rPr>
              <a:t>Όσο αφορά</a:t>
            </a:r>
            <a:r>
              <a:rPr lang="en-US" sz="2700" dirty="0">
                <a:solidFill>
                  <a:schemeClr val="accent3"/>
                </a:solidFill>
                <a:latin typeface="Arial" panose="020B0604020202020204" pitchFamily="34" charset="0"/>
                <a:cs typeface="Arial" panose="020B0604020202020204" pitchFamily="34" charset="0"/>
              </a:rPr>
              <a:t/>
            </a:r>
            <a:br>
              <a:rPr lang="en-US" sz="2700" dirty="0">
                <a:solidFill>
                  <a:schemeClr val="accent3"/>
                </a:solidFill>
                <a:latin typeface="Arial" panose="020B0604020202020204" pitchFamily="34" charset="0"/>
                <a:cs typeface="Arial" panose="020B0604020202020204" pitchFamily="34" charset="0"/>
              </a:rPr>
            </a:br>
            <a:r>
              <a:rPr lang="el-GR" sz="2700" dirty="0">
                <a:solidFill>
                  <a:schemeClr val="accent3"/>
                </a:solidFill>
                <a:latin typeface="Arial" panose="020B0604020202020204" pitchFamily="34" charset="0"/>
                <a:cs typeface="Arial" panose="020B0604020202020204" pitchFamily="34" charset="0"/>
              </a:rPr>
              <a:t> </a:t>
            </a:r>
            <a:r>
              <a:rPr lang="el-GR" sz="2700" u="sng" dirty="0">
                <a:solidFill>
                  <a:schemeClr val="accent3"/>
                </a:solidFill>
                <a:latin typeface="Arial" panose="020B0604020202020204" pitchFamily="34" charset="0"/>
                <a:cs typeface="Arial" panose="020B0604020202020204" pitchFamily="34" charset="0"/>
              </a:rPr>
              <a:t>τα προϊόντα </a:t>
            </a:r>
            <a:r>
              <a:rPr lang="en-US" sz="2700" dirty="0">
                <a:solidFill>
                  <a:schemeClr val="accent3"/>
                </a:solidFill>
                <a:latin typeface="Arial" panose="020B0604020202020204" pitchFamily="34" charset="0"/>
                <a:cs typeface="Arial" panose="020B0604020202020204" pitchFamily="34" charset="0"/>
              </a:rPr>
              <a:t>:</a:t>
            </a:r>
            <a:r>
              <a:rPr lang="el-GR" sz="2700" dirty="0">
                <a:solidFill>
                  <a:schemeClr val="accent3"/>
                </a:solidFill>
                <a:latin typeface="Arial" panose="020B0604020202020204" pitchFamily="34" charset="0"/>
                <a:cs typeface="Arial" panose="020B0604020202020204" pitchFamily="34" charset="0"/>
              </a:rPr>
              <a:t/>
            </a:r>
            <a:br>
              <a:rPr lang="el-GR" sz="2700" dirty="0">
                <a:solidFill>
                  <a:schemeClr val="accent3"/>
                </a:solidFill>
                <a:latin typeface="Arial" panose="020B0604020202020204" pitchFamily="34" charset="0"/>
                <a:cs typeface="Arial" panose="020B0604020202020204" pitchFamily="34" charset="0"/>
              </a:rPr>
            </a:br>
            <a:endParaRPr lang="el-GR" sz="2700" dirty="0">
              <a:solidFill>
                <a:schemeClr val="accent3"/>
              </a:solidFill>
              <a:latin typeface="Arial" panose="020B0604020202020204" pitchFamily="34" charset="0"/>
              <a:cs typeface="Arial" panose="020B0604020202020204" pitchFamily="34" charset="0"/>
            </a:endParaRPr>
          </a:p>
        </p:txBody>
      </p:sp>
      <p:sp>
        <p:nvSpPr>
          <p:cNvPr id="18" name="Rectangle 17">
            <a:extLst>
              <a:ext uri="{FF2B5EF4-FFF2-40B4-BE49-F238E27FC236}">
                <a16:creationId xmlns:a16="http://schemas.microsoft.com/office/drawing/2014/main" xmlns="" id="{98E79BE4-34FE-485A-98A5-92CE8F7C47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420961"/>
            <a:ext cx="128016" cy="6539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14181" y="2443480"/>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Content Placeholder 8">
            <a:extLst>
              <a:ext uri="{FF2B5EF4-FFF2-40B4-BE49-F238E27FC236}">
                <a16:creationId xmlns:a16="http://schemas.microsoft.com/office/drawing/2014/main" xmlns="" id="{240CC902-4CB3-442E-836D-7D8A1FC0D183}"/>
              </a:ext>
            </a:extLst>
          </p:cNvPr>
          <p:cNvSpPr>
            <a:spLocks noGrp="1"/>
          </p:cNvSpPr>
          <p:nvPr>
            <p:ph idx="1"/>
          </p:nvPr>
        </p:nvSpPr>
        <p:spPr>
          <a:xfrm>
            <a:off x="371094" y="2718054"/>
            <a:ext cx="3438906" cy="3207258"/>
          </a:xfrm>
        </p:spPr>
        <p:txBody>
          <a:bodyPr anchor="t">
            <a:normAutofit fontScale="55000" lnSpcReduction="20000"/>
          </a:bodyPr>
          <a:lstStyle/>
          <a:p>
            <a:pPr>
              <a:buFont typeface="Arial" pitchFamily="34" charset="0"/>
              <a:buChar char="•"/>
            </a:pPr>
            <a:r>
              <a:rPr lang="el-GR" sz="2600" dirty="0">
                <a:solidFill>
                  <a:schemeClr val="accent3"/>
                </a:solidFill>
                <a:latin typeface="Arial" panose="020B0604020202020204" pitchFamily="34" charset="0"/>
                <a:cs typeface="Arial" panose="020B0604020202020204" pitchFamily="34" charset="0"/>
              </a:rPr>
              <a:t>Είναι πολύ σημαντικό να γνωρίζουμε τι προϊόντα χρησιμοποιούμε, ότι η εταιρεία που εμπιστευτήκαμε να αγοράσουμε τα προϊόντα της είναι αξιόπιστη και εγκεκριμένη στο χώρο. </a:t>
            </a:r>
          </a:p>
          <a:p>
            <a:pPr>
              <a:buFont typeface="Arial" pitchFamily="34" charset="0"/>
              <a:buChar char="•"/>
            </a:pPr>
            <a:r>
              <a:rPr lang="el-GR" sz="2600" dirty="0">
                <a:solidFill>
                  <a:schemeClr val="accent3"/>
                </a:solidFill>
                <a:latin typeface="Arial" panose="020B0604020202020204" pitchFamily="34" charset="0"/>
                <a:cs typeface="Arial" panose="020B0604020202020204" pitchFamily="34" charset="0"/>
              </a:rPr>
              <a:t>Όταν γίνεται συνδυασμός προϊόντων από διάφορες εταιρείες, κάποιες από αυτές δεν είναι συμβατές άρα δε γίνεται καλή ένωση των προϊόντων.</a:t>
            </a:r>
          </a:p>
          <a:p>
            <a:pPr>
              <a:buFont typeface="Arial" pitchFamily="34" charset="0"/>
              <a:buChar char="•"/>
            </a:pPr>
            <a:r>
              <a:rPr lang="el-GR" sz="2600" dirty="0">
                <a:solidFill>
                  <a:schemeClr val="accent3"/>
                </a:solidFill>
                <a:latin typeface="Arial" panose="020B0604020202020204" pitchFamily="34" charset="0"/>
                <a:cs typeface="Arial" panose="020B0604020202020204" pitchFamily="34" charset="0"/>
              </a:rPr>
              <a:t>Πρέπει πάντα να ελέγχουμε τις ημερομηνίες λήξης των προϊόντων και το διάστημα που αντέχει το προϊόν αυτό εφόσον ανοιχτεί και αυτό αναγράφεται στη συσκευασία του.</a:t>
            </a:r>
          </a:p>
          <a:p>
            <a:endParaRPr lang="en-US" sz="1700" dirty="0"/>
          </a:p>
        </p:txBody>
      </p:sp>
    </p:spTree>
    <p:extLst>
      <p:ext uri="{BB962C8B-B14F-4D97-AF65-F5344CB8AC3E}">
        <p14:creationId xmlns:p14="http://schemas.microsoft.com/office/powerpoint/2010/main" xmlns="" val="563980417"/>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46</TotalTime>
  <Words>1119</Words>
  <Application>Microsoft Office PowerPoint</Application>
  <PresentationFormat>Προσαρμογή</PresentationFormat>
  <Paragraphs>132</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AccentBoxVTI</vt:lpstr>
      <vt:lpstr>ΣΥΜΠΛΗΡΩΜΑΤΙΚΟ ΥΛΙΚΟ ΓΙΑ GEL</vt:lpstr>
      <vt:lpstr>ΑΛΛΕΡΓΙΑ ΣΕ GEL - ΣΥΜΠΤΩΜΑΤΑ </vt:lpstr>
      <vt:lpstr>ΔΙΑΓΝΩΣΗ </vt:lpstr>
      <vt:lpstr>ΘΕΡΑΠΕΙΑ </vt:lpstr>
      <vt:lpstr>ΑΛΛΕΡΓΙΟΓΟΝΑ </vt:lpstr>
      <vt:lpstr>ΠΩΣ ΝΑ ΑΠΟΦΥΓΟΥΜΕ ΤΟ ‘’ΦΟΥΣΚΩΜΑ’’ ΣΤΑ ΤΕΧΝΗΤΑ ΝΥΧΙΑ </vt:lpstr>
      <vt:lpstr>Όσο αφορά  την πελάτισσα : </vt:lpstr>
      <vt:lpstr>Διαφάνεια 8</vt:lpstr>
      <vt:lpstr>Όσο αφορά  τα προϊόντα : </vt:lpstr>
      <vt:lpstr>Διαφάνεια 10</vt:lpstr>
      <vt:lpstr>Διαφάνεια 11</vt:lpstr>
      <vt:lpstr>Διαφάνεια 12</vt:lpstr>
      <vt:lpstr>Διαφάνεια 13</vt:lpstr>
      <vt:lpstr>Aναφέρατε τρία (3) είδη gel:   Aπάντηση:  1.gel french: λευκό gel για την κατασκευή του χαμόγελου french  2.gel μονοφασικό:γενικής χρήσης 3.gel τριφασικό:base,χτισίματος,top gel φινιρίσματος            </vt:lpstr>
      <vt:lpstr>Διαφάνεια 15</vt:lpstr>
      <vt:lpstr>Διαφάνεια 16</vt:lpstr>
      <vt:lpstr>Ευχαριστώ για την προσοχή σας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ΣΥΜΠΛΗΡΩΜΑΤΙΚΟ ΥΛΙΚΟ ΓΙΑ GEL</dc:title>
  <dc:creator>Παναγιωτης Τσιαμπαζης</dc:creator>
  <cp:lastModifiedBy>User</cp:lastModifiedBy>
  <cp:revision>13</cp:revision>
  <dcterms:created xsi:type="dcterms:W3CDTF">2020-11-19T21:11:25Z</dcterms:created>
  <dcterms:modified xsi:type="dcterms:W3CDTF">2021-11-29T11:55:58Z</dcterms:modified>
</cp:coreProperties>
</file>