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7" r:id="rId3"/>
    <p:sldId id="266" r:id="rId4"/>
    <p:sldId id="265" r:id="rId5"/>
    <p:sldId id="264" r:id="rId6"/>
    <p:sldId id="263" r:id="rId7"/>
    <p:sldId id="262" r:id="rId8"/>
    <p:sldId id="261" r:id="rId9"/>
    <p:sldId id="257"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1706B70F-6D1B-454C-9C5E-40345DD2C091}" type="slidenum">
              <a:rPr lang="el-GR" smtClean="0"/>
              <a:pPr/>
              <a:t>‹#›</a:t>
            </a:fld>
            <a:endParaRPr lang="el-GR" dirty="0"/>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706B70F-6D1B-454C-9C5E-40345DD2C091}"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706B70F-6D1B-454C-9C5E-40345DD2C091}"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706B70F-6D1B-454C-9C5E-40345DD2C091}" type="slidenum">
              <a:rPr lang="el-GR" smtClean="0"/>
              <a:pPr/>
              <a:t>‹#›</a:t>
            </a:fld>
            <a:endParaRPr lang="el-GR" dirty="0"/>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5" name="4 - Θέση υποσέλιδου"/>
          <p:cNvSpPr>
            <a:spLocks noGrp="1"/>
          </p:cNvSpPr>
          <p:nvPr>
            <p:ph type="ftr" sz="quarter" idx="11"/>
          </p:nvPr>
        </p:nvSpPr>
        <p:spPr>
          <a:xfrm>
            <a:off x="800100" y="6172200"/>
            <a:ext cx="4000500" cy="457200"/>
          </a:xfrm>
        </p:spPr>
        <p:txBody>
          <a:bodyPr/>
          <a:lstStyle/>
          <a:p>
            <a:endParaRPr lang="el-GR" dirty="0"/>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1706B70F-6D1B-454C-9C5E-40345DD2C091}"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1706B70F-6D1B-454C-9C5E-40345DD2C091}" type="slidenum">
              <a:rPr lang="el-GR" smtClean="0"/>
              <a:pPr/>
              <a:t>‹#›</a:t>
            </a:fld>
            <a:endParaRPr lang="el-GR" dirty="0"/>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1706B70F-6D1B-454C-9C5E-40345DD2C091}" type="slidenum">
              <a:rPr lang="el-GR" smtClean="0"/>
              <a:pPr/>
              <a:t>‹#›</a:t>
            </a:fld>
            <a:endParaRPr lang="el-GR" dirty="0"/>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1706B70F-6D1B-454C-9C5E-40345DD2C091}"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1706B70F-6D1B-454C-9C5E-40345DD2C091}"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1706B70F-6D1B-454C-9C5E-40345DD2C091}" type="slidenum">
              <a:rPr lang="el-GR" smtClean="0"/>
              <a:pPr/>
              <a:t>‹#›</a:t>
            </a:fld>
            <a:endParaRPr lang="el-GR" dirty="0"/>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07FECE-DCBB-45FA-AF08-D9A9F71CC26A}" type="datetimeFigureOut">
              <a:rPr lang="el-GR" smtClean="0"/>
              <a:pPr/>
              <a:t>29/11/2021</a:t>
            </a:fld>
            <a:endParaRPr lang="el-GR" dirty="0"/>
          </a:p>
        </p:txBody>
      </p:sp>
      <p:sp>
        <p:nvSpPr>
          <p:cNvPr id="6" name="5 - Θέση υποσέλιδου"/>
          <p:cNvSpPr>
            <a:spLocks noGrp="1"/>
          </p:cNvSpPr>
          <p:nvPr>
            <p:ph type="ftr" sz="quarter" idx="11"/>
          </p:nvPr>
        </p:nvSpPr>
        <p:spPr>
          <a:xfrm>
            <a:off x="914400" y="6172200"/>
            <a:ext cx="3886200" cy="457200"/>
          </a:xfrm>
        </p:spPr>
        <p:txBody>
          <a:bodyPr/>
          <a:lstStyle/>
          <a:p>
            <a:endParaRPr lang="el-GR" dirty="0"/>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1706B70F-6D1B-454C-9C5E-40345DD2C091}" type="slidenum">
              <a:rPr lang="el-GR" smtClean="0"/>
              <a:pPr/>
              <a:t>‹#›</a:t>
            </a:fld>
            <a:endParaRPr lang="el-GR" dirty="0"/>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B07FECE-DCBB-45FA-AF08-D9A9F71CC26A}" type="datetimeFigureOut">
              <a:rPr lang="el-GR" smtClean="0"/>
              <a:pPr/>
              <a:t>29/11/2021</a:t>
            </a:fld>
            <a:endParaRPr lang="el-GR" dirty="0"/>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dirty="0"/>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706B70F-6D1B-454C-9C5E-40345DD2C091}"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00298" y="4214818"/>
            <a:ext cx="6400800" cy="1600200"/>
          </a:xfrm>
        </p:spPr>
        <p:txBody>
          <a:bodyPr>
            <a:noAutofit/>
          </a:bodyPr>
          <a:lstStyle/>
          <a:p>
            <a:pPr marL="285750" indent="-285750" algn="r"/>
            <a:r>
              <a:rPr lang="en-US" sz="2000" b="1" dirty="0" smtClean="0">
                <a:solidFill>
                  <a:schemeClr val="accent5">
                    <a:lumMod val="50000"/>
                  </a:schemeClr>
                </a:solidFill>
                <a:latin typeface="Calibri" pitchFamily="34" charset="0"/>
                <a:cs typeface="Arial" panose="020B0604020202020204" pitchFamily="34" charset="0"/>
              </a:rPr>
              <a:t>Ειδικότητα : Tεχνικός Αισθητικός Ποδολογίας-Καλλωπισμού Νυχιών και Ονυχοπλαστικής</a:t>
            </a:r>
          </a:p>
          <a:p>
            <a:pPr marL="285750" indent="-285750" algn="r"/>
            <a:r>
              <a:rPr lang="en-US" sz="2000" b="1" dirty="0" smtClean="0">
                <a:solidFill>
                  <a:schemeClr val="accent5">
                    <a:lumMod val="50000"/>
                  </a:schemeClr>
                </a:solidFill>
                <a:latin typeface="Calibri" pitchFamily="34" charset="0"/>
                <a:cs typeface="Arial" panose="020B0604020202020204" pitchFamily="34" charset="0"/>
              </a:rPr>
              <a:t>Γ’ Εξάμηνο</a:t>
            </a:r>
          </a:p>
          <a:p>
            <a:pPr marL="285750" indent="-285750" algn="r"/>
            <a:r>
              <a:rPr lang="en-US" sz="2000" b="1" dirty="0" smtClean="0">
                <a:solidFill>
                  <a:schemeClr val="accent5">
                    <a:lumMod val="50000"/>
                  </a:schemeClr>
                </a:solidFill>
                <a:latin typeface="Calibri" pitchFamily="34" charset="0"/>
                <a:cs typeface="Arial" panose="020B0604020202020204" pitchFamily="34" charset="0"/>
              </a:rPr>
              <a:t>Μάθημα:Πρακτική εφαρμογή στην ειδικότητα</a:t>
            </a:r>
          </a:p>
          <a:p>
            <a:pPr marL="285750" indent="-285750" algn="r"/>
            <a:r>
              <a:rPr lang="en-US" sz="2000" b="1" dirty="0" smtClean="0">
                <a:solidFill>
                  <a:schemeClr val="accent5">
                    <a:lumMod val="50000"/>
                  </a:schemeClr>
                </a:solidFill>
                <a:latin typeface="Calibri" pitchFamily="34" charset="0"/>
                <a:cs typeface="Arial" panose="020B0604020202020204" pitchFamily="34" charset="0"/>
              </a:rPr>
              <a:t>Ματοπούλου Ελένη </a:t>
            </a:r>
          </a:p>
          <a:p>
            <a:pPr marL="285750" indent="-285750" algn="r"/>
            <a:r>
              <a:rPr lang="en-US" sz="2000" b="1" dirty="0" err="1" smtClean="0">
                <a:solidFill>
                  <a:schemeClr val="accent5">
                    <a:lumMod val="50000"/>
                  </a:schemeClr>
                </a:solidFill>
                <a:latin typeface="Calibri" pitchFamily="34" charset="0"/>
                <a:cs typeface="Arial" panose="020B0604020202020204" pitchFamily="34" charset="0"/>
              </a:rPr>
              <a:t>Θεσσαλονίκη</a:t>
            </a:r>
            <a:r>
              <a:rPr lang="en-US" sz="2000" b="1" dirty="0" smtClean="0">
                <a:solidFill>
                  <a:schemeClr val="accent5">
                    <a:lumMod val="50000"/>
                  </a:schemeClr>
                </a:solidFill>
                <a:latin typeface="Calibri" pitchFamily="34" charset="0"/>
                <a:cs typeface="Arial" panose="020B0604020202020204" pitchFamily="34" charset="0"/>
              </a:rPr>
              <a:t> </a:t>
            </a:r>
            <a:r>
              <a:rPr lang="en-US" sz="2000" b="1" dirty="0" smtClean="0">
                <a:solidFill>
                  <a:schemeClr val="accent5">
                    <a:lumMod val="50000"/>
                  </a:schemeClr>
                </a:solidFill>
                <a:latin typeface="Calibri" pitchFamily="34" charset="0"/>
                <a:cs typeface="Arial" panose="020B0604020202020204" pitchFamily="34" charset="0"/>
              </a:rPr>
              <a:t>202</a:t>
            </a:r>
            <a:r>
              <a:rPr lang="el-GR" sz="2000" b="1" smtClean="0">
                <a:solidFill>
                  <a:schemeClr val="accent5">
                    <a:lumMod val="50000"/>
                  </a:schemeClr>
                </a:solidFill>
                <a:latin typeface="Calibri" pitchFamily="34" charset="0"/>
                <a:cs typeface="Arial" panose="020B0604020202020204" pitchFamily="34" charset="0"/>
              </a:rPr>
              <a:t>1</a:t>
            </a:r>
            <a:endParaRPr lang="en-US" sz="2000" b="1" dirty="0" smtClean="0">
              <a:solidFill>
                <a:schemeClr val="accent5">
                  <a:lumMod val="50000"/>
                </a:schemeClr>
              </a:solidFill>
              <a:latin typeface="Calibri" pitchFamily="34" charset="0"/>
              <a:cs typeface="Arial" panose="020B0604020202020204" pitchFamily="34" charset="0"/>
            </a:endParaRPr>
          </a:p>
          <a:p>
            <a:pPr indent="-228600" algn="r"/>
            <a:endParaRPr lang="en-US" sz="2000" dirty="0" smtClean="0">
              <a:solidFill>
                <a:schemeClr val="accent5">
                  <a:lumMod val="50000"/>
                </a:schemeClr>
              </a:solidFill>
              <a:latin typeface="Calibri" pitchFamily="34" charset="0"/>
            </a:endParaRPr>
          </a:p>
          <a:p>
            <a:pPr algn="r"/>
            <a:endParaRPr lang="el-GR" sz="2000" dirty="0">
              <a:solidFill>
                <a:schemeClr val="accent5">
                  <a:lumMod val="50000"/>
                </a:schemeClr>
              </a:solidFill>
              <a:latin typeface="Calibri" pitchFamily="34" charset="0"/>
            </a:endParaRPr>
          </a:p>
        </p:txBody>
      </p:sp>
      <p:sp>
        <p:nvSpPr>
          <p:cNvPr id="2" name="1 - Τίτλος"/>
          <p:cNvSpPr>
            <a:spLocks noGrp="1"/>
          </p:cNvSpPr>
          <p:nvPr>
            <p:ph type="ctrTitle"/>
          </p:nvPr>
        </p:nvSpPr>
        <p:spPr/>
        <p:txBody>
          <a:bodyPr>
            <a:normAutofit fontScale="90000"/>
          </a:bodyPr>
          <a:lstStyle/>
          <a:p>
            <a:r>
              <a:rPr lang="el-GR" sz="5400" b="1" dirty="0" smtClean="0">
                <a:solidFill>
                  <a:schemeClr val="tx2">
                    <a:lumMod val="75000"/>
                  </a:schemeClr>
                </a:solidFill>
                <a:effectLst>
                  <a:outerShdw blurRad="38100" dist="38100" dir="2700000" algn="tl">
                    <a:srgbClr val="000000">
                      <a:alpha val="43137"/>
                    </a:srgbClr>
                  </a:outerShdw>
                </a:effectLst>
                <a:latin typeface="Calibri" pitchFamily="34" charset="0"/>
              </a:rPr>
              <a:t>ΕΠΙΚΟΛΛΗΣΗ ΤΕΧΝΗΤΩΝ ΝΥΧΙΩΝ – ΕΙΔΗ </a:t>
            </a:r>
            <a:r>
              <a:rPr sz="5400" b="1" smtClean="0">
                <a:solidFill>
                  <a:schemeClr val="tx2">
                    <a:lumMod val="75000"/>
                  </a:schemeClr>
                </a:solidFill>
                <a:effectLst>
                  <a:outerShdw blurRad="38100" dist="38100" dir="2700000" algn="tl">
                    <a:srgbClr val="000000">
                      <a:alpha val="43137"/>
                    </a:srgbClr>
                  </a:outerShdw>
                </a:effectLst>
                <a:latin typeface="Calibri" pitchFamily="34" charset="0"/>
              </a:rPr>
              <a:t>Primer</a:t>
            </a:r>
            <a:endParaRPr lang="el-GR" sz="5400" b="1" dirty="0">
              <a:solidFill>
                <a:schemeClr val="tx2">
                  <a:lumMod val="75000"/>
                </a:schemeClr>
              </a:solidFill>
              <a:effectLst>
                <a:outerShdw blurRad="38100" dist="38100" dir="2700000" algn="tl">
                  <a:srgbClr val="000000">
                    <a:alpha val="43137"/>
                  </a:srgbClr>
                </a:outerShdw>
              </a:effectLst>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Υπότιτλος"/>
          <p:cNvSpPr>
            <a:spLocks noGrp="1"/>
          </p:cNvSpPr>
          <p:nvPr>
            <p:ph type="subTitle" idx="1"/>
          </p:nvPr>
        </p:nvSpPr>
        <p:spPr>
          <a:xfrm>
            <a:off x="428596" y="3200400"/>
            <a:ext cx="8429684" cy="2586054"/>
          </a:xfrm>
        </p:spPr>
        <p:txBody>
          <a:bodyPr>
            <a:noAutofit/>
          </a:bodyPr>
          <a:lstStyle/>
          <a:p>
            <a:r>
              <a:rPr lang="el-GR" sz="2000" dirty="0" smtClean="0">
                <a:solidFill>
                  <a:schemeClr val="accent3">
                    <a:lumMod val="50000"/>
                  </a:schemeClr>
                </a:solidFill>
                <a:latin typeface="+mj-lt"/>
              </a:rPr>
              <a:t>Το </a:t>
            </a:r>
            <a:r>
              <a:rPr lang="el-GR" sz="2000" dirty="0" smtClean="0">
                <a:solidFill>
                  <a:schemeClr val="accent3">
                    <a:lumMod val="50000"/>
                  </a:schemeClr>
                </a:solidFill>
                <a:latin typeface="+mj-lt"/>
              </a:rPr>
              <a:t>βασικό μέσο για την επικόλληση των τεχνητών νυχιών (</a:t>
            </a:r>
            <a:r>
              <a:rPr lang="en-US" sz="2000" dirty="0" smtClean="0">
                <a:solidFill>
                  <a:schemeClr val="accent3">
                    <a:lumMod val="50000"/>
                  </a:schemeClr>
                </a:solidFill>
                <a:latin typeface="+mj-lt"/>
              </a:rPr>
              <a:t>tips</a:t>
            </a:r>
            <a:r>
              <a:rPr lang="el-GR" sz="2000" dirty="0" smtClean="0">
                <a:solidFill>
                  <a:schemeClr val="accent3">
                    <a:lumMod val="50000"/>
                  </a:schemeClr>
                </a:solidFill>
                <a:latin typeface="+mj-lt"/>
              </a:rPr>
              <a:t>) με το φυσικό νύχι είναι η κόλλα νυχιών. Η  κόλλα νυχιών μπορεί να κυκλοφορεί σε μπουκάλι με πινέλο ή σε μπουκάλι μορφής σταγονόμετρου. Ωστόσο για την συγκόλληση του φυσικού νυχιού με το οποιοδήποτε υλικό που επιλέξουμε να κάνουμε την τεχνική εργασία απαραίτητη είναι η χρήση </a:t>
            </a:r>
            <a:r>
              <a:rPr lang="en-US" sz="2000" dirty="0" smtClean="0">
                <a:solidFill>
                  <a:schemeClr val="accent3">
                    <a:lumMod val="50000"/>
                  </a:schemeClr>
                </a:solidFill>
                <a:latin typeface="+mj-lt"/>
              </a:rPr>
              <a:t>primer</a:t>
            </a:r>
            <a:r>
              <a:rPr lang="el-GR" sz="2000" dirty="0" smtClean="0">
                <a:solidFill>
                  <a:schemeClr val="accent3">
                    <a:lumMod val="50000"/>
                  </a:schemeClr>
                </a:solidFill>
                <a:latin typeface="+mj-lt"/>
              </a:rPr>
              <a:t>.  Για το </a:t>
            </a:r>
            <a:r>
              <a:rPr lang="en-US" sz="2000" dirty="0" smtClean="0">
                <a:solidFill>
                  <a:schemeClr val="accent3">
                    <a:lumMod val="50000"/>
                  </a:schemeClr>
                </a:solidFill>
                <a:latin typeface="+mj-lt"/>
              </a:rPr>
              <a:t>primer</a:t>
            </a:r>
            <a:r>
              <a:rPr lang="el-GR" sz="2000" dirty="0" smtClean="0">
                <a:solidFill>
                  <a:schemeClr val="accent3">
                    <a:lumMod val="50000"/>
                  </a:schemeClr>
                </a:solidFill>
                <a:latin typeface="+mj-lt"/>
              </a:rPr>
              <a:t> αλλά και τη χρήση του θα μιλήσουμε στο μάθημα αυτό.</a:t>
            </a:r>
          </a:p>
          <a:p>
            <a:endParaRPr lang="el-GR" sz="2000" dirty="0">
              <a:solidFill>
                <a:schemeClr val="accent3">
                  <a:lumMod val="50000"/>
                </a:schemeClr>
              </a:solidFill>
              <a:latin typeface="+mj-lt"/>
            </a:endParaRPr>
          </a:p>
        </p:txBody>
      </p:sp>
      <p:sp>
        <p:nvSpPr>
          <p:cNvPr id="4" name="3 - TextBox"/>
          <p:cNvSpPr txBox="1"/>
          <p:nvPr/>
        </p:nvSpPr>
        <p:spPr>
          <a:xfrm>
            <a:off x="928662" y="1928802"/>
            <a:ext cx="7715304" cy="954107"/>
          </a:xfrm>
          <a:prstGeom prst="rect">
            <a:avLst/>
          </a:prstGeom>
          <a:noFill/>
        </p:spPr>
        <p:txBody>
          <a:bodyPr wrap="square" rtlCol="0">
            <a:spAutoFit/>
          </a:bodyPr>
          <a:lstStyle/>
          <a:p>
            <a:pPr algn="ctr"/>
            <a:r>
              <a:rPr lang="el-GR" sz="2800" b="1" dirty="0" smtClean="0">
                <a:solidFill>
                  <a:schemeClr val="bg1">
                    <a:lumMod val="20000"/>
                    <a:lumOff val="80000"/>
                  </a:schemeClr>
                </a:solidFill>
                <a:latin typeface="+mj-lt"/>
              </a:rPr>
              <a:t>ΕΠΙΚΟΛΛΗΣΗ ΤΕΧΝΗΤΩΝ ΝΥΧΙΩΝ</a:t>
            </a:r>
            <a:endParaRPr lang="el-GR" sz="2800" dirty="0" smtClean="0">
              <a:solidFill>
                <a:schemeClr val="bg1">
                  <a:lumMod val="20000"/>
                  <a:lumOff val="80000"/>
                </a:schemeClr>
              </a:solidFill>
              <a:latin typeface="+mj-lt"/>
            </a:endParaRPr>
          </a:p>
          <a:p>
            <a:pPr algn="ctr"/>
            <a:endParaRPr lang="el-GR" sz="2800" dirty="0">
              <a:solidFill>
                <a:schemeClr val="bg1">
                  <a:lumMod val="20000"/>
                  <a:lumOff val="80000"/>
                </a:schemeClr>
              </a:solidFill>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00100" y="1443841"/>
            <a:ext cx="7143800" cy="3908762"/>
          </a:xfrm>
          <a:prstGeom prst="rect">
            <a:avLst/>
          </a:prstGeom>
        </p:spPr>
        <p:txBody>
          <a:bodyPr wrap="square">
            <a:spAutoFit/>
          </a:bodyPr>
          <a:lstStyle/>
          <a:p>
            <a:pPr algn="ctr"/>
            <a:r>
              <a:rPr lang="el-GR" sz="2800" u="sng" dirty="0">
                <a:solidFill>
                  <a:schemeClr val="accent5">
                    <a:lumMod val="50000"/>
                  </a:schemeClr>
                </a:solidFill>
                <a:latin typeface="Calibri" pitchFamily="34" charset="0"/>
              </a:rPr>
              <a:t>Χρήση Primer </a:t>
            </a:r>
            <a:endParaRPr lang="en-US" sz="2800" u="sng" dirty="0" smtClean="0">
              <a:solidFill>
                <a:schemeClr val="accent5">
                  <a:lumMod val="50000"/>
                </a:schemeClr>
              </a:solidFill>
              <a:latin typeface="Calibri" pitchFamily="34" charset="0"/>
            </a:endParaRPr>
          </a:p>
          <a:p>
            <a:pPr algn="ctr"/>
            <a:endParaRPr lang="en-US" sz="2000" u="sng" dirty="0">
              <a:solidFill>
                <a:schemeClr val="accent5">
                  <a:lumMod val="50000"/>
                </a:schemeClr>
              </a:solidFill>
              <a:latin typeface="Calibri" pitchFamily="34" charset="0"/>
            </a:endParaRPr>
          </a:p>
          <a:p>
            <a:pPr algn="ctr"/>
            <a:endParaRPr lang="en-US" sz="2000" u="sng" dirty="0" smtClean="0">
              <a:solidFill>
                <a:schemeClr val="accent5">
                  <a:lumMod val="50000"/>
                </a:schemeClr>
              </a:solidFill>
              <a:latin typeface="Calibri" pitchFamily="34" charset="0"/>
            </a:endParaRPr>
          </a:p>
          <a:p>
            <a:pPr algn="ctr"/>
            <a:r>
              <a:rPr lang="el-GR" sz="2000" dirty="0" smtClean="0">
                <a:solidFill>
                  <a:schemeClr val="accent5">
                    <a:lumMod val="50000"/>
                  </a:schemeClr>
                </a:solidFill>
                <a:latin typeface="Calibri" pitchFamily="34" charset="0"/>
              </a:rPr>
              <a:t>Η </a:t>
            </a:r>
            <a:r>
              <a:rPr lang="el-GR" sz="2000" dirty="0">
                <a:solidFill>
                  <a:schemeClr val="accent5">
                    <a:lumMod val="50000"/>
                  </a:schemeClr>
                </a:solidFill>
                <a:latin typeface="Calibri" pitchFamily="34" charset="0"/>
              </a:rPr>
              <a:t>σωστή προετοιμασία της πλάκας του νυχιού πριν την εφαρμογή ημιμόνιμου, gel, acrygel ή ακρυλικού μανικιούρ είναι πάρα πολύ σημαντική, γιατί χάρη σε αυτή μπορούμε να προσφέρουμε στις πελάτισσες μας αποτέλεσμα με μεγάλη διάρκεια. Εάν το ημιμόνιμο ή τα τεχνητά νύχια παρόλο που γίνεται καλή επεξεργασία και απολίπανση της φυσικής πλάκας του νυχιού, πάλι ξεκολλάει, είναι απαραίτητη η χρήση ενός ειδικού προϊόντος: το Primer για τα νύχια, είναι ένα προϊόν που δεν πρέπει να λείπει από την συλλογή καμίας τεχνήτριας ακρων.</a:t>
            </a:r>
          </a:p>
        </p:txBody>
      </p:sp>
      <p:sp>
        <p:nvSpPr>
          <p:cNvPr id="3" name="2 - TextBox"/>
          <p:cNvSpPr txBox="1"/>
          <p:nvPr/>
        </p:nvSpPr>
        <p:spPr>
          <a:xfrm>
            <a:off x="2857488" y="642918"/>
            <a:ext cx="3429024" cy="1077218"/>
          </a:xfrm>
          <a:prstGeom prst="rect">
            <a:avLst/>
          </a:prstGeom>
          <a:noFill/>
        </p:spPr>
        <p:txBody>
          <a:bodyPr wrap="square" rtlCol="0">
            <a:spAutoFit/>
          </a:bodyPr>
          <a:lstStyle/>
          <a:p>
            <a:pPr algn="ctr"/>
            <a:r>
              <a:rPr lang="en-US" sz="3200" b="1" dirty="0" smtClean="0">
                <a:solidFill>
                  <a:schemeClr val="bg1">
                    <a:lumMod val="50000"/>
                  </a:schemeClr>
                </a:solidFill>
                <a:latin typeface="Calibri" pitchFamily="34" charset="0"/>
              </a:rPr>
              <a:t>PRIMER</a:t>
            </a:r>
          </a:p>
          <a:p>
            <a:pPr algn="ctr"/>
            <a:endParaRPr lang="el-GR" sz="3200" b="1" dirty="0">
              <a:solidFill>
                <a:schemeClr val="bg1">
                  <a:lumMod val="50000"/>
                </a:schemeClr>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1443841"/>
            <a:ext cx="6858048" cy="3908762"/>
          </a:xfrm>
          <a:prstGeom prst="rect">
            <a:avLst/>
          </a:prstGeom>
        </p:spPr>
        <p:txBody>
          <a:bodyPr wrap="square">
            <a:spAutoFit/>
          </a:bodyPr>
          <a:lstStyle/>
          <a:p>
            <a:pPr algn="ctr"/>
            <a:r>
              <a:rPr lang="el-GR" sz="2800" u="sng" dirty="0">
                <a:solidFill>
                  <a:schemeClr val="accent5">
                    <a:lumMod val="50000"/>
                  </a:schemeClr>
                </a:solidFill>
                <a:latin typeface="Calibri" pitchFamily="34" charset="0"/>
              </a:rPr>
              <a:t>Τι είναι το Primer ; </a:t>
            </a:r>
            <a:endParaRPr lang="en-US" sz="2800" u="sng" dirty="0">
              <a:solidFill>
                <a:schemeClr val="accent5">
                  <a:lumMod val="50000"/>
                </a:schemeClr>
              </a:solidFill>
              <a:latin typeface="Calibri" pitchFamily="34" charset="0"/>
            </a:endParaRPr>
          </a:p>
          <a:p>
            <a:pPr algn="ctr"/>
            <a:endParaRPr lang="en-US" sz="2000" u="sng" dirty="0" smtClean="0">
              <a:solidFill>
                <a:schemeClr val="accent5">
                  <a:lumMod val="50000"/>
                </a:schemeClr>
              </a:solidFill>
              <a:latin typeface="Calibri" pitchFamily="34" charset="0"/>
            </a:endParaRPr>
          </a:p>
          <a:p>
            <a:pPr algn="ctr"/>
            <a:r>
              <a:rPr lang="el-GR" sz="2000" dirty="0" smtClean="0">
                <a:solidFill>
                  <a:schemeClr val="accent5">
                    <a:lumMod val="50000"/>
                  </a:schemeClr>
                </a:solidFill>
                <a:latin typeface="Calibri" pitchFamily="34" charset="0"/>
              </a:rPr>
              <a:t>Το </a:t>
            </a:r>
            <a:r>
              <a:rPr lang="el-GR" sz="2000" dirty="0">
                <a:solidFill>
                  <a:schemeClr val="accent5">
                    <a:lumMod val="50000"/>
                  </a:schemeClr>
                </a:solidFill>
                <a:latin typeface="Calibri" pitchFamily="34" charset="0"/>
              </a:rPr>
              <a:t>Primer είναι ένα βοηθητικό προϊόν, που έχει σκοπό να ενισχύσει την συγκόλληση της βάσης στην φυσική πλάκα του νυχιού, καθώς και την εντατική τους αφυδάτωση. Το Primer μοιάζει με ταινία διπλής όψης, που ενώνει την φυσική πλάκα του νυχιού με την βάση που θέλουμε να εφαρμόσουμε. Το προϊόν μπορεί να χρησιμοποιηθεί σε όλα τα είδη μανικιούρ, ημιμόνιμο, gel, acrygel ή ακρυλικό μανικιούρ. Το προϊόν εφαρμόζεται μόνο πάνω στην φυσική πλάκα του νυχιού. Αξίζει να το θυμόμαστε ειδικά κατά τη συντήρηση των τεχνητών νυχιών.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1071546"/>
            <a:ext cx="7000924" cy="5047536"/>
          </a:xfrm>
          <a:prstGeom prst="rect">
            <a:avLst/>
          </a:prstGeom>
        </p:spPr>
        <p:txBody>
          <a:bodyPr wrap="square">
            <a:spAutoFit/>
          </a:bodyPr>
          <a:lstStyle/>
          <a:p>
            <a:pPr algn="ctr"/>
            <a:r>
              <a:rPr lang="el-GR" sz="2800" u="sng" dirty="0">
                <a:solidFill>
                  <a:schemeClr val="accent5">
                    <a:lumMod val="50000"/>
                  </a:schemeClr>
                </a:solidFill>
                <a:latin typeface="Calibri" pitchFamily="34" charset="0"/>
              </a:rPr>
              <a:t>Είδη </a:t>
            </a:r>
            <a:r>
              <a:rPr lang="el-GR" sz="2800" u="sng" dirty="0" smtClean="0">
                <a:solidFill>
                  <a:schemeClr val="accent5">
                    <a:lumMod val="50000"/>
                  </a:schemeClr>
                </a:solidFill>
                <a:latin typeface="Calibri" pitchFamily="34" charset="0"/>
              </a:rPr>
              <a:t>primer</a:t>
            </a:r>
            <a:endParaRPr lang="en-US" sz="2800" u="sng" dirty="0" smtClean="0">
              <a:solidFill>
                <a:schemeClr val="accent5">
                  <a:lumMod val="50000"/>
                </a:schemeClr>
              </a:solidFill>
              <a:latin typeface="Calibri" pitchFamily="34" charset="0"/>
            </a:endParaRPr>
          </a:p>
          <a:p>
            <a:endParaRPr lang="en-US" dirty="0"/>
          </a:p>
          <a:p>
            <a:endParaRPr lang="en-US" dirty="0" smtClean="0"/>
          </a:p>
          <a:p>
            <a:endParaRPr lang="en-US" dirty="0"/>
          </a:p>
          <a:p>
            <a:r>
              <a:rPr lang="el-GR" sz="2000" dirty="0" smtClean="0">
                <a:solidFill>
                  <a:schemeClr val="accent5">
                    <a:lumMod val="50000"/>
                  </a:schemeClr>
                </a:solidFill>
                <a:latin typeface="Calibri" pitchFamily="34" charset="0"/>
              </a:rPr>
              <a:t> </a:t>
            </a:r>
            <a:r>
              <a:rPr lang="el-GR" sz="2000" dirty="0">
                <a:solidFill>
                  <a:schemeClr val="accent5">
                    <a:lumMod val="50000"/>
                  </a:schemeClr>
                </a:solidFill>
                <a:latin typeface="Calibri" pitchFamily="34" charset="0"/>
              </a:rPr>
              <a:t>Για αρχή, είναι αυτονόητο πώς το primer τοποθετείται μόνο σε υγιή φυσική πλάκα του νυχιού. Δεν επιτρέπεται να εφαρμοστεί σε περιπτώσεις φλεγμονής των επωνυχίων. </a:t>
            </a:r>
            <a:endParaRPr lang="en-US" sz="2000" dirty="0" smtClean="0">
              <a:solidFill>
                <a:schemeClr val="accent5">
                  <a:lumMod val="50000"/>
                </a:schemeClr>
              </a:solidFill>
              <a:latin typeface="Calibri" pitchFamily="34" charset="0"/>
            </a:endParaRPr>
          </a:p>
          <a:p>
            <a:endParaRPr lang="en-US" sz="2000" dirty="0">
              <a:solidFill>
                <a:schemeClr val="accent5">
                  <a:lumMod val="50000"/>
                </a:schemeClr>
              </a:solidFill>
              <a:latin typeface="Calibri" pitchFamily="34" charset="0"/>
            </a:endParaRPr>
          </a:p>
          <a:p>
            <a:pPr>
              <a:buFont typeface="Wingdings" pitchFamily="2" charset="2"/>
              <a:buChar char="v"/>
            </a:pPr>
            <a:r>
              <a:rPr lang="el-GR" sz="2000" b="1" dirty="0" smtClean="0">
                <a:solidFill>
                  <a:schemeClr val="accent5">
                    <a:lumMod val="50000"/>
                  </a:schemeClr>
                </a:solidFill>
                <a:latin typeface="Calibri" pitchFamily="34" charset="0"/>
              </a:rPr>
              <a:t>Primer </a:t>
            </a:r>
            <a:r>
              <a:rPr lang="el-GR" sz="2000" b="1" dirty="0">
                <a:solidFill>
                  <a:schemeClr val="accent5">
                    <a:lumMod val="50000"/>
                  </a:schemeClr>
                </a:solidFill>
                <a:latin typeface="Calibri" pitchFamily="34" charset="0"/>
              </a:rPr>
              <a:t>χωρίς οξύ (acid free primer/ bonder, bond, superbond κτλ) </a:t>
            </a:r>
            <a:endParaRPr lang="en-US" sz="2000" b="1" dirty="0" smtClean="0">
              <a:solidFill>
                <a:schemeClr val="accent5">
                  <a:lumMod val="50000"/>
                </a:schemeClr>
              </a:solidFill>
              <a:latin typeface="Calibri" pitchFamily="34" charset="0"/>
            </a:endParaRPr>
          </a:p>
          <a:p>
            <a:r>
              <a:rPr lang="el-GR" sz="2000" dirty="0" smtClean="0">
                <a:solidFill>
                  <a:schemeClr val="accent5">
                    <a:lumMod val="50000"/>
                  </a:schemeClr>
                </a:solidFill>
                <a:latin typeface="Calibri" pitchFamily="34" charset="0"/>
              </a:rPr>
              <a:t>Είναι </a:t>
            </a:r>
            <a:r>
              <a:rPr lang="el-GR" sz="2000" dirty="0">
                <a:solidFill>
                  <a:schemeClr val="accent5">
                    <a:lumMod val="50000"/>
                  </a:schemeClr>
                </a:solidFill>
                <a:latin typeface="Calibri" pitchFamily="34" charset="0"/>
              </a:rPr>
              <a:t>ένα προϊόν που μπορεί να χρησιμοποιηθεί σε όλα τα είδη μανικιούρ, ημιμόνιμο, gel και acrygel. Απολιπαίνει την φυσική πλάκα του νυχιού και αποτρέπει τον σχηματισμό των φουσκωμάτων, λειτουργώντας ως συγκολλητικό. Χάρη στην ελαφριά φόρμουλα, είναι ιδανικό για λιγότερο προβληματικά νύχια.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1997839"/>
            <a:ext cx="6715172" cy="2862322"/>
          </a:xfrm>
          <a:prstGeom prst="rect">
            <a:avLst/>
          </a:prstGeom>
        </p:spPr>
        <p:txBody>
          <a:bodyPr wrap="square">
            <a:spAutoFit/>
          </a:bodyPr>
          <a:lstStyle/>
          <a:p>
            <a:pPr>
              <a:buFont typeface="Wingdings" pitchFamily="2" charset="2"/>
              <a:buChar char="v"/>
            </a:pPr>
            <a:r>
              <a:rPr lang="el-GR" sz="2000" b="1" dirty="0" smtClean="0">
                <a:solidFill>
                  <a:schemeClr val="accent5">
                    <a:lumMod val="50000"/>
                  </a:schemeClr>
                </a:solidFill>
                <a:latin typeface="Calibri" pitchFamily="34" charset="0"/>
              </a:rPr>
              <a:t>Primer με οξύ </a:t>
            </a:r>
            <a:endParaRPr lang="en-US" sz="2000" b="1" dirty="0" smtClean="0">
              <a:solidFill>
                <a:schemeClr val="accent5">
                  <a:lumMod val="50000"/>
                </a:schemeClr>
              </a:solidFill>
              <a:latin typeface="Calibri" pitchFamily="34" charset="0"/>
            </a:endParaRPr>
          </a:p>
          <a:p>
            <a:endParaRPr lang="en-US" sz="2000" b="1" dirty="0" smtClean="0">
              <a:solidFill>
                <a:schemeClr val="accent5">
                  <a:lumMod val="50000"/>
                </a:schemeClr>
              </a:solidFill>
              <a:latin typeface="Calibri" pitchFamily="34" charset="0"/>
            </a:endParaRPr>
          </a:p>
          <a:p>
            <a:r>
              <a:rPr lang="el-GR" sz="2000" dirty="0" smtClean="0">
                <a:solidFill>
                  <a:schemeClr val="accent5">
                    <a:lumMod val="50000"/>
                  </a:schemeClr>
                </a:solidFill>
                <a:latin typeface="Calibri" pitchFamily="34" charset="0"/>
              </a:rPr>
              <a:t>Από την άλλη το primer με οξύ, χρησιμοποιείται σε ειδικές περιπτώσεις, (νύχια ιδιαίτερα λιπαρά, συχνή έκθεση σε υγρασία, χρήση ακρυλικού), για επαγγελματίες και άτομα με μεγαλύτερη πείρα . Το όξινο primer έχει έντονη μυρωδιά και είναι πιο δυνατό στην απολίπανση της φυσικής πλάκας του νυχιού. Για αυτό και δεν συστήνεται σε ευαίσθητες και λεπτές επιφάνειες του νυχιού.</a:t>
            </a:r>
            <a:endParaRPr lang="el-GR" sz="2000" dirty="0">
              <a:solidFill>
                <a:schemeClr val="accent5">
                  <a:lumMod val="50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1071546"/>
            <a:ext cx="7643866" cy="5262979"/>
          </a:xfrm>
          <a:prstGeom prst="rect">
            <a:avLst/>
          </a:prstGeom>
        </p:spPr>
        <p:txBody>
          <a:bodyPr wrap="square">
            <a:spAutoFit/>
          </a:bodyPr>
          <a:lstStyle/>
          <a:p>
            <a:pPr algn="ctr"/>
            <a:r>
              <a:rPr lang="el-GR" sz="2800" u="sng" dirty="0">
                <a:solidFill>
                  <a:schemeClr val="accent5">
                    <a:lumMod val="50000"/>
                  </a:schemeClr>
                </a:solidFill>
                <a:latin typeface="Calibri" pitchFamily="34" charset="0"/>
              </a:rPr>
              <a:t>Πώς εφαρμόζεται το Primer; </a:t>
            </a:r>
            <a:endParaRPr lang="en-US" sz="2800" u="sng" dirty="0" smtClean="0">
              <a:solidFill>
                <a:schemeClr val="accent5">
                  <a:lumMod val="50000"/>
                </a:schemeClr>
              </a:solidFill>
              <a:latin typeface="Calibri" pitchFamily="34" charset="0"/>
            </a:endParaRPr>
          </a:p>
          <a:p>
            <a:pPr algn="ctr"/>
            <a:endParaRPr lang="en-US" sz="2800" u="sng" dirty="0" smtClean="0">
              <a:solidFill>
                <a:schemeClr val="accent5">
                  <a:lumMod val="50000"/>
                </a:schemeClr>
              </a:solidFill>
              <a:latin typeface="Calibri" pitchFamily="34" charset="0"/>
            </a:endParaRPr>
          </a:p>
          <a:p>
            <a:endParaRPr lang="en-US" sz="2000" dirty="0">
              <a:solidFill>
                <a:schemeClr val="accent5">
                  <a:lumMod val="50000"/>
                </a:schemeClr>
              </a:solidFill>
              <a:latin typeface="Calibri" pitchFamily="34" charset="0"/>
            </a:endParaRPr>
          </a:p>
          <a:p>
            <a:pPr>
              <a:buFont typeface="Wingdings" pitchFamily="2" charset="2"/>
              <a:buChar char="Ø"/>
            </a:pPr>
            <a:r>
              <a:rPr lang="el-GR" sz="2000" dirty="0" smtClean="0">
                <a:solidFill>
                  <a:schemeClr val="accent5">
                    <a:lumMod val="50000"/>
                  </a:schemeClr>
                </a:solidFill>
                <a:latin typeface="Calibri" pitchFamily="34" charset="0"/>
              </a:rPr>
              <a:t>Πριν </a:t>
            </a:r>
            <a:r>
              <a:rPr lang="el-GR" sz="2000" dirty="0">
                <a:solidFill>
                  <a:schemeClr val="accent5">
                    <a:lumMod val="50000"/>
                  </a:schemeClr>
                </a:solidFill>
                <a:latin typeface="Calibri" pitchFamily="34" charset="0"/>
              </a:rPr>
              <a:t>την εφαρμογή οποιουδήποτε primer στην φυσική πλάκα του νυχιού, χρειάζεται να γίνει ματ η επιφάνεια με λίμα 180 </a:t>
            </a:r>
            <a:r>
              <a:rPr lang="el-GR" sz="2000" dirty="0" err="1">
                <a:solidFill>
                  <a:schemeClr val="accent5">
                    <a:lumMod val="50000"/>
                  </a:schemeClr>
                </a:solidFill>
                <a:latin typeface="Calibri" pitchFamily="34" charset="0"/>
              </a:rPr>
              <a:t>grit</a:t>
            </a:r>
            <a:r>
              <a:rPr lang="el-GR" sz="2000" dirty="0">
                <a:solidFill>
                  <a:schemeClr val="accent5">
                    <a:lumMod val="50000"/>
                  </a:schemeClr>
                </a:solidFill>
                <a:latin typeface="Calibri" pitchFamily="34" charset="0"/>
              </a:rPr>
              <a:t> και στην συνέχεια να απολιπανθεί με χαρτάκι κυτταρίνης εμποτισμένο με cleaner. </a:t>
            </a:r>
            <a:endParaRPr lang="en-US" sz="2000" dirty="0" smtClean="0">
              <a:solidFill>
                <a:schemeClr val="accent5">
                  <a:lumMod val="50000"/>
                </a:schemeClr>
              </a:solidFill>
              <a:latin typeface="Calibri" pitchFamily="34" charset="0"/>
            </a:endParaRPr>
          </a:p>
          <a:p>
            <a:endParaRPr lang="en-US" sz="2000" dirty="0" smtClean="0">
              <a:solidFill>
                <a:schemeClr val="accent5">
                  <a:lumMod val="50000"/>
                </a:schemeClr>
              </a:solidFill>
              <a:latin typeface="Calibri" pitchFamily="34" charset="0"/>
            </a:endParaRPr>
          </a:p>
          <a:p>
            <a:pPr>
              <a:buFont typeface="Wingdings" pitchFamily="2" charset="2"/>
              <a:buChar char="Ø"/>
            </a:pPr>
            <a:r>
              <a:rPr lang="el-GR" sz="2000" dirty="0" smtClean="0">
                <a:solidFill>
                  <a:schemeClr val="accent5">
                    <a:lumMod val="50000"/>
                  </a:schemeClr>
                </a:solidFill>
                <a:latin typeface="Calibri" pitchFamily="34" charset="0"/>
              </a:rPr>
              <a:t>Μετά </a:t>
            </a:r>
            <a:r>
              <a:rPr lang="el-GR" sz="2000" dirty="0">
                <a:solidFill>
                  <a:schemeClr val="accent5">
                    <a:lumMod val="50000"/>
                  </a:schemeClr>
                </a:solidFill>
                <a:latin typeface="Calibri" pitchFamily="34" charset="0"/>
              </a:rPr>
              <a:t>την απολίπανση με cleaner μπορεί να εφαρμοστεί το primer. </a:t>
            </a:r>
            <a:endParaRPr lang="en-US" sz="2000" dirty="0" smtClean="0">
              <a:solidFill>
                <a:schemeClr val="accent5">
                  <a:lumMod val="50000"/>
                </a:schemeClr>
              </a:solidFill>
              <a:latin typeface="Calibri" pitchFamily="34" charset="0"/>
            </a:endParaRPr>
          </a:p>
          <a:p>
            <a:endParaRPr lang="en-US" sz="2000" dirty="0" smtClean="0">
              <a:solidFill>
                <a:schemeClr val="accent5">
                  <a:lumMod val="50000"/>
                </a:schemeClr>
              </a:solidFill>
              <a:latin typeface="Calibri" pitchFamily="34" charset="0"/>
            </a:endParaRPr>
          </a:p>
          <a:p>
            <a:pPr>
              <a:buFont typeface="Wingdings" pitchFamily="2" charset="2"/>
              <a:buChar char="Ø"/>
            </a:pPr>
            <a:r>
              <a:rPr lang="el-GR" sz="2000" dirty="0" smtClean="0">
                <a:solidFill>
                  <a:schemeClr val="accent5">
                    <a:lumMod val="50000"/>
                  </a:schemeClr>
                </a:solidFill>
                <a:latin typeface="Calibri" pitchFamily="34" charset="0"/>
              </a:rPr>
              <a:t>Κατά </a:t>
            </a:r>
            <a:r>
              <a:rPr lang="el-GR" sz="2000" dirty="0">
                <a:solidFill>
                  <a:schemeClr val="accent5">
                    <a:lumMod val="50000"/>
                  </a:schemeClr>
                </a:solidFill>
                <a:latin typeface="Calibri" pitchFamily="34" charset="0"/>
              </a:rPr>
              <a:t>την εφαρμογή χρειάζεστε μικρή ποσότητα προϊόντος, γιατί απλώνεται πολύ εύκολα. </a:t>
            </a:r>
            <a:endParaRPr lang="en-US" sz="2000" dirty="0" smtClean="0">
              <a:solidFill>
                <a:schemeClr val="accent5">
                  <a:lumMod val="50000"/>
                </a:schemeClr>
              </a:solidFill>
              <a:latin typeface="Calibri" pitchFamily="34" charset="0"/>
            </a:endParaRPr>
          </a:p>
          <a:p>
            <a:endParaRPr lang="en-US" sz="2000" dirty="0" smtClean="0">
              <a:solidFill>
                <a:schemeClr val="accent5">
                  <a:lumMod val="50000"/>
                </a:schemeClr>
              </a:solidFill>
              <a:latin typeface="Calibri" pitchFamily="34" charset="0"/>
            </a:endParaRPr>
          </a:p>
          <a:p>
            <a:pPr>
              <a:buFont typeface="Wingdings" pitchFamily="2" charset="2"/>
              <a:buChar char="Ø"/>
            </a:pPr>
            <a:r>
              <a:rPr lang="el-GR" sz="2000" dirty="0" smtClean="0">
                <a:solidFill>
                  <a:schemeClr val="accent5">
                    <a:lumMod val="50000"/>
                  </a:schemeClr>
                </a:solidFill>
                <a:latin typeface="Calibri" pitchFamily="34" charset="0"/>
              </a:rPr>
              <a:t>Σκουπίζουμε </a:t>
            </a:r>
            <a:r>
              <a:rPr lang="el-GR" sz="2000" dirty="0">
                <a:solidFill>
                  <a:schemeClr val="accent5">
                    <a:lumMod val="50000"/>
                  </a:schemeClr>
                </a:solidFill>
                <a:latin typeface="Calibri" pitchFamily="34" charset="0"/>
              </a:rPr>
              <a:t>το πινέλο στο στόμιο του μπουκαλιού. </a:t>
            </a:r>
            <a:endParaRPr lang="en-US" sz="2000" dirty="0" smtClean="0">
              <a:solidFill>
                <a:schemeClr val="accent5">
                  <a:lumMod val="50000"/>
                </a:schemeClr>
              </a:solidFill>
              <a:latin typeface="Calibri" pitchFamily="34" charset="0"/>
            </a:endParaRPr>
          </a:p>
          <a:p>
            <a:endParaRPr lang="en-US" sz="2000" dirty="0" smtClean="0">
              <a:solidFill>
                <a:schemeClr val="accent5">
                  <a:lumMod val="50000"/>
                </a:schemeClr>
              </a:solidFill>
              <a:latin typeface="Calibri" pitchFamily="34" charset="0"/>
            </a:endParaRPr>
          </a:p>
          <a:p>
            <a:pPr>
              <a:buFont typeface="Wingdings" pitchFamily="2" charset="2"/>
              <a:buChar char="Ø"/>
            </a:pPr>
            <a:r>
              <a:rPr lang="el-GR" sz="2000" dirty="0" smtClean="0">
                <a:solidFill>
                  <a:schemeClr val="accent5">
                    <a:lumMod val="50000"/>
                  </a:schemeClr>
                </a:solidFill>
                <a:latin typeface="Calibri" pitchFamily="34" charset="0"/>
              </a:rPr>
              <a:t>Απλώνουμε </a:t>
            </a:r>
            <a:r>
              <a:rPr lang="el-GR" sz="2000" dirty="0">
                <a:solidFill>
                  <a:schemeClr val="accent5">
                    <a:lumMod val="50000"/>
                  </a:schemeClr>
                </a:solidFill>
                <a:latin typeface="Calibri" pitchFamily="34" charset="0"/>
              </a:rPr>
              <a:t>το προϊόν στην επιφάνεια του νυχιού.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14348" y="1582341"/>
            <a:ext cx="7643866" cy="3477875"/>
          </a:xfrm>
          <a:prstGeom prst="rect">
            <a:avLst/>
          </a:prstGeom>
        </p:spPr>
        <p:txBody>
          <a:bodyPr wrap="square">
            <a:spAutoFit/>
          </a:bodyPr>
          <a:lstStyle/>
          <a:p>
            <a:pPr>
              <a:buFont typeface="Wingdings" pitchFamily="2" charset="2"/>
              <a:buChar char="§"/>
            </a:pPr>
            <a:r>
              <a:rPr lang="el-GR" sz="2000" dirty="0">
                <a:solidFill>
                  <a:schemeClr val="accent5">
                    <a:lumMod val="50000"/>
                  </a:schemeClr>
                </a:solidFill>
                <a:latin typeface="Calibri" pitchFamily="34" charset="0"/>
              </a:rPr>
              <a:t>Primer μη όξινο – εφαρμόζουμε όπως το βερνίκι. Προσπαθούμε να εφαρμόσουμε λεπτή στρώση, έτσι ώστε το προϊόν να μην τρέξει στα επωνύχια. Η όψη του νυχιού θα γυαλίζει</a:t>
            </a:r>
            <a:r>
              <a:rPr lang="el-GR" sz="2000" dirty="0" smtClean="0">
                <a:solidFill>
                  <a:schemeClr val="accent5">
                    <a:lumMod val="50000"/>
                  </a:schemeClr>
                </a:solidFill>
                <a:latin typeface="Calibri" pitchFamily="34" charset="0"/>
              </a:rPr>
              <a:t>.</a:t>
            </a:r>
            <a:endParaRPr lang="en-US" sz="2000" dirty="0" smtClean="0">
              <a:solidFill>
                <a:schemeClr val="accent5">
                  <a:lumMod val="50000"/>
                </a:schemeClr>
              </a:solidFill>
              <a:latin typeface="Calibri" pitchFamily="34" charset="0"/>
            </a:endParaRPr>
          </a:p>
          <a:p>
            <a:endParaRPr lang="en-US" sz="2000" dirty="0">
              <a:solidFill>
                <a:schemeClr val="accent5">
                  <a:lumMod val="50000"/>
                </a:schemeClr>
              </a:solidFill>
              <a:latin typeface="Calibri" pitchFamily="34" charset="0"/>
            </a:endParaRPr>
          </a:p>
          <a:p>
            <a:pPr>
              <a:buFont typeface="Wingdings" pitchFamily="2" charset="2"/>
              <a:buChar char="§"/>
            </a:pPr>
            <a:r>
              <a:rPr lang="el-GR" sz="2000" dirty="0" smtClean="0">
                <a:solidFill>
                  <a:schemeClr val="accent5">
                    <a:lumMod val="50000"/>
                  </a:schemeClr>
                </a:solidFill>
                <a:latin typeface="Calibri" pitchFamily="34" charset="0"/>
              </a:rPr>
              <a:t>Primer </a:t>
            </a:r>
            <a:r>
              <a:rPr lang="el-GR" sz="2000" dirty="0">
                <a:solidFill>
                  <a:schemeClr val="accent5">
                    <a:lumMod val="50000"/>
                  </a:schemeClr>
                </a:solidFill>
                <a:latin typeface="Calibri" pitchFamily="34" charset="0"/>
              </a:rPr>
              <a:t>όξινο – εφαρμόζουμε τοπικά στην πλάκα του νυχιού και αναμένουμε έως ότου εξατμιστεί πλήρως. Είναι σημαντικό να εφαρμοστεί πολύ μικρή ποσότητα προϊόντος αποκλειστικά πάνω στο νύχι. Η όψη του νυχιού θα γίνει έντονα ματ. </a:t>
            </a:r>
            <a:endParaRPr lang="en-US" sz="2000" dirty="0" smtClean="0">
              <a:solidFill>
                <a:schemeClr val="accent5">
                  <a:lumMod val="50000"/>
                </a:schemeClr>
              </a:solidFill>
              <a:latin typeface="Calibri" pitchFamily="34" charset="0"/>
            </a:endParaRPr>
          </a:p>
          <a:p>
            <a:endParaRPr lang="en-US" sz="2000" dirty="0">
              <a:solidFill>
                <a:schemeClr val="accent5">
                  <a:lumMod val="50000"/>
                </a:schemeClr>
              </a:solidFill>
              <a:latin typeface="Calibri" pitchFamily="34" charset="0"/>
            </a:endParaRPr>
          </a:p>
          <a:p>
            <a:r>
              <a:rPr lang="el-GR" sz="2000" dirty="0" smtClean="0">
                <a:solidFill>
                  <a:schemeClr val="accent5">
                    <a:lumMod val="50000"/>
                  </a:schemeClr>
                </a:solidFill>
                <a:latin typeface="Calibri" pitchFamily="34" charset="0"/>
              </a:rPr>
              <a:t>Αφού </a:t>
            </a:r>
            <a:r>
              <a:rPr lang="el-GR" sz="2000" dirty="0">
                <a:solidFill>
                  <a:schemeClr val="accent5">
                    <a:lumMod val="50000"/>
                  </a:schemeClr>
                </a:solidFill>
                <a:latin typeface="Calibri" pitchFamily="34" charset="0"/>
              </a:rPr>
              <a:t>έχει εξατμιστεί πλήρως, μπορούμε να προχωρήσουμε στην εφαρμογή του επιθυμητού μανικιούρ.</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785794"/>
            <a:ext cx="7215238" cy="707886"/>
          </a:xfrm>
          <a:prstGeom prst="rect">
            <a:avLst/>
          </a:prstGeom>
          <a:noFill/>
        </p:spPr>
        <p:txBody>
          <a:bodyPr wrap="square" rtlCol="0">
            <a:spAutoFit/>
          </a:bodyPr>
          <a:lstStyle/>
          <a:p>
            <a:pPr algn="ctr"/>
            <a:r>
              <a:rPr lang="el-GR" sz="4000" u="sng" dirty="0" smtClean="0">
                <a:solidFill>
                  <a:schemeClr val="accent5">
                    <a:lumMod val="50000"/>
                  </a:schemeClr>
                </a:solidFill>
                <a:latin typeface="Calibri" pitchFamily="34" charset="0"/>
              </a:rPr>
              <a:t>Ευχαριστώ για την προσοχή σας</a:t>
            </a:r>
            <a:endParaRPr lang="el-GR" sz="4000" u="sng" dirty="0">
              <a:solidFill>
                <a:schemeClr val="accent5">
                  <a:lumMod val="50000"/>
                </a:schemeClr>
              </a:solidFill>
              <a:latin typeface="Calibri" pitchFamily="34" charset="0"/>
            </a:endParaRPr>
          </a:p>
        </p:txBody>
      </p:sp>
      <p:pic>
        <p:nvPicPr>
          <p:cNvPr id="1026" name="Picture 2" descr="Manicures &amp; Pedicures – 56 West Salon in Spanish Fork Utah"/>
          <p:cNvPicPr>
            <a:picLocks noChangeAspect="1" noChangeArrowheads="1"/>
          </p:cNvPicPr>
          <p:nvPr/>
        </p:nvPicPr>
        <p:blipFill>
          <a:blip r:embed="rId2"/>
          <a:srcRect/>
          <a:stretch>
            <a:fillRect/>
          </a:stretch>
        </p:blipFill>
        <p:spPr bwMode="auto">
          <a:xfrm>
            <a:off x="1071538" y="1714488"/>
            <a:ext cx="7200876" cy="4800584"/>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Προσαρμοσμένος 51">
      <a:dk1>
        <a:sysClr val="windowText" lastClr="000000"/>
      </a:dk1>
      <a:lt1>
        <a:srgbClr val="CDD1BA"/>
      </a:lt1>
      <a:dk2>
        <a:srgbClr val="DBDDCC"/>
      </a:dk2>
      <a:lt2>
        <a:srgbClr val="C9CCB3"/>
      </a:lt2>
      <a:accent1>
        <a:srgbClr val="808759"/>
      </a:accent1>
      <a:accent2>
        <a:srgbClr val="C9CCB3"/>
      </a:accent2>
      <a:accent3>
        <a:srgbClr val="A5AB81"/>
      </a:accent3>
      <a:accent4>
        <a:srgbClr val="D8B25C"/>
      </a:accent4>
      <a:accent5>
        <a:srgbClr val="DBDDCC"/>
      </a:accent5>
      <a:accent6>
        <a:srgbClr val="DBDDCC"/>
      </a:accent6>
      <a:hlink>
        <a:srgbClr val="A0A579"/>
      </a:hlink>
      <a:folHlink>
        <a:srgbClr val="C9CCB3"/>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TotalTime>
  <Words>625</Words>
  <Application>Microsoft Office PowerPoint</Application>
  <PresentationFormat>Προβολή στην οθόνη (4:3)</PresentationFormat>
  <Paragraphs>45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Δικαιοσύνη</vt:lpstr>
      <vt:lpstr>ΕΠΙΚΟΛΛΗΣΗ ΤΕΧΝΗΤΩΝ ΝΥΧΙΩΝ – ΕΙΔΗ Primer</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Primer</dc:title>
  <dc:creator>user</dc:creator>
  <cp:lastModifiedBy>User</cp:lastModifiedBy>
  <cp:revision>5</cp:revision>
  <dcterms:created xsi:type="dcterms:W3CDTF">2020-12-29T10:55:12Z</dcterms:created>
  <dcterms:modified xsi:type="dcterms:W3CDTF">2021-11-29T11:16:35Z</dcterms:modified>
</cp:coreProperties>
</file>