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7" r:id="rId3"/>
    <p:sldId id="268" r:id="rId4"/>
    <p:sldId id="262" r:id="rId5"/>
    <p:sldId id="263" r:id="rId6"/>
    <p:sldId id="264" r:id="rId7"/>
    <p:sldId id="265" r:id="rId8"/>
    <p:sldId id="266" r:id="rId9"/>
    <p:sldId id="261"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4" name="13 - Τίτλος"/>
          <p:cNvSpPr>
            <a:spLocks noGrp="1"/>
          </p:cNvSpPr>
          <p:nvPr>
            <p:ph type="ctrTitle"/>
          </p:nvPr>
        </p:nvSpPr>
        <p:spPr>
          <a:xfrm>
            <a:off x="1432560" y="359898"/>
            <a:ext cx="7406640" cy="1472184"/>
          </a:xfrm>
        </p:spPr>
        <p:txBody>
          <a:bodyPr anchor="b"/>
          <a:lstStyle>
            <a:lvl1pPr algn="l">
              <a:defRPr/>
            </a:lvl1pPr>
            <a:extLst/>
          </a:lstStyle>
          <a:p>
            <a:r>
              <a:rPr kumimoji="0" lang="el-GR" smtClean="0"/>
              <a:t>Kλικ για επεξεργασία του τίτλου</a:t>
            </a:r>
            <a:endParaRPr kumimoji="0" lang="en-US"/>
          </a:p>
        </p:txBody>
      </p:sp>
      <p:sp>
        <p:nvSpPr>
          <p:cNvPr id="22" name="21 - Υπότιτλος"/>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7" name="6 - Θέση ημερομηνίας"/>
          <p:cNvSpPr>
            <a:spLocks noGrp="1"/>
          </p:cNvSpPr>
          <p:nvPr>
            <p:ph type="dt" sz="half" idx="10"/>
          </p:nvPr>
        </p:nvSpPr>
        <p:spPr/>
        <p:txBody>
          <a:bodyPr/>
          <a:lstStyle>
            <a:extLst/>
          </a:lstStyle>
          <a:p>
            <a:fld id="{795555DD-8F4A-4525-BF16-4A69993EFB9C}" type="datetimeFigureOut">
              <a:rPr lang="el-GR" smtClean="0"/>
              <a:pPr/>
              <a:t>29/11/2021</a:t>
            </a:fld>
            <a:endParaRPr lang="el-GR"/>
          </a:p>
        </p:txBody>
      </p:sp>
      <p:sp>
        <p:nvSpPr>
          <p:cNvPr id="20" name="19 - Θέση υποσέλιδου"/>
          <p:cNvSpPr>
            <a:spLocks noGrp="1"/>
          </p:cNvSpPr>
          <p:nvPr>
            <p:ph type="ftr" sz="quarter" idx="11"/>
          </p:nvPr>
        </p:nvSpPr>
        <p:spPr/>
        <p:txBody>
          <a:bodyPr/>
          <a:lstStyle>
            <a:extLst/>
          </a:lstStyle>
          <a:p>
            <a:endParaRPr lang="el-GR"/>
          </a:p>
        </p:txBody>
      </p:sp>
      <p:sp>
        <p:nvSpPr>
          <p:cNvPr id="10" name="9 - Θέση αριθμού διαφάνειας"/>
          <p:cNvSpPr>
            <a:spLocks noGrp="1"/>
          </p:cNvSpPr>
          <p:nvPr>
            <p:ph type="sldNum" sz="quarter" idx="12"/>
          </p:nvPr>
        </p:nvSpPr>
        <p:spPr/>
        <p:txBody>
          <a:bodyPr/>
          <a:lstStyle>
            <a:extLst/>
          </a:lstStyle>
          <a:p>
            <a:fld id="{0E9E02C1-B301-4718-8249-8BE10D2DDD43}" type="slidenum">
              <a:rPr lang="el-GR" smtClean="0"/>
              <a:pPr/>
              <a:t>‹#›</a:t>
            </a:fld>
            <a:endParaRPr lang="el-GR"/>
          </a:p>
        </p:txBody>
      </p:sp>
      <p:sp>
        <p:nvSpPr>
          <p:cNvPr id="8" name="7 - Έλλειψη"/>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795555DD-8F4A-4525-BF16-4A69993EFB9C}" type="datetimeFigureOut">
              <a:rPr lang="el-GR" smtClean="0"/>
              <a:pPr/>
              <a:t>29/11/2021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0E9E02C1-B301-4718-8249-8BE10D2DDD43}"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274639"/>
            <a:ext cx="1828800" cy="5851525"/>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1143000" y="274640"/>
            <a:ext cx="55626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795555DD-8F4A-4525-BF16-4A69993EFB9C}" type="datetimeFigureOut">
              <a:rPr lang="el-GR" smtClean="0"/>
              <a:pPr/>
              <a:t>29/11/2021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0E9E02C1-B301-4718-8249-8BE10D2DDD43}"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795555DD-8F4A-4525-BF16-4A69993EFB9C}" type="datetimeFigureOut">
              <a:rPr lang="el-GR" smtClean="0"/>
              <a:pPr/>
              <a:t>29/11/2021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0E9E02C1-B301-4718-8249-8BE10D2DDD43}"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6 - Ορθογώνιο"/>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795555DD-8F4A-4525-BF16-4A69993EFB9C}" type="datetimeFigureOut">
              <a:rPr lang="el-GR" smtClean="0"/>
              <a:pPr/>
              <a:t>29/11/2021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0E9E02C1-B301-4718-8249-8BE10D2DDD43}" type="slidenum">
              <a:rPr lang="el-GR" smtClean="0"/>
              <a:pPr/>
              <a:t>‹#›</a:t>
            </a:fld>
            <a:endParaRPr lang="el-GR"/>
          </a:p>
        </p:txBody>
      </p:sp>
      <p:sp>
        <p:nvSpPr>
          <p:cNvPr id="10" name="9 - Ορθογώνιο"/>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795555DD-8F4A-4525-BF16-4A69993EFB9C}" type="datetimeFigureOut">
              <a:rPr lang="el-GR" smtClean="0"/>
              <a:pPr/>
              <a:t>29/11/2021</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0E9E02C1-B301-4718-8249-8BE10D2DDD43}"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795555DD-8F4A-4525-BF16-4A69993EFB9C}" type="datetimeFigureOut">
              <a:rPr lang="el-GR" smtClean="0"/>
              <a:pPr/>
              <a:t>29/11/2021</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0E9E02C1-B301-4718-8249-8BE10D2DDD43}"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nchor="ct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795555DD-8F4A-4525-BF16-4A69993EFB9C}" type="datetimeFigureOut">
              <a:rPr lang="el-GR" smtClean="0"/>
              <a:pPr/>
              <a:t>29/11/2021</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0E9E02C1-B301-4718-8249-8BE10D2DDD43}"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5" name="4 - Ορθογώνιο"/>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Θέση ημερομηνίας"/>
          <p:cNvSpPr>
            <a:spLocks noGrp="1"/>
          </p:cNvSpPr>
          <p:nvPr>
            <p:ph type="dt" sz="half" idx="10"/>
          </p:nvPr>
        </p:nvSpPr>
        <p:spPr/>
        <p:txBody>
          <a:bodyPr/>
          <a:lstStyle>
            <a:extLst/>
          </a:lstStyle>
          <a:p>
            <a:fld id="{795555DD-8F4A-4525-BF16-4A69993EFB9C}" type="datetimeFigureOut">
              <a:rPr lang="el-GR" smtClean="0"/>
              <a:pPr/>
              <a:t>29/11/2021</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0E9E02C1-B301-4718-8249-8BE10D2DDD43}" type="slidenum">
              <a:rPr lang="el-GR" smtClean="0"/>
              <a:pPr/>
              <a:t>‹#›</a:t>
            </a:fld>
            <a:endParaRPr lang="el-GR"/>
          </a:p>
        </p:txBody>
      </p:sp>
      <p:sp>
        <p:nvSpPr>
          <p:cNvPr id="6" name="5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795555DD-8F4A-4525-BF16-4A69993EFB9C}" type="datetimeFigureOut">
              <a:rPr lang="el-GR" smtClean="0"/>
              <a:pPr/>
              <a:t>29/11/2021</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0E9E02C1-B301-4718-8249-8BE10D2DDD43}"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extLst/>
          </a:lstStyle>
          <a:p>
            <a:fld id="{795555DD-8F4A-4525-BF16-4A69993EFB9C}" type="datetimeFigureOut">
              <a:rPr lang="el-GR" smtClean="0"/>
              <a:pPr/>
              <a:t>29/11/2021</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0E9E02C1-B301-4718-8249-8BE10D2DDD43}" type="slidenum">
              <a:rPr lang="el-GR" smtClean="0"/>
              <a:pPr/>
              <a:t>‹#›</a:t>
            </a:fld>
            <a:endParaRPr lang="el-GR"/>
          </a:p>
        </p:txBody>
      </p:sp>
      <p:sp>
        <p:nvSpPr>
          <p:cNvPr id="8" name="7 - Ορθογώνιο"/>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 Θέση εικόνας"/>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l-GR" smtClean="0"/>
              <a:t>Κάντε κλικ στο εικονίδιο για να προσθέσετε μια εικόνα</a:t>
            </a:r>
            <a:endParaRPr kumimoji="0" lang="en-US" dirty="0"/>
          </a:p>
        </p:txBody>
      </p:sp>
      <p:sp>
        <p:nvSpPr>
          <p:cNvPr id="9" name="8 - Διάγραμμα ροής: Διεργασία"/>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Διάγραμμα ροής: Διεργασία"/>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 Θέση κειμένου"/>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Πίτα"/>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Κουλούρα"/>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 Ορθογώνιο"/>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 Θέση τίτλου"/>
          <p:cNvSpPr>
            <a:spLocks noGrp="1"/>
          </p:cNvSpPr>
          <p:nvPr>
            <p:ph type="title"/>
          </p:nvPr>
        </p:nvSpPr>
        <p:spPr>
          <a:xfrm>
            <a:off x="1435608" y="274638"/>
            <a:ext cx="7498080" cy="1143000"/>
          </a:xfrm>
          <a:prstGeom prst="rect">
            <a:avLst/>
          </a:prstGeom>
        </p:spPr>
        <p:txBody>
          <a:bodyPr anchor="ctr">
            <a:normAutofit/>
          </a:bodyPr>
          <a:lstStyle>
            <a:extLst/>
          </a:lstStyle>
          <a:p>
            <a:r>
              <a:rPr kumimoji="0" lang="el-GR" smtClean="0"/>
              <a:t>Kλικ για επεξεργασία του τίτλου</a:t>
            </a:r>
            <a:endParaRPr kumimoji="0" lang="en-US"/>
          </a:p>
        </p:txBody>
      </p:sp>
      <p:sp>
        <p:nvSpPr>
          <p:cNvPr id="9" name="8 - Θέση κειμένου"/>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95555DD-8F4A-4525-BF16-4A69993EFB9C}" type="datetimeFigureOut">
              <a:rPr lang="el-GR" smtClean="0"/>
              <a:pPr/>
              <a:t>29/11/2021</a:t>
            </a:fld>
            <a:endParaRPr lang="el-GR"/>
          </a:p>
        </p:txBody>
      </p:sp>
      <p:sp>
        <p:nvSpPr>
          <p:cNvPr id="10" name="9 - Θέση υποσέλιδου"/>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l-GR"/>
          </a:p>
        </p:txBody>
      </p:sp>
      <p:sp>
        <p:nvSpPr>
          <p:cNvPr id="22" name="21 - Θέση αριθμού διαφάνειας"/>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E9E02C1-B301-4718-8249-8BE10D2DDD43}" type="slidenum">
              <a:rPr lang="el-GR" smtClean="0"/>
              <a:pPr/>
              <a:t>‹#›</a:t>
            </a:fld>
            <a:endParaRPr lang="el-GR"/>
          </a:p>
        </p:txBody>
      </p:sp>
      <p:sp>
        <p:nvSpPr>
          <p:cNvPr id="15" name="14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1928794" y="4357694"/>
            <a:ext cx="7215206" cy="2364778"/>
          </a:xfrm>
        </p:spPr>
        <p:txBody>
          <a:bodyPr>
            <a:normAutofit/>
          </a:bodyPr>
          <a:lstStyle/>
          <a:p>
            <a:pPr algn="r"/>
            <a:r>
              <a:rPr lang="el-GR" sz="2000" dirty="0" smtClean="0">
                <a:solidFill>
                  <a:schemeClr val="accent2">
                    <a:lumMod val="75000"/>
                  </a:schemeClr>
                </a:solidFill>
                <a:latin typeface="Calibri" pitchFamily="34" charset="0"/>
              </a:rPr>
              <a:t>Ειδικότητα</a:t>
            </a:r>
            <a:r>
              <a:rPr lang="en-US" sz="2000" dirty="0" smtClean="0">
                <a:solidFill>
                  <a:schemeClr val="accent2">
                    <a:lumMod val="75000"/>
                  </a:schemeClr>
                </a:solidFill>
                <a:latin typeface="Calibri" pitchFamily="34" charset="0"/>
              </a:rPr>
              <a:t>:T</a:t>
            </a:r>
            <a:r>
              <a:rPr lang="el-GR" sz="2000" dirty="0" smtClean="0">
                <a:solidFill>
                  <a:schemeClr val="accent2">
                    <a:lumMod val="75000"/>
                  </a:schemeClr>
                </a:solidFill>
                <a:latin typeface="Calibri" pitchFamily="34" charset="0"/>
              </a:rPr>
              <a:t>εχνικός Αισθητικός Ποδολογίας-Καλλωπισμού Νυχιών και Ονυχοπλαστικής</a:t>
            </a:r>
          </a:p>
          <a:p>
            <a:pPr algn="r"/>
            <a:r>
              <a:rPr lang="el-GR" sz="2000" dirty="0" smtClean="0">
                <a:solidFill>
                  <a:schemeClr val="accent2">
                    <a:lumMod val="75000"/>
                  </a:schemeClr>
                </a:solidFill>
                <a:latin typeface="Calibri" pitchFamily="34" charset="0"/>
              </a:rPr>
              <a:t>	Γ’ Εξάμηνο</a:t>
            </a:r>
          </a:p>
          <a:p>
            <a:pPr algn="r"/>
            <a:r>
              <a:rPr lang="el-GR" sz="2000" dirty="0" smtClean="0">
                <a:solidFill>
                  <a:schemeClr val="accent2">
                    <a:lumMod val="75000"/>
                  </a:schemeClr>
                </a:solidFill>
                <a:latin typeface="Calibri" pitchFamily="34" charset="0"/>
              </a:rPr>
              <a:t>Μάθημα</a:t>
            </a:r>
            <a:r>
              <a:rPr lang="en-US" sz="2000" dirty="0" smtClean="0">
                <a:solidFill>
                  <a:schemeClr val="accent2">
                    <a:lumMod val="75000"/>
                  </a:schemeClr>
                </a:solidFill>
                <a:latin typeface="Calibri" pitchFamily="34" charset="0"/>
              </a:rPr>
              <a:t>:</a:t>
            </a:r>
            <a:r>
              <a:rPr lang="el-GR" sz="2000" dirty="0" smtClean="0">
                <a:solidFill>
                  <a:schemeClr val="accent2">
                    <a:lumMod val="75000"/>
                  </a:schemeClr>
                </a:solidFill>
                <a:latin typeface="Calibri" pitchFamily="34" charset="0"/>
              </a:rPr>
              <a:t>Πρακτική εφαρμογή στην ειδικότητα</a:t>
            </a:r>
          </a:p>
          <a:p>
            <a:pPr algn="r"/>
            <a:r>
              <a:rPr lang="el-GR" sz="2000" dirty="0" smtClean="0">
                <a:solidFill>
                  <a:schemeClr val="accent2">
                    <a:lumMod val="75000"/>
                  </a:schemeClr>
                </a:solidFill>
                <a:latin typeface="Calibri" pitchFamily="34" charset="0"/>
              </a:rPr>
              <a:t>Ματοπούλου Ελένη </a:t>
            </a:r>
          </a:p>
          <a:p>
            <a:pPr algn="r"/>
            <a:r>
              <a:rPr lang="el-GR" sz="2000" dirty="0" smtClean="0">
                <a:solidFill>
                  <a:schemeClr val="accent2">
                    <a:lumMod val="75000"/>
                  </a:schemeClr>
                </a:solidFill>
                <a:latin typeface="Calibri" pitchFamily="34" charset="0"/>
              </a:rPr>
              <a:t>                                   Θεσσαλονίκη </a:t>
            </a:r>
            <a:r>
              <a:rPr lang="el-GR" sz="2000" dirty="0" smtClean="0">
                <a:solidFill>
                  <a:schemeClr val="accent2">
                    <a:lumMod val="75000"/>
                  </a:schemeClr>
                </a:solidFill>
                <a:latin typeface="Calibri" pitchFamily="34" charset="0"/>
              </a:rPr>
              <a:t>2021</a:t>
            </a:r>
            <a:endParaRPr lang="el-GR" sz="2000" dirty="0">
              <a:solidFill>
                <a:schemeClr val="accent2">
                  <a:lumMod val="75000"/>
                </a:schemeClr>
              </a:solidFill>
              <a:latin typeface="Calibri" pitchFamily="34" charset="0"/>
            </a:endParaRPr>
          </a:p>
        </p:txBody>
      </p:sp>
      <p:sp>
        <p:nvSpPr>
          <p:cNvPr id="4" name="3 - Τίτλος"/>
          <p:cNvSpPr>
            <a:spLocks noGrp="1"/>
          </p:cNvSpPr>
          <p:nvPr>
            <p:ph type="ctrTitle"/>
          </p:nvPr>
        </p:nvSpPr>
        <p:spPr/>
        <p:txBody>
          <a:bodyPr/>
          <a:lstStyle/>
          <a:p>
            <a:r>
              <a:rPr lang="el-GR" dirty="0" smtClean="0">
                <a:solidFill>
                  <a:schemeClr val="accent3">
                    <a:lumMod val="50000"/>
                  </a:schemeClr>
                </a:solidFill>
              </a:rPr>
              <a:t>ΕΝΙΣΧΥΣΗ ΦΥΣΙΚΟΥ ΝΥΧΙΟΥ</a:t>
            </a:r>
            <a:endParaRPr lang="el-GR" dirty="0">
              <a:solidFill>
                <a:schemeClr val="accent3">
                  <a:lumMod val="5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TextBox"/>
          <p:cNvSpPr txBox="1"/>
          <p:nvPr/>
        </p:nvSpPr>
        <p:spPr>
          <a:xfrm>
            <a:off x="1357290" y="642918"/>
            <a:ext cx="6858048" cy="4893647"/>
          </a:xfrm>
          <a:prstGeom prst="rect">
            <a:avLst/>
          </a:prstGeom>
          <a:noFill/>
        </p:spPr>
        <p:txBody>
          <a:bodyPr wrap="square" rtlCol="0">
            <a:spAutoFit/>
          </a:bodyPr>
          <a:lstStyle/>
          <a:p>
            <a:pPr algn="ctr"/>
            <a:r>
              <a:rPr lang="el-GR" sz="2400" b="1" u="sng" dirty="0" smtClean="0">
                <a:solidFill>
                  <a:schemeClr val="accent3">
                    <a:lumMod val="50000"/>
                  </a:schemeClr>
                </a:solidFill>
                <a:latin typeface="Calibri" pitchFamily="34" charset="0"/>
              </a:rPr>
              <a:t>ΕΝΙΣΧΥΣΗ ΦΥΣΙΚΟΥ </a:t>
            </a:r>
            <a:r>
              <a:rPr lang="el-GR" sz="2400" b="1" u="sng" dirty="0" smtClean="0">
                <a:solidFill>
                  <a:schemeClr val="accent3">
                    <a:lumMod val="50000"/>
                  </a:schemeClr>
                </a:solidFill>
                <a:latin typeface="Calibri" pitchFamily="34" charset="0"/>
              </a:rPr>
              <a:t>ΝΥΧΙΟΥ</a:t>
            </a:r>
          </a:p>
          <a:p>
            <a:pPr algn="ctr"/>
            <a:endParaRPr lang="el-GR" sz="2400" b="1" dirty="0" smtClean="0">
              <a:solidFill>
                <a:schemeClr val="accent3">
                  <a:lumMod val="50000"/>
                </a:schemeClr>
              </a:solidFill>
              <a:latin typeface="Calibri" pitchFamily="34" charset="0"/>
            </a:endParaRPr>
          </a:p>
          <a:p>
            <a:r>
              <a:rPr lang="el-GR" sz="2400" dirty="0" smtClean="0">
                <a:solidFill>
                  <a:schemeClr val="accent3">
                    <a:lumMod val="50000"/>
                  </a:schemeClr>
                </a:solidFill>
                <a:latin typeface="Calibri" pitchFamily="34" charset="0"/>
              </a:rPr>
              <a:t>Η ενίσχυση νυχιών προτείνεται σε γυναίκες οι οποίες δεν μπορούν να μακρύνουν τα νύχια τους εύκολα, για γυναίκες που τα νύχια τους είναι εύθραυστα αλλά και για γυναίκες οι οποίες πειραματίζονται πολύ με τις αλλαγές και τα διαφορετικά μανικιούρ στα νύχια τους και θέλουν να προστατεύουν το φυσικό τους νύχι. Επίσης ενδείκνυται και για περιπτώσεις στις οποίες θέλουμε να μακρύνουμε άμεσα τα νύχια μας για κάποια περίσταση όπως γάμος, κάποια βάφτιση, μια δεξίωση κλπ.</a:t>
            </a:r>
            <a:endParaRPr lang="el-GR" sz="2400" b="1" dirty="0" smtClean="0">
              <a:solidFill>
                <a:schemeClr val="accent3">
                  <a:lumMod val="50000"/>
                </a:schemeClr>
              </a:solidFill>
              <a:latin typeface="Calibri" pitchFamily="34" charset="0"/>
            </a:endParaRPr>
          </a:p>
          <a:p>
            <a:endParaRPr lang="el-GR" sz="2400" dirty="0">
              <a:solidFill>
                <a:schemeClr val="accent3">
                  <a:lumMod val="50000"/>
                </a:schemeClr>
              </a:solidFill>
              <a:latin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285852" y="857232"/>
            <a:ext cx="7072362" cy="5262979"/>
          </a:xfrm>
          <a:prstGeom prst="rect">
            <a:avLst/>
          </a:prstGeom>
          <a:noFill/>
        </p:spPr>
        <p:txBody>
          <a:bodyPr wrap="square" rtlCol="0">
            <a:spAutoFit/>
          </a:bodyPr>
          <a:lstStyle/>
          <a:p>
            <a:r>
              <a:rPr lang="el-GR" sz="2400" dirty="0" smtClean="0">
                <a:solidFill>
                  <a:schemeClr val="accent3">
                    <a:lumMod val="50000"/>
                  </a:schemeClr>
                </a:solidFill>
                <a:latin typeface="Calibri" pitchFamily="34" charset="0"/>
              </a:rPr>
              <a:t>Υπάρχουν τρεις τρόποι για να κάνουμε ενίσχυση </a:t>
            </a:r>
            <a:r>
              <a:rPr lang="el-GR" sz="2400" dirty="0" smtClean="0">
                <a:solidFill>
                  <a:schemeClr val="accent3">
                    <a:lumMod val="50000"/>
                  </a:schemeClr>
                </a:solidFill>
                <a:latin typeface="Calibri" pitchFamily="34" charset="0"/>
              </a:rPr>
              <a:t>νυχιών</a:t>
            </a:r>
          </a:p>
          <a:p>
            <a:endParaRPr lang="el-GR" sz="2400" b="1" dirty="0" smtClean="0">
              <a:solidFill>
                <a:schemeClr val="accent3">
                  <a:lumMod val="50000"/>
                </a:schemeClr>
              </a:solidFill>
              <a:latin typeface="Calibri" pitchFamily="34" charset="0"/>
            </a:endParaRPr>
          </a:p>
          <a:p>
            <a:pPr lvl="0"/>
            <a:r>
              <a:rPr lang="el-GR" sz="2400" dirty="0" smtClean="0">
                <a:solidFill>
                  <a:schemeClr val="accent3">
                    <a:lumMod val="50000"/>
                  </a:schemeClr>
                </a:solidFill>
                <a:latin typeface="Calibri" pitchFamily="34" charset="0"/>
              </a:rPr>
              <a:t>Ενίσχυση νυχιών με </a:t>
            </a:r>
            <a:r>
              <a:rPr lang="en-US" sz="2400" dirty="0" smtClean="0">
                <a:solidFill>
                  <a:schemeClr val="accent3">
                    <a:lumMod val="50000"/>
                  </a:schemeClr>
                </a:solidFill>
                <a:latin typeface="Calibri" pitchFamily="34" charset="0"/>
              </a:rPr>
              <a:t>gel</a:t>
            </a:r>
            <a:endParaRPr lang="el-GR" sz="2400" dirty="0" smtClean="0">
              <a:solidFill>
                <a:schemeClr val="accent3">
                  <a:lumMod val="50000"/>
                </a:schemeClr>
              </a:solidFill>
              <a:latin typeface="Calibri" pitchFamily="34" charset="0"/>
            </a:endParaRPr>
          </a:p>
          <a:p>
            <a:pPr lvl="0"/>
            <a:r>
              <a:rPr lang="el-GR" sz="2400" dirty="0" smtClean="0">
                <a:solidFill>
                  <a:schemeClr val="accent3">
                    <a:lumMod val="50000"/>
                  </a:schemeClr>
                </a:solidFill>
                <a:latin typeface="Calibri" pitchFamily="34" charset="0"/>
              </a:rPr>
              <a:t>Ενίσχυση νυχιών με ακρυλικό</a:t>
            </a:r>
            <a:endParaRPr lang="el-GR" sz="2400" b="1" dirty="0" smtClean="0">
              <a:solidFill>
                <a:schemeClr val="accent3">
                  <a:lumMod val="50000"/>
                </a:schemeClr>
              </a:solidFill>
              <a:latin typeface="Calibri" pitchFamily="34" charset="0"/>
            </a:endParaRPr>
          </a:p>
          <a:p>
            <a:pPr lvl="0"/>
            <a:r>
              <a:rPr lang="el-GR" sz="2400" dirty="0" smtClean="0">
                <a:solidFill>
                  <a:schemeClr val="accent3">
                    <a:lumMod val="50000"/>
                  </a:schemeClr>
                </a:solidFill>
                <a:latin typeface="Calibri" pitchFamily="34" charset="0"/>
              </a:rPr>
              <a:t>Ενίσχυση νυχιών με </a:t>
            </a:r>
            <a:r>
              <a:rPr lang="en-US" sz="2400" dirty="0" smtClean="0">
                <a:solidFill>
                  <a:schemeClr val="accent3">
                    <a:lumMod val="50000"/>
                  </a:schemeClr>
                </a:solidFill>
                <a:latin typeface="Calibri" pitchFamily="34" charset="0"/>
              </a:rPr>
              <a:t>acrygel</a:t>
            </a:r>
            <a:endParaRPr lang="el-GR" sz="2400" dirty="0" smtClean="0">
              <a:solidFill>
                <a:schemeClr val="accent3">
                  <a:lumMod val="50000"/>
                </a:schemeClr>
              </a:solidFill>
              <a:latin typeface="Calibri" pitchFamily="34" charset="0"/>
            </a:endParaRPr>
          </a:p>
          <a:p>
            <a:pPr lvl="0"/>
            <a:endParaRPr lang="el-GR" sz="2400" b="1" dirty="0" smtClean="0">
              <a:solidFill>
                <a:schemeClr val="accent3">
                  <a:lumMod val="50000"/>
                </a:schemeClr>
              </a:solidFill>
              <a:latin typeface="Calibri" pitchFamily="34" charset="0"/>
            </a:endParaRPr>
          </a:p>
          <a:p>
            <a:r>
              <a:rPr lang="el-GR" sz="2400" dirty="0" smtClean="0">
                <a:solidFill>
                  <a:schemeClr val="accent3">
                    <a:lumMod val="50000"/>
                  </a:schemeClr>
                </a:solidFill>
                <a:latin typeface="Calibri" pitchFamily="34" charset="0"/>
              </a:rPr>
              <a:t>Οι μέθοδοι αυτοί θα αναλυθούν στο υπόλοιπο εξάμηνο</a:t>
            </a:r>
            <a:r>
              <a:rPr lang="el-GR" sz="2400" dirty="0" smtClean="0">
                <a:solidFill>
                  <a:schemeClr val="accent3">
                    <a:lumMod val="50000"/>
                  </a:schemeClr>
                </a:solidFill>
                <a:latin typeface="Calibri" pitchFamily="34" charset="0"/>
              </a:rPr>
              <a:t>.</a:t>
            </a:r>
          </a:p>
          <a:p>
            <a:endParaRPr lang="el-GR" sz="2400" b="1" dirty="0" smtClean="0">
              <a:solidFill>
                <a:schemeClr val="accent3">
                  <a:lumMod val="50000"/>
                </a:schemeClr>
              </a:solidFill>
              <a:latin typeface="Calibri" pitchFamily="34" charset="0"/>
            </a:endParaRPr>
          </a:p>
          <a:p>
            <a:r>
              <a:rPr lang="el-GR" sz="2400" dirty="0" smtClean="0">
                <a:solidFill>
                  <a:schemeClr val="accent3">
                    <a:lumMod val="50000"/>
                  </a:schemeClr>
                </a:solidFill>
                <a:latin typeface="Calibri" pitchFamily="34" charset="0"/>
              </a:rPr>
              <a:t>Υπάρχει μια ακόμα μέθοδος ενίσχυσης του φυσικού νυχιού που λέγεται </a:t>
            </a:r>
            <a:r>
              <a:rPr lang="en-US" sz="2400" dirty="0" smtClean="0">
                <a:solidFill>
                  <a:schemeClr val="accent3">
                    <a:lumMod val="50000"/>
                  </a:schemeClr>
                </a:solidFill>
                <a:latin typeface="Calibri" pitchFamily="34" charset="0"/>
              </a:rPr>
              <a:t>dipping </a:t>
            </a:r>
            <a:r>
              <a:rPr lang="el-GR" sz="2400" dirty="0" smtClean="0">
                <a:solidFill>
                  <a:schemeClr val="accent3">
                    <a:lumMod val="50000"/>
                  </a:schemeClr>
                </a:solidFill>
                <a:latin typeface="Calibri" pitchFamily="34" charset="0"/>
              </a:rPr>
              <a:t>η οποία θα αναλυθεί στο σημερινό μάθημα.</a:t>
            </a:r>
            <a:endParaRPr lang="el-GR" sz="2400" b="1" dirty="0" smtClean="0">
              <a:solidFill>
                <a:schemeClr val="accent3">
                  <a:lumMod val="50000"/>
                </a:schemeClr>
              </a:solidFill>
              <a:latin typeface="Calibri" pitchFamily="34" charset="0"/>
            </a:endParaRPr>
          </a:p>
          <a:p>
            <a:endParaRPr lang="el-GR" sz="2400" dirty="0">
              <a:solidFill>
                <a:schemeClr val="accent3">
                  <a:lumMod val="50000"/>
                </a:schemeClr>
              </a:solidFill>
              <a:latin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1357290" y="2571744"/>
            <a:ext cx="7000892"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dirty="0" err="1" smtClean="0">
                <a:ln>
                  <a:noFill/>
                </a:ln>
                <a:solidFill>
                  <a:schemeClr val="accent1"/>
                </a:solidFill>
                <a:effectLst/>
                <a:latin typeface="Arial" pitchFamily="34" charset="0"/>
                <a:ea typeface="Arial" pitchFamily="34" charset="0"/>
                <a:cs typeface="Arial" pitchFamily="34" charset="0"/>
              </a:rPr>
              <a:t>To</a:t>
            </a:r>
            <a:r>
              <a:rPr kumimoji="0" lang="el-GR" sz="2000" b="0" i="0" u="none" strike="noStrike" cap="none" normalizeH="0" baseline="0" dirty="0" smtClean="0">
                <a:ln>
                  <a:noFill/>
                </a:ln>
                <a:solidFill>
                  <a:schemeClr val="accent1"/>
                </a:solidFill>
                <a:effectLst/>
                <a:latin typeface="Arial" pitchFamily="34" charset="0"/>
                <a:ea typeface="Arial" pitchFamily="34" charset="0"/>
                <a:cs typeface="Arial" pitchFamily="34" charset="0"/>
              </a:rPr>
              <a:t> </a:t>
            </a:r>
            <a:r>
              <a:rPr kumimoji="0" lang="el-GR" sz="2000" b="0" i="0" u="none" strike="noStrike" cap="none" normalizeH="0" baseline="0" dirty="0" err="1" smtClean="0">
                <a:ln>
                  <a:noFill/>
                </a:ln>
                <a:solidFill>
                  <a:schemeClr val="accent1"/>
                </a:solidFill>
                <a:effectLst/>
                <a:latin typeface="Arial" pitchFamily="34" charset="0"/>
                <a:ea typeface="Arial" pitchFamily="34" charset="0"/>
                <a:cs typeface="Arial" pitchFamily="34" charset="0"/>
              </a:rPr>
              <a:t>dipping</a:t>
            </a:r>
            <a:r>
              <a:rPr kumimoji="0" lang="el-GR" sz="2000" b="0" i="0" u="none" strike="noStrike" cap="none" normalizeH="0" baseline="0" dirty="0" smtClean="0">
                <a:ln>
                  <a:noFill/>
                </a:ln>
                <a:solidFill>
                  <a:schemeClr val="accent1"/>
                </a:solidFill>
                <a:effectLst/>
                <a:latin typeface="Arial" pitchFamily="34" charset="0"/>
                <a:ea typeface="Arial" pitchFamily="34" charset="0"/>
                <a:cs typeface="Arial" pitchFamily="34" charset="0"/>
              </a:rPr>
              <a:t> ή αλλιώς </a:t>
            </a:r>
            <a:r>
              <a:rPr kumimoji="0" lang="el-GR" sz="2000" b="0" i="0" u="none" strike="noStrike" cap="none" normalizeH="0" baseline="0" dirty="0" err="1" smtClean="0">
                <a:ln>
                  <a:noFill/>
                </a:ln>
                <a:solidFill>
                  <a:schemeClr val="accent1"/>
                </a:solidFill>
                <a:effectLst/>
                <a:latin typeface="Arial" pitchFamily="34" charset="0"/>
                <a:ea typeface="Arial" pitchFamily="34" charset="0"/>
                <a:cs typeface="Arial" pitchFamily="34" charset="0"/>
              </a:rPr>
              <a:t>dip</a:t>
            </a:r>
            <a:r>
              <a:rPr kumimoji="0" lang="el-GR" sz="2000" b="0" i="0" u="none" strike="noStrike" cap="none" normalizeH="0" baseline="0" dirty="0" smtClean="0">
                <a:ln>
                  <a:noFill/>
                </a:ln>
                <a:solidFill>
                  <a:schemeClr val="accent1"/>
                </a:solidFill>
                <a:effectLst/>
                <a:latin typeface="Arial" pitchFamily="34" charset="0"/>
                <a:ea typeface="Arial" pitchFamily="34" charset="0"/>
                <a:cs typeface="Arial" pitchFamily="34" charset="0"/>
              </a:rPr>
              <a:t> </a:t>
            </a:r>
            <a:r>
              <a:rPr kumimoji="0" lang="el-GR" sz="2000" b="0" i="0" u="none" strike="noStrike" cap="none" normalizeH="0" baseline="0" dirty="0" err="1" smtClean="0">
                <a:ln>
                  <a:noFill/>
                </a:ln>
                <a:solidFill>
                  <a:schemeClr val="accent1"/>
                </a:solidFill>
                <a:effectLst/>
                <a:latin typeface="Arial" pitchFamily="34" charset="0"/>
                <a:ea typeface="Arial" pitchFamily="34" charset="0"/>
                <a:cs typeface="Arial" pitchFamily="34" charset="0"/>
              </a:rPr>
              <a:t>powder</a:t>
            </a:r>
            <a:r>
              <a:rPr kumimoji="0" lang="el-GR" sz="2000" b="0" i="0" u="none" strike="noStrike" cap="none" normalizeH="0" baseline="0" dirty="0" smtClean="0">
                <a:ln>
                  <a:noFill/>
                </a:ln>
                <a:solidFill>
                  <a:schemeClr val="accent1"/>
                </a:solidFill>
                <a:effectLst/>
                <a:latin typeface="Arial" pitchFamily="34" charset="0"/>
                <a:ea typeface="Arial" pitchFamily="34" charset="0"/>
                <a:cs typeface="Arial" pitchFamily="34" charset="0"/>
              </a:rPr>
              <a:t>, μια τεχνική </a:t>
            </a:r>
            <a:r>
              <a:rPr kumimoji="0" lang="el-GR" sz="2000" b="0" i="0" u="none" strike="noStrike" cap="none" normalizeH="0" baseline="0" dirty="0" err="1" smtClean="0">
                <a:ln>
                  <a:noFill/>
                </a:ln>
                <a:solidFill>
                  <a:schemeClr val="accent1"/>
                </a:solidFill>
                <a:effectLst/>
                <a:latin typeface="Arial" pitchFamily="34" charset="0"/>
                <a:ea typeface="Arial" pitchFamily="34" charset="0"/>
                <a:cs typeface="Arial" pitchFamily="34" charset="0"/>
              </a:rPr>
              <a:t>manicure</a:t>
            </a:r>
            <a:r>
              <a:rPr kumimoji="0" lang="el-GR" sz="2000" b="0" i="0" u="none" strike="noStrike" cap="none" normalizeH="0" baseline="0" dirty="0" smtClean="0">
                <a:ln>
                  <a:noFill/>
                </a:ln>
                <a:solidFill>
                  <a:schemeClr val="accent1"/>
                </a:solidFill>
                <a:effectLst/>
                <a:latin typeface="Arial" pitchFamily="34" charset="0"/>
                <a:ea typeface="Arial" pitchFamily="34" charset="0"/>
                <a:cs typeface="Arial" pitchFamily="34" charset="0"/>
              </a:rPr>
              <a:t>, που έρχεται από τη Νέα Υόρκη και το τελευταίο διάστημα αρχίζει να μπαίνει σε ολοένα και περισσότερα εγχώρια nail </a:t>
            </a:r>
            <a:r>
              <a:rPr kumimoji="0" lang="el-GR" sz="2000" b="0" i="0" u="none" strike="noStrike" cap="none" normalizeH="0" baseline="0" dirty="0" err="1" smtClean="0">
                <a:ln>
                  <a:noFill/>
                </a:ln>
                <a:solidFill>
                  <a:schemeClr val="accent1"/>
                </a:solidFill>
                <a:effectLst/>
                <a:latin typeface="Arial" pitchFamily="34" charset="0"/>
                <a:ea typeface="Arial" pitchFamily="34" charset="0"/>
                <a:cs typeface="Arial" pitchFamily="34" charset="0"/>
              </a:rPr>
              <a:t>salons</a:t>
            </a:r>
            <a:r>
              <a:rPr kumimoji="0" lang="el-GR" sz="2000" b="0" i="0" u="none" strike="noStrike" cap="none" normalizeH="0" baseline="0" dirty="0" smtClean="0">
                <a:ln>
                  <a:noFill/>
                </a:ln>
                <a:solidFill>
                  <a:schemeClr val="accent1"/>
                </a:solidFill>
                <a:effectLst/>
                <a:latin typeface="Arial" pitchFamily="34" charset="0"/>
                <a:ea typeface="Arial" pitchFamily="34" charset="0"/>
                <a:cs typeface="Arial" pitchFamily="34" charset="0"/>
              </a:rPr>
              <a:t> δημιουργώντας σχέδια και χρώματα στα νύχια, που μπορούν να διαρκέσουν για πολύ καιρό.</a:t>
            </a: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p:txBody>
      </p:sp>
      <p:sp>
        <p:nvSpPr>
          <p:cNvPr id="3" name="1 - Τίτλος"/>
          <p:cNvSpPr txBox="1">
            <a:spLocks/>
          </p:cNvSpPr>
          <p:nvPr/>
        </p:nvSpPr>
        <p:spPr>
          <a:xfrm>
            <a:off x="1500166" y="857232"/>
            <a:ext cx="7406640" cy="1472184"/>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4300" b="1" i="0" u="none" strike="noStrike" kern="1200" cap="none" spc="0" normalizeH="0" baseline="0" noProof="0" smtClean="0">
                <a:ln>
                  <a:noFill/>
                </a:ln>
                <a:solidFill>
                  <a:schemeClr val="accent1"/>
                </a:solidFill>
                <a:effectLst>
                  <a:outerShdw blurRad="50000" dist="30000" dir="5400000" algn="tl" rotWithShape="0">
                    <a:srgbClr val="000000">
                      <a:alpha val="30000"/>
                    </a:srgbClr>
                  </a:outerShdw>
                </a:effectLst>
                <a:uLnTx/>
                <a:uFillTx/>
                <a:latin typeface="Calibri" pitchFamily="34" charset="0"/>
                <a:ea typeface="+mj-ea"/>
                <a:cs typeface="+mj-cs"/>
              </a:rPr>
              <a:t>ΜΕΘΟΔΟΣ DIPPING</a:t>
            </a:r>
            <a:r>
              <a:rPr kumimoji="0" lang="el-GR" sz="4300" b="0" i="0" u="none" strike="noStrike" kern="1200" cap="none" spc="0" normalizeH="0" baseline="0" noProof="0" smtClean="0">
                <a:ln>
                  <a:noFill/>
                </a:ln>
                <a:solidFill>
                  <a:schemeClr val="accent1"/>
                </a:solidFill>
                <a:effectLst>
                  <a:outerShdw blurRad="50000" dist="30000" dir="5400000" algn="tl" rotWithShape="0">
                    <a:srgbClr val="000000">
                      <a:alpha val="30000"/>
                    </a:srgbClr>
                  </a:outerShdw>
                </a:effectLst>
                <a:uLnTx/>
                <a:uFillTx/>
                <a:latin typeface="Calibri" pitchFamily="34" charset="0"/>
                <a:ea typeface="+mj-ea"/>
                <a:cs typeface="+mj-cs"/>
              </a:rPr>
              <a:t/>
            </a:r>
            <a:br>
              <a:rPr kumimoji="0" lang="el-GR" sz="4300" b="0" i="0" u="none" strike="noStrike" kern="1200" cap="none" spc="0" normalizeH="0" baseline="0" noProof="0" smtClean="0">
                <a:ln>
                  <a:noFill/>
                </a:ln>
                <a:solidFill>
                  <a:schemeClr val="accent1"/>
                </a:solidFill>
                <a:effectLst>
                  <a:outerShdw blurRad="50000" dist="30000" dir="5400000" algn="tl" rotWithShape="0">
                    <a:srgbClr val="000000">
                      <a:alpha val="30000"/>
                    </a:srgbClr>
                  </a:outerShdw>
                </a:effectLst>
                <a:uLnTx/>
                <a:uFillTx/>
                <a:latin typeface="Calibri" pitchFamily="34" charset="0"/>
                <a:ea typeface="+mj-ea"/>
                <a:cs typeface="+mj-cs"/>
              </a:rPr>
            </a:br>
            <a:endParaRPr kumimoji="0" lang="el-GR" sz="4300" b="0" i="0" u="none" strike="noStrike" kern="1200" cap="none" spc="0" normalizeH="0" baseline="0" noProof="0" dirty="0">
              <a:ln>
                <a:noFill/>
              </a:ln>
              <a:solidFill>
                <a:schemeClr val="accent1"/>
              </a:solidFill>
              <a:effectLst/>
              <a:uLnTx/>
              <a:uFillTx/>
              <a:latin typeface="Calibri" pitchFamily="34" charset="0"/>
              <a:ea typeface="+mj-ea"/>
              <a:cs typeface="+mj-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1.jpg"/>
          <p:cNvPicPr/>
          <p:nvPr/>
        </p:nvPicPr>
        <p:blipFill>
          <a:blip r:embed="rId2" cstate="print"/>
          <a:srcRect/>
          <a:stretch>
            <a:fillRect/>
          </a:stretch>
        </p:blipFill>
        <p:spPr>
          <a:xfrm>
            <a:off x="2436018" y="1829176"/>
            <a:ext cx="4271963" cy="3199648"/>
          </a:xfrm>
          <a:prstGeom prst="rect">
            <a:avLst/>
          </a:prstGeom>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1500166" y="1428736"/>
            <a:ext cx="6643702" cy="4049734"/>
          </a:xfrm>
          <a:prstGeom prst="rect">
            <a:avLst/>
          </a:prstGeom>
          <a:solidFill>
            <a:srgbClr val="FFFFFF"/>
          </a:solidFill>
          <a:ln w="9525">
            <a:noFill/>
            <a:miter lim="800000"/>
            <a:headEnd/>
            <a:tailEnd/>
          </a:ln>
          <a:effectLst/>
        </p:spPr>
        <p:txBody>
          <a:bodyPr vert="horz" wrap="square" lIns="91440" tIns="190440" rIns="91440" bIns="101568"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2400" u="sng" strike="noStrike" cap="none" normalizeH="0" baseline="0" dirty="0" smtClean="0">
                <a:ln>
                  <a:noFill/>
                </a:ln>
                <a:solidFill>
                  <a:schemeClr val="accent1"/>
                </a:solidFill>
                <a:effectLst/>
                <a:latin typeface="Arial" pitchFamily="34" charset="0"/>
                <a:cs typeface="Arial" pitchFamily="34" charset="0"/>
              </a:rPr>
              <a:t>Τι είναι</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2000" i="0" u="sng" strike="noStrike" cap="none" normalizeH="0" baseline="0" dirty="0" smtClean="0">
              <a:ln>
                <a:noFill/>
              </a:ln>
              <a:solidFill>
                <a:schemeClr val="accent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l-GR" sz="2000" b="0" i="0" u="none" strike="noStrike" cap="none" normalizeH="0" baseline="0" dirty="0" smtClean="0">
                <a:ln>
                  <a:noFill/>
                </a:ln>
                <a:solidFill>
                  <a:schemeClr val="accent1"/>
                </a:solidFill>
                <a:effectLst/>
                <a:latin typeface="Arial" pitchFamily="34" charset="0"/>
                <a:ea typeface="Arial" pitchFamily="34" charset="0"/>
                <a:cs typeface="Arial" pitchFamily="34" charset="0"/>
              </a:rPr>
              <a:t>Τα </a:t>
            </a:r>
            <a:r>
              <a:rPr kumimoji="0" lang="el-GR" sz="2000" b="0" i="0" u="none" strike="noStrike" cap="none" normalizeH="0" baseline="0" dirty="0" err="1" smtClean="0">
                <a:ln>
                  <a:noFill/>
                </a:ln>
                <a:solidFill>
                  <a:schemeClr val="accent1"/>
                </a:solidFill>
                <a:effectLst/>
                <a:latin typeface="Arial" pitchFamily="34" charset="0"/>
                <a:ea typeface="Arial" pitchFamily="34" charset="0"/>
                <a:cs typeface="Arial" pitchFamily="34" charset="0"/>
              </a:rPr>
              <a:t>dip</a:t>
            </a:r>
            <a:r>
              <a:rPr kumimoji="0" lang="el-GR" sz="2000" b="0" i="0" u="none" strike="noStrike" cap="none" normalizeH="0" baseline="0" dirty="0" smtClean="0">
                <a:ln>
                  <a:noFill/>
                </a:ln>
                <a:solidFill>
                  <a:schemeClr val="accent1"/>
                </a:solidFill>
                <a:effectLst/>
                <a:latin typeface="Arial" pitchFamily="34" charset="0"/>
                <a:ea typeface="Arial" pitchFamily="34" charset="0"/>
                <a:cs typeface="Arial" pitchFamily="34" charset="0"/>
              </a:rPr>
              <a:t> </a:t>
            </a:r>
            <a:r>
              <a:rPr kumimoji="0" lang="el-GR" sz="2000" b="0" i="0" u="none" strike="noStrike" cap="none" normalizeH="0" baseline="0" dirty="0" err="1" smtClean="0">
                <a:ln>
                  <a:noFill/>
                </a:ln>
                <a:solidFill>
                  <a:schemeClr val="accent1"/>
                </a:solidFill>
                <a:effectLst/>
                <a:latin typeface="Arial" pitchFamily="34" charset="0"/>
                <a:ea typeface="Arial" pitchFamily="34" charset="0"/>
                <a:cs typeface="Arial" pitchFamily="34" charset="0"/>
              </a:rPr>
              <a:t>powder</a:t>
            </a:r>
            <a:r>
              <a:rPr kumimoji="0" lang="el-GR" sz="2000" b="0" i="0" u="none" strike="noStrike" cap="none" normalizeH="0" baseline="0" dirty="0" smtClean="0">
                <a:ln>
                  <a:noFill/>
                </a:ln>
                <a:solidFill>
                  <a:schemeClr val="accent1"/>
                </a:solidFill>
                <a:effectLst/>
                <a:latin typeface="Arial" pitchFamily="34" charset="0"/>
                <a:ea typeface="Arial" pitchFamily="34" charset="0"/>
                <a:cs typeface="Arial" pitchFamily="34" charset="0"/>
              </a:rPr>
              <a:t> </a:t>
            </a:r>
            <a:r>
              <a:rPr kumimoji="0" lang="el-GR" sz="2000" b="0" i="0" u="none" strike="noStrike" cap="none" normalizeH="0" baseline="0" dirty="0" err="1" smtClean="0">
                <a:ln>
                  <a:noFill/>
                </a:ln>
                <a:solidFill>
                  <a:schemeClr val="accent1"/>
                </a:solidFill>
                <a:effectLst/>
                <a:latin typeface="Arial" pitchFamily="34" charset="0"/>
                <a:ea typeface="Arial" pitchFamily="34" charset="0"/>
                <a:cs typeface="Arial" pitchFamily="34" charset="0"/>
              </a:rPr>
              <a:t>nails</a:t>
            </a:r>
            <a:r>
              <a:rPr kumimoji="0" lang="el-GR" sz="2000" b="0" i="0" u="none" strike="noStrike" cap="none" normalizeH="0" baseline="0" dirty="0" smtClean="0">
                <a:ln>
                  <a:noFill/>
                </a:ln>
                <a:solidFill>
                  <a:schemeClr val="accent1"/>
                </a:solidFill>
                <a:effectLst/>
                <a:latin typeface="Arial" pitchFamily="34" charset="0"/>
                <a:ea typeface="Arial" pitchFamily="34" charset="0"/>
                <a:cs typeface="Arial" pitchFamily="34" charset="0"/>
              </a:rPr>
              <a:t> είναι κάτι μεταξύ του απλού μανικιούρ και του ακρυλικού. </a:t>
            </a:r>
          </a:p>
          <a:p>
            <a:pPr marL="0" marR="0" lvl="0" indent="0" algn="l" defTabSz="914400" rtl="0" eaLnBrk="0" fontAlgn="base" latinLnBrk="0" hangingPunct="0">
              <a:lnSpc>
                <a:spcPct val="100000"/>
              </a:lnSpc>
              <a:spcBef>
                <a:spcPct val="0"/>
              </a:spcBef>
              <a:spcAft>
                <a:spcPct val="0"/>
              </a:spcAft>
              <a:buClrTx/>
              <a:buSzTx/>
              <a:tabLst/>
            </a:pPr>
            <a:endParaRPr kumimoji="0" lang="el-GR" sz="2000" b="0" i="0" u="none" strike="noStrike" cap="none" normalizeH="0" baseline="0" dirty="0" smtClean="0">
              <a:ln>
                <a:noFill/>
              </a:ln>
              <a:solidFill>
                <a:schemeClr val="accent1"/>
              </a:solidFill>
              <a:effectLst/>
              <a:latin typeface="Arial" pitchFamily="34" charset="0"/>
              <a:ea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l-GR" sz="2000" b="0" i="0" u="none" strike="noStrike" cap="none" normalizeH="0" baseline="0" dirty="0" smtClean="0">
                <a:ln>
                  <a:noFill/>
                </a:ln>
                <a:solidFill>
                  <a:schemeClr val="accent1"/>
                </a:solidFill>
                <a:effectLst/>
                <a:latin typeface="Arial" pitchFamily="34" charset="0"/>
                <a:ea typeface="Arial" pitchFamily="34" charset="0"/>
                <a:cs typeface="Arial" pitchFamily="34" charset="0"/>
              </a:rPr>
              <a:t>Αρχικά, εφαρμόζεται ένα base coat, το οποίο θα αποτελέσει τη βάση και θα προστατέψει την επιφάνεια του νυχιού. </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endParaRPr kumimoji="0" lang="el-GR" sz="2000" b="0" i="0" u="none" strike="noStrike" cap="none" normalizeH="0" baseline="0" dirty="0" smtClean="0">
              <a:ln>
                <a:noFill/>
              </a:ln>
              <a:solidFill>
                <a:schemeClr val="accent1"/>
              </a:solidFill>
              <a:effectLst/>
              <a:latin typeface="Arial" pitchFamily="34" charset="0"/>
              <a:ea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v"/>
              <a:tabLst/>
            </a:pPr>
            <a:r>
              <a:rPr kumimoji="0" lang="el-GR" sz="2000" b="0" i="0" u="none" strike="noStrike" cap="none" normalizeH="0" baseline="0" dirty="0" smtClean="0">
                <a:ln>
                  <a:noFill/>
                </a:ln>
                <a:solidFill>
                  <a:schemeClr val="accent1"/>
                </a:solidFill>
                <a:effectLst/>
                <a:latin typeface="Arial" pitchFamily="34" charset="0"/>
                <a:ea typeface="Arial" pitchFamily="34" charset="0"/>
                <a:cs typeface="Arial" pitchFamily="34" charset="0"/>
              </a:rPr>
              <a:t>Στη συνέχεια, βάζουμε τα νύχια σε ένα μικρό μπολ με το χρώμα που επιλέχθηκε κι έπειτα αφαιρείται η περιττή ποσότητα.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428728" y="1571612"/>
            <a:ext cx="7215238" cy="3477875"/>
          </a:xfrm>
          <a:prstGeom prst="rect">
            <a:avLst/>
          </a:prstGeom>
        </p:spPr>
        <p:txBody>
          <a:bodyPr wrap="square">
            <a:spAutoFit/>
          </a:bodyPr>
          <a:lstStyle/>
          <a:p>
            <a:pPr lvl="0" eaLnBrk="0" fontAlgn="base" hangingPunct="0">
              <a:spcBef>
                <a:spcPct val="0"/>
              </a:spcBef>
              <a:spcAft>
                <a:spcPct val="0"/>
              </a:spcAft>
              <a:buFont typeface="Wingdings" pitchFamily="2" charset="2"/>
              <a:buChar char="v"/>
            </a:pPr>
            <a:r>
              <a:rPr lang="el-GR" sz="2000" dirty="0" smtClean="0">
                <a:solidFill>
                  <a:schemeClr val="accent1"/>
                </a:solidFill>
                <a:latin typeface="Arial" pitchFamily="34" charset="0"/>
                <a:ea typeface="Arial" pitchFamily="34" charset="0"/>
                <a:cs typeface="Arial" pitchFamily="34" charset="0"/>
              </a:rPr>
              <a:t>Ξαναεφαρμόζεται άλλη μια στρώση από το base coat, για να «κλειδώσει» το χρώμα.</a:t>
            </a:r>
          </a:p>
          <a:p>
            <a:pPr lvl="0" eaLnBrk="0" fontAlgn="base" hangingPunct="0">
              <a:spcBef>
                <a:spcPct val="0"/>
              </a:spcBef>
              <a:spcAft>
                <a:spcPct val="0"/>
              </a:spcAft>
              <a:buFont typeface="Wingdings" pitchFamily="2" charset="2"/>
              <a:buChar char="v"/>
            </a:pPr>
            <a:endParaRPr lang="el-GR" sz="2000" dirty="0" smtClean="0">
              <a:solidFill>
                <a:schemeClr val="accent1"/>
              </a:solidFill>
              <a:latin typeface="Arial" pitchFamily="34" charset="0"/>
              <a:ea typeface="Arial" pitchFamily="34" charset="0"/>
              <a:cs typeface="Arial" pitchFamily="34" charset="0"/>
            </a:endParaRPr>
          </a:p>
          <a:p>
            <a:pPr lvl="0" eaLnBrk="0" fontAlgn="base" hangingPunct="0">
              <a:spcBef>
                <a:spcPct val="0"/>
              </a:spcBef>
              <a:spcAft>
                <a:spcPct val="0"/>
              </a:spcAft>
              <a:buFont typeface="Wingdings" pitchFamily="2" charset="2"/>
              <a:buChar char="v"/>
            </a:pPr>
            <a:r>
              <a:rPr lang="el-GR" sz="2000" dirty="0" smtClean="0">
                <a:solidFill>
                  <a:schemeClr val="accent1"/>
                </a:solidFill>
                <a:latin typeface="Arial" pitchFamily="34" charset="0"/>
                <a:ea typeface="Arial" pitchFamily="34" charset="0"/>
                <a:cs typeface="Arial" pitchFamily="34" charset="0"/>
              </a:rPr>
              <a:t>Μετά, ξαναβουτάμε τα νύχια στη σκόνη, για να καλυφθούν τα οποιαδήποτε κενά και για να είναι πιο αρμονικό το αποτέλεσμα.</a:t>
            </a:r>
          </a:p>
          <a:p>
            <a:pPr lvl="0" eaLnBrk="0" fontAlgn="base" hangingPunct="0">
              <a:spcBef>
                <a:spcPct val="0"/>
              </a:spcBef>
              <a:spcAft>
                <a:spcPct val="0"/>
              </a:spcAft>
              <a:buFont typeface="Wingdings" pitchFamily="2" charset="2"/>
              <a:buChar char="v"/>
            </a:pPr>
            <a:endParaRPr lang="el-GR" sz="2000" dirty="0" smtClean="0">
              <a:solidFill>
                <a:schemeClr val="accent1"/>
              </a:solidFill>
              <a:latin typeface="Arial" pitchFamily="34" charset="0"/>
              <a:ea typeface="Arial" pitchFamily="34" charset="0"/>
              <a:cs typeface="Arial" pitchFamily="34" charset="0"/>
            </a:endParaRPr>
          </a:p>
          <a:p>
            <a:pPr lvl="0" eaLnBrk="0" fontAlgn="base" hangingPunct="0">
              <a:spcBef>
                <a:spcPct val="0"/>
              </a:spcBef>
              <a:spcAft>
                <a:spcPct val="0"/>
              </a:spcAft>
              <a:buFont typeface="Wingdings" pitchFamily="2" charset="2"/>
              <a:buChar char="v"/>
            </a:pPr>
            <a:r>
              <a:rPr lang="el-GR" sz="2000" dirty="0" smtClean="0">
                <a:solidFill>
                  <a:schemeClr val="accent1"/>
                </a:solidFill>
                <a:latin typeface="Arial" pitchFamily="34" charset="0"/>
                <a:ea typeface="Arial" pitchFamily="34" charset="0"/>
                <a:cs typeface="Arial" pitchFamily="34" charset="0"/>
              </a:rPr>
              <a:t>Τέλος, η αισθητικός άκρων ξαναπερνάει άλλη μια τελευταία στρώση από το προϊόν βάσης,</a:t>
            </a:r>
            <a:r>
              <a:rPr lang="el-GR" sz="2000" dirty="0" smtClean="0">
                <a:latin typeface="Arial" pitchFamily="34" charset="0"/>
                <a:cs typeface="Arial" pitchFamily="34" charset="0"/>
              </a:rPr>
              <a:t> </a:t>
            </a:r>
            <a:r>
              <a:rPr lang="el-GR" sz="2000" dirty="0" smtClean="0">
                <a:solidFill>
                  <a:schemeClr val="accent1"/>
                </a:solidFill>
                <a:latin typeface="Arial" pitchFamily="34" charset="0"/>
                <a:cs typeface="Arial" pitchFamily="34" charset="0"/>
              </a:rPr>
              <a:t>και αφήνει να στεγνώσει φυσικά. Ουσιαστικά πρόκειται για μια διαδικασία 2 απλών κι επαναλαμβανόμενων βημάτων.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1428728" y="1357298"/>
            <a:ext cx="7215238" cy="3249515"/>
          </a:xfrm>
          <a:prstGeom prst="rect">
            <a:avLst/>
          </a:prstGeom>
          <a:solidFill>
            <a:srgbClr val="FFFFFF"/>
          </a:solidFill>
          <a:ln w="9525">
            <a:noFill/>
            <a:miter lim="800000"/>
            <a:headEnd/>
            <a:tailEnd/>
          </a:ln>
          <a:effectLst/>
        </p:spPr>
        <p:txBody>
          <a:bodyPr vert="horz" wrap="square" lIns="91440" tIns="190440" rIns="91440" bIns="101568"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2400" b="1" u="sng" strike="noStrike" cap="none" normalizeH="0" baseline="0" dirty="0" smtClean="0">
                <a:ln>
                  <a:noFill/>
                </a:ln>
                <a:solidFill>
                  <a:schemeClr val="accent1"/>
                </a:solidFill>
                <a:effectLst/>
                <a:latin typeface="Arial" pitchFamily="34" charset="0"/>
                <a:cs typeface="Arial" pitchFamily="34" charset="0"/>
              </a:rPr>
              <a:t>Πως αφαιρείται;</a:t>
            </a:r>
          </a:p>
          <a:p>
            <a:pPr marL="0" marR="0" lvl="0" indent="0" algn="ctr" defTabSz="914400" rtl="0" eaLnBrk="1" fontAlgn="base" latinLnBrk="0" hangingPunct="1">
              <a:lnSpc>
                <a:spcPct val="100000"/>
              </a:lnSpc>
              <a:spcBef>
                <a:spcPct val="0"/>
              </a:spcBef>
              <a:spcAft>
                <a:spcPct val="0"/>
              </a:spcAft>
              <a:buClrTx/>
              <a:buSzTx/>
              <a:buFontTx/>
              <a:buNone/>
              <a:tabLst/>
            </a:pPr>
            <a:endParaRPr lang="el-GR" sz="2400" b="1" u="sng" dirty="0" smtClean="0">
              <a:solidFill>
                <a:schemeClr val="accent1"/>
              </a:solidFill>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l-GR" sz="2400" b="0" u="sng" strike="noStrike" cap="none" normalizeH="0" baseline="0" dirty="0" smtClean="0">
              <a:ln>
                <a:noFill/>
              </a:ln>
              <a:solidFill>
                <a:schemeClr val="accent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accent1"/>
                </a:solidFill>
                <a:effectLst/>
                <a:latin typeface="Arial" pitchFamily="34" charset="0"/>
                <a:ea typeface="Arial" pitchFamily="34" charset="0"/>
                <a:cs typeface="Arial" pitchFamily="34" charset="0"/>
              </a:rPr>
              <a:t>Ακριβώς όπως τα </a:t>
            </a:r>
            <a:r>
              <a:rPr kumimoji="0" lang="el-GR" sz="2000" b="0" i="0" u="none" strike="noStrike" cap="none" normalizeH="0" baseline="0" dirty="0" err="1" smtClean="0">
                <a:ln>
                  <a:noFill/>
                </a:ln>
                <a:solidFill>
                  <a:schemeClr val="accent1"/>
                </a:solidFill>
                <a:effectLst/>
                <a:latin typeface="Arial" pitchFamily="34" charset="0"/>
                <a:ea typeface="Arial" pitchFamily="34" charset="0"/>
                <a:cs typeface="Arial" pitchFamily="34" charset="0"/>
              </a:rPr>
              <a:t>gels</a:t>
            </a:r>
            <a:r>
              <a:rPr kumimoji="0" lang="el-GR" sz="2000" b="0" i="0" u="none" strike="noStrike" cap="none" normalizeH="0" baseline="0" dirty="0" smtClean="0">
                <a:ln>
                  <a:noFill/>
                </a:ln>
                <a:solidFill>
                  <a:schemeClr val="accent1"/>
                </a:solidFill>
                <a:effectLst/>
                <a:latin typeface="Arial" pitchFamily="34" charset="0"/>
                <a:ea typeface="Arial" pitchFamily="34" charset="0"/>
                <a:cs typeface="Arial" pitchFamily="34" charset="0"/>
              </a:rPr>
              <a:t> ή τα ακρυλικά νύχια, η αφαίρεση ενός μανικιούρ που έχει γίνει με </a:t>
            </a:r>
            <a:r>
              <a:rPr kumimoji="0" lang="el-GR" sz="2000" b="0" i="0" u="none" strike="noStrike" cap="none" normalizeH="0" baseline="0" dirty="0" err="1" smtClean="0">
                <a:ln>
                  <a:noFill/>
                </a:ln>
                <a:solidFill>
                  <a:schemeClr val="accent1"/>
                </a:solidFill>
                <a:effectLst/>
                <a:latin typeface="Arial" pitchFamily="34" charset="0"/>
                <a:ea typeface="Arial" pitchFamily="34" charset="0"/>
                <a:cs typeface="Arial" pitchFamily="34" charset="0"/>
              </a:rPr>
              <a:t>dip</a:t>
            </a:r>
            <a:r>
              <a:rPr kumimoji="0" lang="el-GR" sz="2000" b="0" i="0" u="none" strike="noStrike" cap="none" normalizeH="0" baseline="0" dirty="0" smtClean="0">
                <a:ln>
                  <a:noFill/>
                </a:ln>
                <a:solidFill>
                  <a:schemeClr val="accent1"/>
                </a:solidFill>
                <a:effectLst/>
                <a:latin typeface="Arial" pitchFamily="34" charset="0"/>
                <a:ea typeface="Arial" pitchFamily="34" charset="0"/>
                <a:cs typeface="Arial" pitchFamily="34" charset="0"/>
              </a:rPr>
              <a:t> </a:t>
            </a:r>
            <a:r>
              <a:rPr kumimoji="0" lang="el-GR" sz="2000" b="0" i="0" u="none" strike="noStrike" cap="none" normalizeH="0" baseline="0" dirty="0" err="1" smtClean="0">
                <a:ln>
                  <a:noFill/>
                </a:ln>
                <a:solidFill>
                  <a:schemeClr val="accent1"/>
                </a:solidFill>
                <a:effectLst/>
                <a:latin typeface="Arial" pitchFamily="34" charset="0"/>
                <a:ea typeface="Arial" pitchFamily="34" charset="0"/>
                <a:cs typeface="Arial" pitchFamily="34" charset="0"/>
              </a:rPr>
              <a:t>powder</a:t>
            </a:r>
            <a:r>
              <a:rPr kumimoji="0" lang="el-GR" sz="2000" b="0" i="0" u="none" strike="noStrike" cap="none" normalizeH="0" baseline="0" dirty="0" smtClean="0">
                <a:ln>
                  <a:noFill/>
                </a:ln>
                <a:solidFill>
                  <a:schemeClr val="accent1"/>
                </a:solidFill>
                <a:effectLst/>
                <a:latin typeface="Arial" pitchFamily="34" charset="0"/>
                <a:ea typeface="Arial" pitchFamily="34" charset="0"/>
                <a:cs typeface="Arial" pitchFamily="34" charset="0"/>
              </a:rPr>
              <a:t> απαιτεί περισσότερο χρόνο και υπομονή απ' ό,τι γίνεται σε άλλες περιπτώσεις. Η αφαίρεση του χρώματος γίνεται πιο εύκολα και γρήγορα με τροχό, βέβαια είναι δυνατόν να γίνει και με ασετόν και βαμβάκι. </a:t>
            </a:r>
            <a:endParaRPr kumimoji="0" lang="el-GR" sz="2800" b="0" i="0" u="none" strike="noStrike" cap="none" normalizeH="0" baseline="0" dirty="0" smtClean="0">
              <a:ln>
                <a:noFill/>
              </a:ln>
              <a:solidFill>
                <a:schemeClr val="accent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071538" y="785794"/>
            <a:ext cx="7215238" cy="707886"/>
          </a:xfrm>
          <a:prstGeom prst="rect">
            <a:avLst/>
          </a:prstGeom>
          <a:noFill/>
        </p:spPr>
        <p:txBody>
          <a:bodyPr wrap="square" rtlCol="0">
            <a:spAutoFit/>
          </a:bodyPr>
          <a:lstStyle/>
          <a:p>
            <a:pPr algn="ctr"/>
            <a:r>
              <a:rPr lang="el-GR" sz="4000" u="sng" dirty="0" smtClean="0">
                <a:solidFill>
                  <a:schemeClr val="accent1">
                    <a:lumMod val="75000"/>
                  </a:schemeClr>
                </a:solidFill>
                <a:latin typeface="Calibri" pitchFamily="34" charset="0"/>
              </a:rPr>
              <a:t>Ευχαριστώ για την προσοχή σας</a:t>
            </a:r>
            <a:endParaRPr lang="el-GR" sz="4000" u="sng" dirty="0">
              <a:solidFill>
                <a:schemeClr val="accent1">
                  <a:lumMod val="75000"/>
                </a:schemeClr>
              </a:solidFill>
              <a:latin typeface="Calibri" pitchFamily="34" charset="0"/>
            </a:endParaRPr>
          </a:p>
        </p:txBody>
      </p:sp>
      <p:pic>
        <p:nvPicPr>
          <p:cNvPr id="1026" name="Picture 2" descr="Manicures &amp; Pedicures – 56 West Salon in Spanish Fork Utah"/>
          <p:cNvPicPr>
            <a:picLocks noChangeAspect="1" noChangeArrowheads="1"/>
          </p:cNvPicPr>
          <p:nvPr/>
        </p:nvPicPr>
        <p:blipFill>
          <a:blip r:embed="rId2"/>
          <a:srcRect/>
          <a:stretch>
            <a:fillRect/>
          </a:stretch>
        </p:blipFill>
        <p:spPr bwMode="auto">
          <a:xfrm>
            <a:off x="1071538" y="1714488"/>
            <a:ext cx="7200876" cy="4800584"/>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Ηλιοστάσιο">
  <a:themeElements>
    <a:clrScheme name="Προσαρμοσμένος 28">
      <a:dk1>
        <a:sysClr val="windowText" lastClr="000000"/>
      </a:dk1>
      <a:lt1>
        <a:sysClr val="window" lastClr="FFFFFF"/>
      </a:lt1>
      <a:dk2>
        <a:srgbClr val="DBDDCC"/>
      </a:dk2>
      <a:lt2>
        <a:srgbClr val="C9CCB3"/>
      </a:lt2>
      <a:accent1>
        <a:srgbClr val="808759"/>
      </a:accent1>
      <a:accent2>
        <a:srgbClr val="C9CCB3"/>
      </a:accent2>
      <a:accent3>
        <a:srgbClr val="A5AB81"/>
      </a:accent3>
      <a:accent4>
        <a:srgbClr val="D8B25C"/>
      </a:accent4>
      <a:accent5>
        <a:srgbClr val="7BA79D"/>
      </a:accent5>
      <a:accent6>
        <a:srgbClr val="968C8C"/>
      </a:accent6>
      <a:hlink>
        <a:srgbClr val="F7B615"/>
      </a:hlink>
      <a:folHlink>
        <a:srgbClr val="704404"/>
      </a:folHlink>
    </a:clrScheme>
    <a:fontScheme name="Ηλιοστάσιο">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Ηλιοστάσιο">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74</TotalTime>
  <Words>383</Words>
  <Application>Microsoft Office PowerPoint</Application>
  <PresentationFormat>Προβολή στην οθόνη (4:3)</PresentationFormat>
  <Paragraphs>37</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Ηλιοστάσιο</vt:lpstr>
      <vt:lpstr>ΕΝΙΣΧΥΣΗ ΦΥΣΙΚΟΥ ΝΥΧΙΟΥ</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19</cp:revision>
  <dcterms:created xsi:type="dcterms:W3CDTF">2020-11-09T10:50:04Z</dcterms:created>
  <dcterms:modified xsi:type="dcterms:W3CDTF">2021-11-29T11:06:57Z</dcterms:modified>
</cp:coreProperties>
</file>