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4" r:id="rId1"/>
  </p:sldMasterIdLst>
  <p:notesMasterIdLst>
    <p:notesMasterId r:id="rId12"/>
  </p:notesMasterIdLst>
  <p:sldIdLst>
    <p:sldId id="263" r:id="rId2"/>
    <p:sldId id="262" r:id="rId3"/>
    <p:sldId id="257" r:id="rId4"/>
    <p:sldId id="258" r:id="rId5"/>
    <p:sldId id="259" r:id="rId6"/>
    <p:sldId id="264" r:id="rId7"/>
    <p:sldId id="260" r:id="rId8"/>
    <p:sldId id="265" r:id="rId9"/>
    <p:sldId id="266" r:id="rId10"/>
    <p:sldId id="261" r:id="rId11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25F2D1-6535-421D-A656-675E867804EA}" type="datetimeFigureOut">
              <a:rPr lang="el-GR" smtClean="0"/>
              <a:pPr/>
              <a:t>7/5/2023</a:t>
            </a:fld>
            <a:endParaRPr lang="el-G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084C4E-2E0D-4597-BAAF-2754DB4849EB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508140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084C4E-2E0D-4597-BAAF-2754DB4849EB}" type="slidenum">
              <a:rPr lang="el-GR" smtClean="0"/>
              <a:pPr/>
              <a:t>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01110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CA4BA-AD4B-418E-9B94-C8F91611A560}" type="datetimeFigureOut">
              <a:rPr lang="el-GR" smtClean="0"/>
              <a:pPr/>
              <a:t>7/5/2023</a:t>
            </a:fld>
            <a:endParaRPr lang="el-GR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C8A0093-403C-4720-B5B7-B9D0F2267B03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CA4BA-AD4B-418E-9B94-C8F91611A560}" type="datetimeFigureOut">
              <a:rPr lang="el-GR" smtClean="0"/>
              <a:pPr/>
              <a:t>7/5/2023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A0093-403C-4720-B5B7-B9D0F2267B0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BC8A0093-403C-4720-B5B7-B9D0F2267B03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CA4BA-AD4B-418E-9B94-C8F91611A560}" type="datetimeFigureOut">
              <a:rPr lang="el-GR" smtClean="0"/>
              <a:pPr/>
              <a:t>7/5/2023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CA4BA-AD4B-418E-9B94-C8F91611A560}" type="datetimeFigureOut">
              <a:rPr lang="el-GR" smtClean="0"/>
              <a:pPr/>
              <a:t>7/5/2023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BC8A0093-403C-4720-B5B7-B9D0F2267B03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CA4BA-AD4B-418E-9B94-C8F91611A560}" type="datetimeFigureOut">
              <a:rPr lang="el-GR" smtClean="0"/>
              <a:pPr/>
              <a:t>7/5/2023</a:t>
            </a:fld>
            <a:endParaRPr lang="el-GR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C8A0093-403C-4720-B5B7-B9D0F2267B03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A62CA4BA-AD4B-418E-9B94-C8F91611A560}" type="datetimeFigureOut">
              <a:rPr lang="el-GR" smtClean="0"/>
              <a:pPr/>
              <a:t>7/5/2023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A0093-403C-4720-B5B7-B9D0F2267B03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CA4BA-AD4B-418E-9B94-C8F91611A560}" type="datetimeFigureOut">
              <a:rPr lang="el-GR" smtClean="0"/>
              <a:pPr/>
              <a:t>7/5/2023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l-GR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BC8A0093-403C-4720-B5B7-B9D0F2267B03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CA4BA-AD4B-418E-9B94-C8F91611A560}" type="datetimeFigureOut">
              <a:rPr lang="el-GR" smtClean="0"/>
              <a:pPr/>
              <a:t>7/5/2023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BC8A0093-403C-4720-B5B7-B9D0F2267B0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CA4BA-AD4B-418E-9B94-C8F91611A560}" type="datetimeFigureOut">
              <a:rPr lang="el-GR" smtClean="0"/>
              <a:pPr/>
              <a:t>7/5/2023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C8A0093-403C-4720-B5B7-B9D0F2267B0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C8A0093-403C-4720-B5B7-B9D0F2267B03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CA4BA-AD4B-418E-9B94-C8F91611A560}" type="datetimeFigureOut">
              <a:rPr lang="el-GR" smtClean="0"/>
              <a:pPr/>
              <a:t>7/5/2023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BC8A0093-403C-4720-B5B7-B9D0F2267B03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A62CA4BA-AD4B-418E-9B94-C8F91611A560}" type="datetimeFigureOut">
              <a:rPr lang="el-GR" smtClean="0"/>
              <a:pPr/>
              <a:t>7/5/2023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A62CA4BA-AD4B-418E-9B94-C8F91611A560}" type="datetimeFigureOut">
              <a:rPr lang="el-GR" smtClean="0"/>
              <a:pPr/>
              <a:t>7/5/2023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l-GR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C8A0093-403C-4720-B5B7-B9D0F2267B03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thloclinic.gr/index.php?option=com_content&amp;view=article&amp;id=156&amp;itemid=81" TargetMode="External"/><Relationship Id="rId2" Type="http://schemas.openxmlformats.org/officeDocument/2006/relationships/hyperlink" Target="https://docplayer.gr/79224304-Kinisiologiki-analysi-kato-akroy.html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eureka.teithe.gr/jspui/bitstream/123456789/8621/4/Ntagkas_Dimosthenis.pdf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2800" b="1" dirty="0">
                <a:latin typeface="Times New Roman" pitchFamily="18" charset="0"/>
                <a:cs typeface="Times New Roman" pitchFamily="18" charset="0"/>
              </a:rPr>
              <a:t>ΡΑΠΤΙΚΟΣ  ΜΥΣ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0"/>
            <a:r>
              <a:rPr lang="el-GR" sz="1600" dirty="0">
                <a:latin typeface="Times New Roman" pitchFamily="18" charset="0"/>
                <a:cs typeface="Times New Roman" pitchFamily="18" charset="0"/>
              </a:rPr>
              <a:t>Ο μυς αυτός είναι διάρθιος. </a:t>
            </a:r>
          </a:p>
          <a:p>
            <a:pPr lvl="0"/>
            <a:r>
              <a:rPr lang="el-GR" sz="1600" dirty="0">
                <a:latin typeface="Times New Roman" pitchFamily="18" charset="0"/>
                <a:cs typeface="Times New Roman" pitchFamily="18" charset="0"/>
              </a:rPr>
              <a:t>Ο ραπτικός είναι ένας μακρός, λεπτός μυς, σε σχήμα κορδέλας. </a:t>
            </a:r>
          </a:p>
          <a:p>
            <a:pPr lvl="0"/>
            <a:r>
              <a:rPr lang="el-GR" sz="1600" dirty="0">
                <a:latin typeface="Times New Roman" pitchFamily="18" charset="0"/>
                <a:cs typeface="Times New Roman" pitchFamily="18" charset="0"/>
              </a:rPr>
              <a:t>Είναι ο πιο επιφανειακός από τους μύες της πρόσθιας πλευράς  του μηρού  και μπορεί να ψηλαφηθεί εύκολα  στα αδύνατα άτομα. Σε άλλους μπορεί να ψηλαφηθεί στην πρόσθια  άνω λαγόνια  άκανθα.</a:t>
            </a:r>
          </a:p>
          <a:p>
            <a:pPr lvl="0"/>
            <a:r>
              <a:rPr lang="el-GR" sz="1600" dirty="0">
                <a:latin typeface="Times New Roman" pitchFamily="18" charset="0"/>
                <a:cs typeface="Times New Roman" pitchFamily="18" charset="0"/>
              </a:rPr>
              <a:t>Το όνομά του βγαίνει από τη φημολογούμενη λειτουργία του στο σταύρωμα των ποδιών (σταυροπόδι).</a:t>
            </a:r>
            <a:endParaRPr lang="en-US" sz="1600" dirty="0"/>
          </a:p>
          <a:p>
            <a:pPr lvl="0"/>
            <a:endParaRPr lang="el-GR" sz="1800" dirty="0"/>
          </a:p>
          <a:p>
            <a:pPr>
              <a:buNone/>
            </a:pPr>
            <a:r>
              <a:rPr lang="el-GR" sz="1400" dirty="0"/>
              <a:t> </a:t>
            </a:r>
          </a:p>
          <a:p>
            <a:endParaRPr lang="el-GR" sz="1400" dirty="0"/>
          </a:p>
        </p:txBody>
      </p:sp>
      <p:pic>
        <p:nvPicPr>
          <p:cNvPr id="1026" name="Picture 2" descr="C:\Users\Dell\Desktop\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2976" y="3429000"/>
            <a:ext cx="6715172" cy="294645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2000" dirty="0">
                <a:latin typeface="Times New Roman" pitchFamily="18" charset="0"/>
                <a:cs typeface="Times New Roman" pitchFamily="18" charset="0"/>
              </a:rPr>
              <a:t>ΠΗΓΕΣ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l-GR" sz="1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200" dirty="0">
                <a:latin typeface="Times New Roman" pitchFamily="18" charset="0"/>
                <a:cs typeface="Times New Roman" pitchFamily="18" charset="0"/>
                <a:hlinkClick r:id="rId2"/>
              </a:rPr>
              <a:t>https://docplayer.gr/79224304-Kinisiologiki-analysi-kato-akroy.html</a:t>
            </a:r>
            <a:endParaRPr lang="el-GR" sz="1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200" dirty="0">
                <a:latin typeface="Times New Roman" pitchFamily="18" charset="0"/>
                <a:cs typeface="Times New Roman" pitchFamily="18" charset="0"/>
                <a:hlinkClick r:id="rId3"/>
              </a:rPr>
              <a:t>http://www.athloclinic.gr/index.php?option=com_content&amp;view=article&amp;id=156&amp;itemid=81</a:t>
            </a:r>
            <a:endParaRPr lang="el-GR" sz="1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200" dirty="0">
                <a:latin typeface="Times New Roman" pitchFamily="18" charset="0"/>
                <a:cs typeface="Times New Roman" pitchFamily="18" charset="0"/>
                <a:hlinkClick r:id="rId4"/>
              </a:rPr>
              <a:t>http://eureka.teithe.gr/jspui/bitstream/123456789/8621/4/Ntagkas_Dimosthenis.pdf</a:t>
            </a:r>
            <a:endParaRPr lang="el-GR" sz="1200" dirty="0">
              <a:latin typeface="Times New Roman" pitchFamily="18" charset="0"/>
              <a:cs typeface="Times New Roman" pitchFamily="18" charset="0"/>
            </a:endParaRPr>
          </a:p>
          <a:p>
            <a:endParaRPr lang="el-GR" sz="1200" dirty="0">
              <a:latin typeface="Times New Roman" pitchFamily="18" charset="0"/>
              <a:cs typeface="Times New Roman" pitchFamily="18" charset="0"/>
            </a:endParaRPr>
          </a:p>
          <a:p>
            <a:endParaRPr lang="el-GR" sz="1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2800" b="1" dirty="0">
                <a:latin typeface="Times New Roman" pitchFamily="18" charset="0"/>
                <a:cs typeface="Times New Roman" pitchFamily="18" charset="0"/>
              </a:rPr>
              <a:t>ΡΑΠΤΙΚΟΣ  ΜΥΣ</a:t>
            </a:r>
          </a:p>
        </p:txBody>
      </p:sp>
      <p:pic>
        <p:nvPicPr>
          <p:cNvPr id="4" name="Content Placeholder 3" descr="110-0.jp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5786446" y="1500174"/>
            <a:ext cx="3054363" cy="4572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Rectangle 4"/>
          <p:cNvSpPr/>
          <p:nvPr/>
        </p:nvSpPr>
        <p:spPr>
          <a:xfrm>
            <a:off x="285720" y="1500174"/>
            <a:ext cx="5429288" cy="44935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l-GR" sz="2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l-GR" sz="2200" dirty="0">
                <a:latin typeface="Times New Roman" pitchFamily="18" charset="0"/>
                <a:cs typeface="Times New Roman" pitchFamily="18" charset="0"/>
              </a:rPr>
              <a:t>Ο ραπτικός μυς είναι ο μακρύτερος μυς του σώματος . Εκτείνεται από την πρόσθια άνω λαγόνιο άκανθα, προσπελαύνει το μηριαίο οστό σε σχήμα ελαφρού S και πορεύεται προς την έσω πλευρά του γόνατος, όπου καταφύεται στον έσω κνημιαίο κόνδυλο. Αυτός ο μυς έχει τόσο ποικίλες λειτουργίες, ώστε είναι δύσκολο να καταταγεί σε κάποια ιδιαίτερη μυϊκή ομάδα. Ο ραπτικός μυς πήρε το όνομά του από το γεγονός ότι επιτρέπει σε κάποιον να κάθεται σε τραπέζι με σταυρωμένα γόνατα, όπως κάνουν οι ράφτες.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2400" b="1" dirty="0">
                <a:latin typeface="Times New Roman" pitchFamily="18" charset="0"/>
                <a:cs typeface="Times New Roman" pitchFamily="18" charset="0"/>
              </a:rPr>
              <a:t>Ο  μακρύτερος  μυς  του  σώματος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l-GR" sz="2400" b="1" dirty="0">
                <a:latin typeface="Times New Roman" pitchFamily="18" charset="0"/>
                <a:cs typeface="Times New Roman" pitchFamily="18" charset="0"/>
              </a:rPr>
              <a:t> ο  ραπτικός  μυς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485090" cy="45720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l-GR" sz="1200" dirty="0">
                <a:latin typeface="Times New Roman" pitchFamily="18" charset="0"/>
                <a:cs typeface="Times New Roman" pitchFamily="18" charset="0"/>
              </a:rPr>
              <a:t>     </a:t>
            </a:r>
            <a:endParaRPr lang="en-US" sz="1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l-GR" sz="1600" dirty="0">
                <a:latin typeface="Times New Roman" pitchFamily="18" charset="0"/>
                <a:cs typeface="Times New Roman" pitchFamily="18" charset="0"/>
              </a:rPr>
              <a:t>Ο ραπτικός μυς 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l-GR" sz="1600" dirty="0">
                <a:latin typeface="Times New Roman" pitchFamily="18" charset="0"/>
                <a:cs typeface="Times New Roman" pitchFamily="18" charset="0"/>
              </a:rPr>
              <a:t>Στενός, επιμήκης και ταινιοδής μυς αποτελεί τον μακρύτερο μυ του σώματος και τον πλέον επιπολή μυ της πρόσθιας επιφάνειας του μηρού . Ενεργεί πάνω σε δύο αρθρώσεις. Στο μεγαλύτερο τμήμα της πορείας του ο ραπτικός μυς καλύπτει την μηριαία αρτηρία καθώς αυτή πορεύεται μέσα στον πόρο τον προσαγωγών μυών .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endParaRPr lang="el-GR" sz="1600" dirty="0">
              <a:latin typeface="Times New Roman" pitchFamily="18" charset="0"/>
              <a:cs typeface="Times New Roman" pitchFamily="18" charset="0"/>
            </a:endParaRPr>
          </a:p>
          <a:p>
            <a:endParaRPr lang="el-GR" sz="1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l-GR" sz="1600" b="1" dirty="0">
                <a:latin typeface="Times New Roman" pitchFamily="18" charset="0"/>
                <a:cs typeface="Times New Roman" pitchFamily="18" charset="0"/>
              </a:rPr>
              <a:t>Έκφυση </a:t>
            </a:r>
            <a:r>
              <a:rPr lang="en-US" sz="1600" b="1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1500" b="1" dirty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1500" dirty="0">
                <a:latin typeface="Times New Roman" pitchFamily="18" charset="0"/>
                <a:cs typeface="Times New Roman" pitchFamily="18" charset="0"/>
              </a:rPr>
              <a:t>Ο ραπτικός μυς  εκφύεται  από την πρόσθια άνω λαγόνια</a:t>
            </a:r>
          </a:p>
          <a:p>
            <a:pPr>
              <a:buNone/>
            </a:pP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                        </a:t>
            </a:r>
            <a:r>
              <a:rPr lang="el-GR" sz="1500" dirty="0">
                <a:latin typeface="Times New Roman" pitchFamily="18" charset="0"/>
                <a:cs typeface="Times New Roman" pitchFamily="18" charset="0"/>
              </a:rPr>
              <a:t> άκανθα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>
              <a:buNone/>
            </a:pPr>
            <a:endParaRPr lang="el-GR" sz="15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l-GR" sz="1500" b="1" dirty="0">
                <a:latin typeface="Times New Roman" pitchFamily="18" charset="0"/>
                <a:cs typeface="Times New Roman" pitchFamily="18" charset="0"/>
              </a:rPr>
              <a:t>Κατάφυση</a:t>
            </a:r>
            <a:r>
              <a:rPr lang="en-US" sz="1500" b="1" dirty="0">
                <a:latin typeface="Times New Roman" pitchFamily="18" charset="0"/>
                <a:cs typeface="Times New Roman" pitchFamily="18" charset="0"/>
              </a:rPr>
              <a:t> : </a:t>
            </a:r>
            <a:r>
              <a:rPr lang="el-GR" sz="1500" dirty="0">
                <a:latin typeface="Times New Roman" pitchFamily="18" charset="0"/>
                <a:cs typeface="Times New Roman" pitchFamily="18" charset="0"/>
              </a:rPr>
              <a:t>Καταφύεται στην κνημιαία περιτονία</a:t>
            </a:r>
          </a:p>
          <a:p>
            <a:pPr>
              <a:buNone/>
            </a:pPr>
            <a:r>
              <a:rPr lang="el-GR" sz="1500" dirty="0">
                <a:latin typeface="Times New Roman" pitchFamily="18" charset="0"/>
                <a:cs typeface="Times New Roman" pitchFamily="18" charset="0"/>
              </a:rPr>
              <a:t>                           προς τα έσω και κάτω του κνημιαίου κυρτώματος</a:t>
            </a:r>
            <a:endParaRPr lang="en-US" sz="1500" dirty="0">
              <a:latin typeface="Times New Roman" pitchFamily="18" charset="0"/>
              <a:cs typeface="Times New Roman" pitchFamily="18" charset="0"/>
            </a:endParaRPr>
          </a:p>
          <a:p>
            <a:endParaRPr lang="el-GR" sz="15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l-GR" sz="1500" b="1" dirty="0">
                <a:latin typeface="Times New Roman" pitchFamily="18" charset="0"/>
                <a:cs typeface="Times New Roman" pitchFamily="18" charset="0"/>
              </a:rPr>
              <a:t>Νεύρωση</a:t>
            </a:r>
            <a:r>
              <a:rPr lang="en-US" sz="1500" b="1" dirty="0">
                <a:latin typeface="Times New Roman" pitchFamily="18" charset="0"/>
                <a:cs typeface="Times New Roman" pitchFamily="18" charset="0"/>
              </a:rPr>
              <a:t>   :</a:t>
            </a:r>
            <a:r>
              <a:rPr lang="el-GR" sz="15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1500" dirty="0">
                <a:latin typeface="Times New Roman" pitchFamily="18" charset="0"/>
                <a:cs typeface="Times New Roman" pitchFamily="18" charset="0"/>
              </a:rPr>
              <a:t>Μηριαίο νεύρο</a:t>
            </a:r>
            <a:endParaRPr lang="en-US" sz="1500" dirty="0">
              <a:latin typeface="Times New Roman" pitchFamily="18" charset="0"/>
              <a:cs typeface="Times New Roman" pitchFamily="18" charset="0"/>
            </a:endParaRPr>
          </a:p>
          <a:p>
            <a:endParaRPr lang="el-GR" sz="15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l-GR" sz="1500" b="1" dirty="0">
                <a:latin typeface="Times New Roman" pitchFamily="18" charset="0"/>
                <a:cs typeface="Times New Roman" pitchFamily="18" charset="0"/>
              </a:rPr>
              <a:t>Ενέργεια</a:t>
            </a:r>
            <a:r>
              <a:rPr lang="en-US" sz="1500" b="1" dirty="0">
                <a:latin typeface="Times New Roman" pitchFamily="18" charset="0"/>
                <a:cs typeface="Times New Roman" pitchFamily="18" charset="0"/>
              </a:rPr>
              <a:t>  :</a:t>
            </a:r>
            <a:r>
              <a:rPr lang="el-GR" sz="1500" b="1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l-GR" sz="1500" dirty="0">
                <a:latin typeface="Times New Roman" pitchFamily="18" charset="0"/>
                <a:cs typeface="Times New Roman" pitchFamily="18" charset="0"/>
              </a:rPr>
              <a:t>Με την ενέργεια του κάμπτει, προσάγει και στρέφει προς </a:t>
            </a:r>
          </a:p>
          <a:p>
            <a:pPr>
              <a:buNone/>
            </a:pPr>
            <a:r>
              <a:rPr lang="el-GR" sz="1500" dirty="0">
                <a:latin typeface="Times New Roman" pitchFamily="18" charset="0"/>
                <a:cs typeface="Times New Roman" pitchFamily="18" charset="0"/>
              </a:rPr>
              <a:t>                          τα έξω το μηρό και συγχρόνως κάμπτει και στρέφει προς </a:t>
            </a:r>
          </a:p>
          <a:p>
            <a:pPr>
              <a:buNone/>
            </a:pPr>
            <a:r>
              <a:rPr lang="el-GR" sz="1500" dirty="0">
                <a:latin typeface="Times New Roman" pitchFamily="18" charset="0"/>
                <a:cs typeface="Times New Roman" pitchFamily="18" charset="0"/>
              </a:rPr>
              <a:t>                          τα έσω την κνήμη</a:t>
            </a:r>
          </a:p>
          <a:p>
            <a:endParaRPr lang="el-GR" sz="1700" dirty="0">
              <a:latin typeface="Times New Roman" pitchFamily="18" charset="0"/>
              <a:cs typeface="Times New Roman" pitchFamily="18" charset="0"/>
            </a:endParaRPr>
          </a:p>
          <a:p>
            <a:endParaRPr lang="el-GR" sz="1300" dirty="0">
              <a:latin typeface="Times New Roman" pitchFamily="18" charset="0"/>
              <a:cs typeface="Times New Roman" pitchFamily="18" charset="0"/>
            </a:endParaRPr>
          </a:p>
          <a:p>
            <a:endParaRPr lang="el-GR" sz="1300" dirty="0">
              <a:latin typeface="Times New Roman" pitchFamily="18" charset="0"/>
              <a:cs typeface="Times New Roman" pitchFamily="18" charset="0"/>
            </a:endParaRPr>
          </a:p>
          <a:p>
            <a:endParaRPr lang="el-GR" sz="1300" dirty="0">
              <a:latin typeface="Times New Roman" pitchFamily="18" charset="0"/>
              <a:cs typeface="Times New Roman" pitchFamily="18" charset="0"/>
            </a:endParaRPr>
          </a:p>
          <a:p>
            <a:endParaRPr lang="el-GR" sz="1800" dirty="0">
              <a:latin typeface="Times New Roman" pitchFamily="18" charset="0"/>
              <a:cs typeface="Times New Roman" pitchFamily="18" charset="0"/>
            </a:endParaRPr>
          </a:p>
          <a:p>
            <a:endParaRPr lang="el-GR" sz="1800" dirty="0">
              <a:latin typeface="Times New Roman" pitchFamily="18" charset="0"/>
              <a:cs typeface="Times New Roman" pitchFamily="18" charset="0"/>
            </a:endParaRPr>
          </a:p>
          <a:p>
            <a:endParaRPr lang="el-GR" sz="1900" dirty="0">
              <a:latin typeface="Times New Roman" pitchFamily="18" charset="0"/>
              <a:cs typeface="Times New Roman" pitchFamily="18" charset="0"/>
            </a:endParaRPr>
          </a:p>
          <a:p>
            <a:endParaRPr lang="el-GR" sz="1900" dirty="0">
              <a:latin typeface="Times New Roman" pitchFamily="18" charset="0"/>
              <a:cs typeface="Times New Roman" pitchFamily="18" charset="0"/>
            </a:endParaRPr>
          </a:p>
          <a:p>
            <a:endParaRPr lang="el-GR" sz="1900" dirty="0">
              <a:latin typeface="Times New Roman" pitchFamily="18" charset="0"/>
              <a:cs typeface="Times New Roman" pitchFamily="18" charset="0"/>
            </a:endParaRPr>
          </a:p>
          <a:p>
            <a:endParaRPr lang="el-GR" sz="1900" dirty="0">
              <a:latin typeface="Times New Roman" pitchFamily="18" charset="0"/>
              <a:cs typeface="Times New Roman" pitchFamily="18" charset="0"/>
            </a:endParaRPr>
          </a:p>
          <a:p>
            <a:endParaRPr lang="el-GR" sz="19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3" descr="anatomia-raptikou-my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72198" y="2928934"/>
            <a:ext cx="2857520" cy="2571768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l-GR" sz="2400" b="1" dirty="0">
                <a:latin typeface="Times New Roman" pitchFamily="18" charset="0"/>
                <a:cs typeface="Times New Roman" pitchFamily="18" charset="0"/>
              </a:rPr>
              <a:t>Ο ραπτικός μυς δραστηριοποιείται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:</a:t>
            </a:r>
            <a:endParaRPr lang="el-GR" sz="2400" b="1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l-GR" sz="19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l-GR" sz="1900" dirty="0">
                <a:latin typeface="Times New Roman" pitchFamily="18" charset="0"/>
                <a:cs typeface="Times New Roman" pitchFamily="18" charset="0"/>
              </a:rPr>
              <a:t>Στην κάμψη του ισχίου, όπως επίσης στην κάμψη του γόνατος ή στην έσω</a:t>
            </a:r>
          </a:p>
          <a:p>
            <a:pPr>
              <a:buNone/>
            </a:pPr>
            <a:r>
              <a:rPr lang="el-GR" sz="1900" dirty="0">
                <a:latin typeface="Times New Roman" pitchFamily="18" charset="0"/>
                <a:cs typeface="Times New Roman" pitchFamily="18" charset="0"/>
              </a:rPr>
              <a:t>στροφή της κνήμης πάνω στο μηρό.</a:t>
            </a:r>
          </a:p>
          <a:p>
            <a:pPr>
              <a:buNone/>
            </a:pPr>
            <a:endParaRPr lang="el-GR" sz="19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l-GR" sz="1900" dirty="0">
                <a:latin typeface="Times New Roman" pitchFamily="18" charset="0"/>
                <a:cs typeface="Times New Roman" pitchFamily="18" charset="0"/>
              </a:rPr>
              <a:t>Ο ραπτικός μπορεί να παίξει κάποιο ρόλο στις στατικές προσαγωγές</a:t>
            </a:r>
          </a:p>
          <a:p>
            <a:pPr>
              <a:buNone/>
            </a:pPr>
            <a:r>
              <a:rPr lang="el-GR" sz="1900" dirty="0">
                <a:latin typeface="Times New Roman" pitchFamily="18" charset="0"/>
                <a:cs typeface="Times New Roman" pitchFamily="18" charset="0"/>
              </a:rPr>
              <a:t>του ισχίου και του γόνατος. </a:t>
            </a:r>
          </a:p>
          <a:p>
            <a:pPr>
              <a:buNone/>
            </a:pPr>
            <a:endParaRPr lang="el-GR" sz="19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l-GR" sz="1900" dirty="0">
                <a:latin typeface="Times New Roman" pitchFamily="18" charset="0"/>
                <a:cs typeface="Times New Roman" pitchFamily="18" charset="0"/>
              </a:rPr>
              <a:t>Στη βάδιση εργάζεται πολύ λίγο και κυρίως</a:t>
            </a:r>
          </a:p>
          <a:p>
            <a:pPr>
              <a:buNone/>
            </a:pPr>
            <a:r>
              <a:rPr lang="el-GR" sz="1900" dirty="0">
                <a:latin typeface="Times New Roman" pitchFamily="18" charset="0"/>
                <a:cs typeface="Times New Roman" pitchFamily="18" charset="0"/>
              </a:rPr>
              <a:t>τη στιγμή που ο μεγάλος δάκτυλος εγκαταλείπει το έδαφος.</a:t>
            </a:r>
          </a:p>
          <a:p>
            <a:pPr>
              <a:buNone/>
            </a:pPr>
            <a:endParaRPr lang="el-GR" sz="19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l-GR" sz="1900" dirty="0">
                <a:latin typeface="Times New Roman" pitchFamily="18" charset="0"/>
                <a:cs typeface="Times New Roman" pitchFamily="18" charset="0"/>
              </a:rPr>
              <a:t>Ο ραπτικός είναι ο μακρύτερος μυς του σώματος και παρουσιάζει τις</a:t>
            </a:r>
          </a:p>
          <a:p>
            <a:pPr>
              <a:buNone/>
            </a:pPr>
            <a:r>
              <a:rPr lang="el-GR" sz="1900" dirty="0">
                <a:latin typeface="Times New Roman" pitchFamily="18" charset="0"/>
                <a:cs typeface="Times New Roman" pitchFamily="18" charset="0"/>
              </a:rPr>
              <a:t>μεγαλύτερες τιμές όσον αφορά τις συσπάσεις του.</a:t>
            </a:r>
          </a:p>
          <a:p>
            <a:pPr>
              <a:buNone/>
            </a:pPr>
            <a:endParaRPr lang="el-GR" dirty="0"/>
          </a:p>
        </p:txBody>
      </p:sp>
      <p:sp>
        <p:nvSpPr>
          <p:cNvPr id="8" name="TextBox 7"/>
          <p:cNvSpPr txBox="1"/>
          <p:nvPr/>
        </p:nvSpPr>
        <p:spPr>
          <a:xfrm>
            <a:off x="785786" y="571480"/>
            <a:ext cx="77153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800" b="1" dirty="0">
                <a:solidFill>
                  <a:schemeClr val="bg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ΔΡΑΣΤΗΡΙΟΤΗΤΑ  ΡΑΠΤΙΚΟΥ   ΜΥ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l-GR" sz="2400" b="1" u="sng" dirty="0">
                <a:latin typeface="Times New Roman" pitchFamily="18" charset="0"/>
                <a:cs typeface="Times New Roman" pitchFamily="18" charset="0"/>
              </a:rPr>
              <a:t>Ανταγωνιστές</a:t>
            </a:r>
          </a:p>
          <a:p>
            <a:pPr>
              <a:buNone/>
            </a:pPr>
            <a:r>
              <a:rPr lang="el-GR" sz="2000" dirty="0">
                <a:latin typeface="Times New Roman" pitchFamily="18" charset="0"/>
                <a:cs typeface="Times New Roman" pitchFamily="18" charset="0"/>
              </a:rPr>
              <a:t>Στην φυσιολογική όρθια στάση και κατά τη διάρκεια της κάμψης</a:t>
            </a:r>
          </a:p>
          <a:p>
            <a:pPr>
              <a:buNone/>
            </a:pPr>
            <a:r>
              <a:rPr lang="el-GR" sz="2000" dirty="0">
                <a:latin typeface="Times New Roman" pitchFamily="18" charset="0"/>
                <a:cs typeface="Times New Roman" pitchFamily="18" charset="0"/>
              </a:rPr>
              <a:t>του ισχίου, ο ραπτικός μυς ανταγωνίζεται τον </a:t>
            </a:r>
            <a:r>
              <a:rPr lang="el-GR" sz="2000" u="sng" dirty="0">
                <a:latin typeface="Times New Roman" pitchFamily="18" charset="0"/>
                <a:cs typeface="Times New Roman" pitchFamily="18" charset="0"/>
              </a:rPr>
              <a:t>τείνοντα την πλατεία</a:t>
            </a:r>
          </a:p>
          <a:p>
            <a:pPr>
              <a:buNone/>
            </a:pPr>
            <a:r>
              <a:rPr lang="el-GR" sz="2000" u="sng" dirty="0">
                <a:latin typeface="Times New Roman" pitchFamily="18" charset="0"/>
                <a:cs typeface="Times New Roman" pitchFamily="18" charset="0"/>
              </a:rPr>
              <a:t>περιτονία </a:t>
            </a:r>
            <a:r>
              <a:rPr lang="el-GR" sz="2000" dirty="0">
                <a:latin typeface="Times New Roman" pitchFamily="18" charset="0"/>
                <a:cs typeface="Times New Roman" pitchFamily="18" charset="0"/>
              </a:rPr>
              <a:t>στις έξω και στις έσω στροφές, δηλαδή ο ένας εξουδετερώνει</a:t>
            </a:r>
          </a:p>
          <a:p>
            <a:pPr>
              <a:buNone/>
            </a:pPr>
            <a:r>
              <a:rPr lang="el-GR" sz="2000" dirty="0">
                <a:latin typeface="Times New Roman" pitchFamily="18" charset="0"/>
                <a:cs typeface="Times New Roman" pitchFamily="18" charset="0"/>
              </a:rPr>
              <a:t>τις στροφές του άλλου με τελικό σκοπό την παρουσίαση και από τους</a:t>
            </a:r>
          </a:p>
          <a:p>
            <a:pPr>
              <a:buNone/>
            </a:pPr>
            <a:r>
              <a:rPr lang="el-GR" sz="2000" dirty="0">
                <a:latin typeface="Times New Roman" pitchFamily="18" charset="0"/>
                <a:cs typeface="Times New Roman" pitchFamily="18" charset="0"/>
              </a:rPr>
              <a:t>δύο μαζί της κάμψης στην άρθρωση.</a:t>
            </a:r>
          </a:p>
          <a:p>
            <a:pPr>
              <a:buNone/>
            </a:pPr>
            <a:endParaRPr lang="el-GR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l-GR" sz="2400" b="1" u="sng" dirty="0">
                <a:latin typeface="Times New Roman" pitchFamily="18" charset="0"/>
                <a:cs typeface="Times New Roman" pitchFamily="18" charset="0"/>
              </a:rPr>
              <a:t>Συναγωνιστές</a:t>
            </a:r>
            <a:endParaRPr lang="en-US" sz="2400" b="1" u="sng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l-GR" sz="2000" dirty="0">
                <a:latin typeface="Times New Roman" pitchFamily="18" charset="0"/>
                <a:cs typeface="Times New Roman" pitchFamily="18" charset="0"/>
              </a:rPr>
              <a:t>Ο ραπτικός μαζί με τον </a:t>
            </a:r>
            <a:r>
              <a:rPr lang="el-GR" sz="2000" u="sng" dirty="0">
                <a:latin typeface="Times New Roman" pitchFamily="18" charset="0"/>
                <a:cs typeface="Times New Roman" pitchFamily="18" charset="0"/>
              </a:rPr>
              <a:t>ισχνό προσαγωγό </a:t>
            </a:r>
            <a:r>
              <a:rPr lang="el-GR" sz="2000" dirty="0">
                <a:latin typeface="Times New Roman" pitchFamily="18" charset="0"/>
                <a:cs typeface="Times New Roman" pitchFamily="18" charset="0"/>
              </a:rPr>
              <a:t>παίζει ρόλο στην τέλεια</a:t>
            </a:r>
          </a:p>
          <a:p>
            <a:pPr>
              <a:buNone/>
            </a:pPr>
            <a:r>
              <a:rPr lang="el-GR" sz="2000" dirty="0">
                <a:latin typeface="Times New Roman" pitchFamily="18" charset="0"/>
                <a:cs typeface="Times New Roman" pitchFamily="18" charset="0"/>
              </a:rPr>
              <a:t>προσαγωγή της θέσης του ισχίου και του γόνατος (βάδιση)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.</a:t>
            </a:r>
            <a:endParaRPr lang="el-GR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l-GR" sz="2000" dirty="0">
                <a:latin typeface="Times New Roman" pitchFamily="18" charset="0"/>
                <a:cs typeface="Times New Roman" pitchFamily="18" charset="0"/>
              </a:rPr>
              <a:t>Ο ραπτικός στον κύκλο βάδισης απλά επιταχύνει την</a:t>
            </a:r>
          </a:p>
          <a:p>
            <a:pPr>
              <a:buNone/>
            </a:pPr>
            <a:r>
              <a:rPr lang="el-GR" sz="2000" dirty="0">
                <a:latin typeface="Times New Roman" pitchFamily="18" charset="0"/>
                <a:cs typeface="Times New Roman" pitchFamily="18" charset="0"/>
              </a:rPr>
              <a:t>προς τα εμπρός κίνηση του σώματος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.</a:t>
            </a:r>
            <a:endParaRPr lang="el-GR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l-GR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71472" y="500042"/>
            <a:ext cx="77153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800" b="1" dirty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l-GR" sz="2800" b="1" dirty="0">
                <a:solidFill>
                  <a:schemeClr val="bg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ΑΝΤΑΓΩΝΙΣΤΕΣ - ΣΥΝΑΓΩΝΙΣΤΕΣ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2800" b="1" dirty="0">
                <a:solidFill>
                  <a:schemeClr val="bg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ΑΝΤΑΓΩΝΙΣΤΕΣ - ΣΥΝΑΓΩΝΙΣΤΕΣ</a:t>
            </a:r>
            <a:endParaRPr lang="el-GR" sz="28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Content Placeholder 3" descr="ΤΕΙΝΩΝ+ΤΗΝ+ΠΛΑΤΕΙΑ+ΠΕΡΙΤΟΝΙΑ.jp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1500166" y="1714488"/>
            <a:ext cx="6096000" cy="4572000"/>
          </a:xfr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85720" y="1527048"/>
            <a:ext cx="8519952" cy="483091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l-GR" sz="2800" b="1" u="sng" dirty="0">
                <a:latin typeface="Times New Roman" pitchFamily="18" charset="0"/>
                <a:cs typeface="Times New Roman" pitchFamily="18" charset="0"/>
              </a:rPr>
              <a:t>Έλεγχος του ραπτικού</a:t>
            </a:r>
          </a:p>
          <a:p>
            <a:pPr>
              <a:buNone/>
            </a:pPr>
            <a:endParaRPr lang="el-GR" sz="18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l-GR" sz="1800" dirty="0">
                <a:latin typeface="Times New Roman" pitchFamily="18" charset="0"/>
                <a:cs typeface="Times New Roman" pitchFamily="18" charset="0"/>
              </a:rPr>
              <a:t>Ο ασθενής καθιστός με τα γόνατα λυγισμένα και τις κνήμες έξω από</a:t>
            </a:r>
          </a:p>
          <a:p>
            <a:pPr>
              <a:buNone/>
            </a:pPr>
            <a:r>
              <a:rPr lang="el-GR" sz="1800" dirty="0">
                <a:latin typeface="Times New Roman" pitchFamily="18" charset="0"/>
                <a:cs typeface="Times New Roman" pitchFamily="18" charset="0"/>
              </a:rPr>
              <a:t>το κρεβάτι. Γίνεται προσπάθεια κάμψης-απαγωγής-έξω στροφής ισχίου</a:t>
            </a:r>
          </a:p>
          <a:p>
            <a:pPr>
              <a:buNone/>
            </a:pPr>
            <a:r>
              <a:rPr lang="el-GR" sz="1800" dirty="0">
                <a:latin typeface="Times New Roman" pitchFamily="18" charset="0"/>
                <a:cs typeface="Times New Roman" pitchFamily="18" charset="0"/>
              </a:rPr>
              <a:t>και κάμψης γόνατος. Η αντίσταση για την κάμψη και την απαγωγή του</a:t>
            </a:r>
          </a:p>
          <a:p>
            <a:pPr>
              <a:buNone/>
            </a:pPr>
            <a:r>
              <a:rPr lang="el-GR" sz="1800" dirty="0">
                <a:latin typeface="Times New Roman" pitchFamily="18" charset="0"/>
                <a:cs typeface="Times New Roman" pitchFamily="18" charset="0"/>
              </a:rPr>
              <a:t>ισχίου δίνεται πάνω από το γόνατο και για την έξω στροφή του ισχίου και</a:t>
            </a:r>
          </a:p>
          <a:p>
            <a:pPr>
              <a:buNone/>
            </a:pPr>
            <a:r>
              <a:rPr lang="el-GR" sz="1800" dirty="0">
                <a:latin typeface="Times New Roman" pitchFamily="18" charset="0"/>
                <a:cs typeface="Times New Roman" pitchFamily="18" charset="0"/>
              </a:rPr>
              <a:t>την κάμψη του γόνατος δίνεται με το άλλο χέρι του φυσιοθεραπευτή</a:t>
            </a:r>
          </a:p>
          <a:p>
            <a:pPr>
              <a:buNone/>
            </a:pPr>
            <a:r>
              <a:rPr lang="el-GR" sz="1800" dirty="0">
                <a:latin typeface="Times New Roman" pitchFamily="18" charset="0"/>
                <a:cs typeface="Times New Roman" pitchFamily="18" charset="0"/>
              </a:rPr>
              <a:t>πάνω από την ποδοκνημική. Από την ίδια θέση σταθεροποιώντας την</a:t>
            </a:r>
          </a:p>
          <a:p>
            <a:pPr>
              <a:buNone/>
            </a:pPr>
            <a:r>
              <a:rPr lang="el-GR" sz="1800" dirty="0">
                <a:latin typeface="Times New Roman" pitchFamily="18" charset="0"/>
                <a:cs typeface="Times New Roman" pitchFamily="18" charset="0"/>
              </a:rPr>
              <a:t>λεκάνη, παροτρύνουμε τον ασθενή να σύρει την πτέρνα του κατά μήκος</a:t>
            </a:r>
          </a:p>
          <a:p>
            <a:pPr>
              <a:buNone/>
            </a:pPr>
            <a:r>
              <a:rPr lang="el-GR" sz="1800" dirty="0">
                <a:latin typeface="Times New Roman" pitchFamily="18" charset="0"/>
                <a:cs typeface="Times New Roman" pitchFamily="18" charset="0"/>
              </a:rPr>
              <a:t>της κνήμης του άλλου ποδιού. Επίσης ο έλεγχος μπορεί να γίνει από την</a:t>
            </a:r>
          </a:p>
          <a:p>
            <a:pPr>
              <a:buNone/>
            </a:pPr>
            <a:r>
              <a:rPr lang="el-GR" sz="1800" dirty="0">
                <a:latin typeface="Times New Roman" pitchFamily="18" charset="0"/>
                <a:cs typeface="Times New Roman" pitchFamily="18" charset="0"/>
              </a:rPr>
              <a:t>ύπτια κατάκλιση και σταθεροποιώντας την λεκάνη ζητάμε από τον</a:t>
            </a:r>
          </a:p>
          <a:p>
            <a:pPr>
              <a:buNone/>
            </a:pPr>
            <a:r>
              <a:rPr lang="el-GR" sz="1800" dirty="0">
                <a:latin typeface="Times New Roman" pitchFamily="18" charset="0"/>
                <a:cs typeface="Times New Roman" pitchFamily="18" charset="0"/>
              </a:rPr>
              <a:t>ασθενή να σύρει την πτέρνα κατά μήκος της κνήμης του άλλου ποδιού. Ο</a:t>
            </a:r>
          </a:p>
          <a:p>
            <a:pPr>
              <a:buNone/>
            </a:pPr>
            <a:r>
              <a:rPr lang="el-GR" sz="1800" dirty="0">
                <a:latin typeface="Times New Roman" pitchFamily="18" charset="0"/>
                <a:cs typeface="Times New Roman" pitchFamily="18" charset="0"/>
              </a:rPr>
              <a:t>ραπτικός ψηλαφάται στην έκφυσή του ή ακόμα και σε όλη τη διαδρομή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1800" dirty="0">
                <a:latin typeface="Times New Roman" pitchFamily="18" charset="0"/>
                <a:cs typeface="Times New Roman" pitchFamily="18" charset="0"/>
              </a:rPr>
              <a:t>του.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42910" y="571480"/>
            <a:ext cx="78581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>
                <a:solidFill>
                  <a:schemeClr val="bg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 ΕΛΕΓΧΟΣ  ΡΑΠΤΙΚΟΥ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2800" b="1" dirty="0">
                <a:solidFill>
                  <a:schemeClr val="bg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ΠΑΡΑΛΥΣΗ</a:t>
            </a:r>
            <a:endParaRPr lang="el-GR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85720" y="1500174"/>
            <a:ext cx="8503920" cy="4572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l-GR" sz="2800" b="1" u="sng" dirty="0">
                <a:latin typeface="Times New Roman" pitchFamily="18" charset="0"/>
                <a:cs typeface="Times New Roman" pitchFamily="18" charset="0"/>
              </a:rPr>
              <a:t>Παράλυση</a:t>
            </a:r>
          </a:p>
          <a:p>
            <a:pPr>
              <a:buNone/>
            </a:pPr>
            <a:endParaRPr lang="el-GR" sz="18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l-GR" sz="2000" dirty="0">
                <a:latin typeface="Times New Roman" pitchFamily="18" charset="0"/>
                <a:cs typeface="Times New Roman" pitchFamily="18" charset="0"/>
              </a:rPr>
              <a:t>Όταν ο ραπτικός παραλύσει η κίνηση γίνεται από τους υπόλοιπους</a:t>
            </a:r>
          </a:p>
          <a:p>
            <a:pPr>
              <a:buNone/>
            </a:pPr>
            <a:r>
              <a:rPr lang="el-GR" sz="2000" dirty="0">
                <a:latin typeface="Times New Roman" pitchFamily="18" charset="0"/>
                <a:cs typeface="Times New Roman" pitchFamily="18" charset="0"/>
              </a:rPr>
              <a:t>μυς του μηρού, αλλά όχι στο ίδιο εύρος και με την ίδια ευκολία. Η</a:t>
            </a:r>
          </a:p>
          <a:p>
            <a:pPr>
              <a:buNone/>
            </a:pPr>
            <a:r>
              <a:rPr lang="el-GR" sz="2000" dirty="0">
                <a:latin typeface="Times New Roman" pitchFamily="18" charset="0"/>
                <a:cs typeface="Times New Roman" pitchFamily="18" charset="0"/>
              </a:rPr>
              <a:t>απαγωγή γίνεται από τον τείνων την πλατεία περιτονία, την κάμψη την</a:t>
            </a:r>
          </a:p>
          <a:p>
            <a:pPr>
              <a:buNone/>
            </a:pPr>
            <a:r>
              <a:rPr lang="el-GR" sz="2000" dirty="0">
                <a:latin typeface="Times New Roman" pitchFamily="18" charset="0"/>
                <a:cs typeface="Times New Roman" pitchFamily="18" charset="0"/>
              </a:rPr>
              <a:t>κάνει ο ημιτενοντώδης, ο δικέφαλος μηριαίος και ο ημιϋμενώδης. Η έσω</a:t>
            </a:r>
          </a:p>
          <a:p>
            <a:pPr>
              <a:buNone/>
            </a:pPr>
            <a:r>
              <a:rPr lang="el-GR" sz="2000" dirty="0">
                <a:latin typeface="Times New Roman" pitchFamily="18" charset="0"/>
                <a:cs typeface="Times New Roman" pitchFamily="18" charset="0"/>
              </a:rPr>
              <a:t>στροφή της κνήμης εκτελείται από τον ημιτενοντώδη και τον ισχνό, και</a:t>
            </a:r>
          </a:p>
          <a:p>
            <a:pPr>
              <a:buNone/>
            </a:pPr>
            <a:r>
              <a:rPr lang="el-GR" sz="2000" dirty="0">
                <a:latin typeface="Times New Roman" pitchFamily="18" charset="0"/>
                <a:cs typeface="Times New Roman" pitchFamily="18" charset="0"/>
              </a:rPr>
              <a:t>τέλος η έξω στροφή του ισχίου από τον μακρό και τον βραχύ προσαγωγό.</a:t>
            </a:r>
          </a:p>
          <a:p>
            <a:endParaRPr lang="el-GR" sz="20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2800" b="1" dirty="0">
                <a:latin typeface="Times New Roman" pitchFamily="18" charset="0"/>
                <a:cs typeface="Times New Roman" pitchFamily="18" charset="0"/>
              </a:rPr>
              <a:t>ΜΥΣ  ΤΟΥ  ΜΗΡΟΥ</a:t>
            </a:r>
          </a:p>
        </p:txBody>
      </p:sp>
      <p:pic>
        <p:nvPicPr>
          <p:cNvPr id="4" name="Content Placeholder 3" descr="ΗΜΙΥΜΕΝΩΔΗΣ+ΗΜΙΤΕΝΟΝΤΩΔΗΣ.jp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1505744" y="1527175"/>
            <a:ext cx="6096000" cy="4572000"/>
          </a:xfr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922</TotalTime>
  <Words>745</Words>
  <Application>Microsoft Office PowerPoint</Application>
  <PresentationFormat>Προβολή στην οθόνη (4:3)</PresentationFormat>
  <Paragraphs>92</Paragraphs>
  <Slides>10</Slides>
  <Notes>1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5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10</vt:i4>
      </vt:variant>
    </vt:vector>
  </HeadingPairs>
  <TitlesOfParts>
    <vt:vector size="16" baseType="lpstr">
      <vt:lpstr>Calibri</vt:lpstr>
      <vt:lpstr>Georgia</vt:lpstr>
      <vt:lpstr>Times New Roman</vt:lpstr>
      <vt:lpstr>Wingdings</vt:lpstr>
      <vt:lpstr>Wingdings 2</vt:lpstr>
      <vt:lpstr>Civic</vt:lpstr>
      <vt:lpstr>ΡΑΠΤΙΚΟΣ  ΜΥΣ</vt:lpstr>
      <vt:lpstr>ΡΑΠΤΙΚΟΣ  ΜΥΣ</vt:lpstr>
      <vt:lpstr>Ο  μακρύτερος  μυς  του  σώματος :  ο  ραπτικός  μυς</vt:lpstr>
      <vt:lpstr>Παρουσίαση του PowerPoint</vt:lpstr>
      <vt:lpstr>Παρουσίαση του PowerPoint</vt:lpstr>
      <vt:lpstr>ΑΝΤΑΓΩΝΙΣΤΕΣ - ΣΥΝΑΓΩΝΙΣΤΕΣ</vt:lpstr>
      <vt:lpstr>Παρουσίαση του PowerPoint</vt:lpstr>
      <vt:lpstr>ΠΑΡΑΛΥΣΗ</vt:lpstr>
      <vt:lpstr>ΜΥΣ  ΤΟΥ  ΜΗΡΟΥ</vt:lpstr>
      <vt:lpstr>ΠΗΓΕΣ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Dell</dc:creator>
  <cp:lastModifiedBy>Ioanna Maria Stamati</cp:lastModifiedBy>
  <cp:revision>81</cp:revision>
  <dcterms:created xsi:type="dcterms:W3CDTF">2022-03-11T18:54:44Z</dcterms:created>
  <dcterms:modified xsi:type="dcterms:W3CDTF">2023-05-07T10:30:13Z</dcterms:modified>
</cp:coreProperties>
</file>