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4" r:id="rId9"/>
    <p:sldId id="275" r:id="rId10"/>
    <p:sldId id="276" r:id="rId11"/>
    <p:sldId id="277" r:id="rId12"/>
    <p:sldId id="278" r:id="rId13"/>
    <p:sldId id="279" r:id="rId14"/>
    <p:sldId id="280" r:id="rId15"/>
    <p:sldId id="281" r:id="rId16"/>
    <p:sldId id="263" r:id="rId17"/>
    <p:sldId id="264" r:id="rId18"/>
    <p:sldId id="265" r:id="rId19"/>
    <p:sldId id="266" r:id="rId20"/>
    <p:sldId id="267" r:id="rId21"/>
    <p:sldId id="268" r:id="rId22"/>
    <p:sldId id="269" r:id="rId23"/>
    <p:sldId id="270" r:id="rId24"/>
    <p:sldId id="271" r:id="rId25"/>
    <p:sldId id="272"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12/20/2022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achesvoice-com.translate.goog/cv/gareth-southgate-england-spain/?_x_tr_sl=en&amp;_x_tr_tl=el&amp;_x_tr_hl=el&amp;_x_tr_pto=s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achesvoice-com.translate.goog/cv/back-three-explained-why-conte-moyes-guardiola/?_x_tr_sl=en&amp;_x_tr_tl=el&amp;_x_tr_hl=el&amp;_x_tr_pto=s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oachesvoice-com.translate.goog/cv/what-is-a-false-nine-explained-messi-kane-firmino-fabregas/?_x_tr_sl=en&amp;_x_tr_tl=el&amp;_x_tr_hl=el&amp;_x_tr_pto=sc" TargetMode="External"/><Relationship Id="rId2" Type="http://schemas.openxmlformats.org/officeDocument/2006/relationships/hyperlink" Target="https://www-coachesvoice-com.translate.goog/cv/what-is-an-inside-forward-explained-ronaldo-messi-salah/?_x_tr_sl=en&amp;_x_tr_tl=el&amp;_x_tr_hl=el&amp;_x_tr_pto=s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oachesvoice-com.translate.goog/cv/mauricio-pochettino-tottenham-paris-saint-germain/?_x_tr_sl=en&amp;_x_tr_tl=el&amp;_x_tr_hl=el&amp;_x_tr_pto=s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achesvoice-com.translate.goog/cv/callum-hudson-odoi-chelsea/?_x_tr_sl=en&amp;_x_tr_tl=el&amp;_x_tr_hl=el&amp;_x_tr_pto=sc" TargetMode="External"/><Relationship Id="rId2" Type="http://schemas.openxmlformats.org/officeDocument/2006/relationships/hyperlink" Target="https://www-coachesvoice-com.translate.goog/cv/reece-james-chelsea-thomas-tuchel-frank-lampard/?_x_tr_sl=en&amp;_x_tr_tl=el&amp;_x_tr_hl=el&amp;_x_tr_pto=s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oachesvoice-com.translate.goog/johan-cruyff-barcelona-coach-tactics-pep-guardiola/?_x_tr_sl=en&amp;_x_tr_tl=el&amp;_x_tr_hl=el&amp;_x_tr_pto=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oachesvoice-com.translate.goog/cv/number-10-football-tactics-explained-bruno-fernandes-ozil-dybala-muller/?_x_tr_sl=en&amp;_x_tr_tl=el&amp;_x_tr_hl=el&amp;_x_tr_pto=s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oachesvoice-com.translate.goog/cv/double-pivot-football-tactics-explained-bayern-munich-chelsea/?_x_tr_sl=en&amp;_x_tr_tl=el&amp;_x_tr_hl=el&amp;_x_tr_pto=s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03475" y="1243013"/>
            <a:ext cx="8915399" cy="2262781"/>
          </a:xfrm>
        </p:spPr>
        <p:txBody>
          <a:bodyPr/>
          <a:lstStyle/>
          <a:p>
            <a:r>
              <a:rPr lang="el-GR" dirty="0" smtClean="0"/>
              <a:t>Αγωνιστικά συστήματα με ζώνες 3 αμυντικών </a:t>
            </a:r>
            <a:endParaRPr lang="el-GR" dirty="0"/>
          </a:p>
        </p:txBody>
      </p:sp>
      <p:sp>
        <p:nvSpPr>
          <p:cNvPr id="3" name="Υπότιτλος 2"/>
          <p:cNvSpPr>
            <a:spLocks noGrp="1"/>
          </p:cNvSpPr>
          <p:nvPr>
            <p:ph type="subTitle" idx="1"/>
          </p:nvPr>
        </p:nvSpPr>
        <p:spPr>
          <a:xfrm>
            <a:off x="2403474" y="3505794"/>
            <a:ext cx="8915399" cy="1126283"/>
          </a:xfrm>
        </p:spPr>
        <p:txBody>
          <a:bodyPr>
            <a:normAutofit/>
          </a:bodyPr>
          <a:lstStyle/>
          <a:p>
            <a:r>
              <a:rPr lang="el-GR" sz="2000" b="1" dirty="0" smtClean="0">
                <a:solidFill>
                  <a:schemeClr val="tx1"/>
                </a:solidFill>
              </a:rPr>
              <a:t>1-3-4-3</a:t>
            </a:r>
            <a:endParaRPr lang="el-GR" sz="2000" b="1" dirty="0">
              <a:solidFill>
                <a:schemeClr val="tx1"/>
              </a:solidFill>
            </a:endParaRPr>
          </a:p>
        </p:txBody>
      </p:sp>
    </p:spTree>
    <p:extLst>
      <p:ext uri="{BB962C8B-B14F-4D97-AF65-F5344CB8AC3E}">
        <p14:creationId xmlns:p14="http://schemas.microsoft.com/office/powerpoint/2010/main" val="346921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975" y="400050"/>
            <a:ext cx="9686925" cy="6243637"/>
          </a:xfrm>
        </p:spPr>
      </p:pic>
    </p:spTree>
    <p:extLst>
      <p:ext uri="{BB962C8B-B14F-4D97-AF65-F5344CB8AC3E}">
        <p14:creationId xmlns:p14="http://schemas.microsoft.com/office/powerpoint/2010/main" val="396398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688" y="624110"/>
            <a:ext cx="9758362" cy="5705253"/>
          </a:xfrm>
        </p:spPr>
      </p:pic>
    </p:spTree>
    <p:extLst>
      <p:ext uri="{BB962C8B-B14F-4D97-AF65-F5344CB8AC3E}">
        <p14:creationId xmlns:p14="http://schemas.microsoft.com/office/powerpoint/2010/main" val="9193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4575" y="314325"/>
            <a:ext cx="9529763" cy="6172200"/>
          </a:xfrm>
        </p:spPr>
      </p:pic>
    </p:spTree>
    <p:extLst>
      <p:ext uri="{BB962C8B-B14F-4D97-AF65-F5344CB8AC3E}">
        <p14:creationId xmlns:p14="http://schemas.microsoft.com/office/powerpoint/2010/main" val="144136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976" y="314325"/>
            <a:ext cx="9815512" cy="6300788"/>
          </a:xfrm>
        </p:spPr>
      </p:pic>
    </p:spTree>
    <p:extLst>
      <p:ext uri="{BB962C8B-B14F-4D97-AF65-F5344CB8AC3E}">
        <p14:creationId xmlns:p14="http://schemas.microsoft.com/office/powerpoint/2010/main" val="391067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413" y="300038"/>
            <a:ext cx="9786937" cy="6286499"/>
          </a:xfrm>
        </p:spPr>
      </p:pic>
    </p:spTree>
    <p:extLst>
      <p:ext uri="{BB962C8B-B14F-4D97-AF65-F5344CB8AC3E}">
        <p14:creationId xmlns:p14="http://schemas.microsoft.com/office/powerpoint/2010/main" val="106362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0275" y="624110"/>
            <a:ext cx="9586913" cy="5805265"/>
          </a:xfrm>
        </p:spPr>
      </p:pic>
    </p:spTree>
    <p:extLst>
      <p:ext uri="{BB962C8B-B14F-4D97-AF65-F5344CB8AC3E}">
        <p14:creationId xmlns:p14="http://schemas.microsoft.com/office/powerpoint/2010/main" val="341149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9237125" cy="1280890"/>
          </a:xfrm>
        </p:spPr>
        <p:txBody>
          <a:bodyPr>
            <a:normAutofit/>
          </a:bodyPr>
          <a:lstStyle/>
          <a:p>
            <a:pPr marL="342900" lvl="0" indent="-342900">
              <a:spcBef>
                <a:spcPts val="1000"/>
              </a:spcBef>
            </a:pPr>
            <a:r>
              <a:rPr lang="el-GR" sz="2400" b="1" dirty="0">
                <a:solidFill>
                  <a:prstClr val="black">
                    <a:lumMod val="75000"/>
                    <a:lumOff val="25000"/>
                  </a:prstClr>
                </a:solidFill>
                <a:ea typeface="+mn-ea"/>
                <a:cs typeface="+mn-cs"/>
              </a:rPr>
              <a:t>Ποιες ομάδες και προπονητές έχουν χρησιμοποιήσει καλά το 3-4-3;</a:t>
            </a:r>
            <a:r>
              <a:rPr lang="el-GR" sz="2400" dirty="0">
                <a:solidFill>
                  <a:prstClr val="black">
                    <a:lumMod val="75000"/>
                    <a:lumOff val="25000"/>
                  </a:prstClr>
                </a:solidFill>
                <a:ea typeface="+mn-ea"/>
                <a:cs typeface="+mn-cs"/>
              </a:rPr>
              <a:t/>
            </a:r>
            <a:br>
              <a:rPr lang="el-GR" sz="2400" dirty="0">
                <a:solidFill>
                  <a:prstClr val="black">
                    <a:lumMod val="75000"/>
                    <a:lumOff val="25000"/>
                  </a:prstClr>
                </a:solidFill>
                <a:ea typeface="+mn-ea"/>
                <a:cs typeface="+mn-cs"/>
              </a:rPr>
            </a:br>
            <a:endParaRPr lang="el-GR" sz="2400" dirty="0"/>
          </a:p>
        </p:txBody>
      </p:sp>
      <p:sp>
        <p:nvSpPr>
          <p:cNvPr id="3" name="Θέση περιεχομένου 2"/>
          <p:cNvSpPr>
            <a:spLocks noGrp="1"/>
          </p:cNvSpPr>
          <p:nvPr>
            <p:ph idx="1"/>
          </p:nvPr>
        </p:nvSpPr>
        <p:spPr>
          <a:xfrm>
            <a:off x="2185988" y="2133599"/>
            <a:ext cx="9644062" cy="4238625"/>
          </a:xfrm>
        </p:spPr>
        <p:txBody>
          <a:bodyPr>
            <a:normAutofit/>
          </a:bodyPr>
          <a:lstStyle/>
          <a:p>
            <a:pPr algn="just"/>
            <a:r>
              <a:rPr lang="el-GR" sz="2400" b="1" dirty="0" err="1" smtClean="0"/>
              <a:t>Γκάρεθ</a:t>
            </a:r>
            <a:r>
              <a:rPr lang="el-GR" sz="2400" b="1" dirty="0" smtClean="0"/>
              <a:t> </a:t>
            </a:r>
            <a:r>
              <a:rPr lang="el-GR" sz="2400" b="1" dirty="0" err="1"/>
              <a:t>Σάουθγκεϊτ</a:t>
            </a:r>
            <a:r>
              <a:rPr lang="el-GR" sz="2400" b="1" dirty="0"/>
              <a:t>, Αγγλία Ο </a:t>
            </a:r>
            <a:r>
              <a:rPr lang="el-GR" sz="2400" dirty="0" err="1" smtClean="0">
                <a:hlinkClick r:id="rId2"/>
              </a:rPr>
              <a:t>Σάουθγκεϊτ</a:t>
            </a:r>
            <a:r>
              <a:rPr lang="el-GR" sz="2400" dirty="0" smtClean="0"/>
              <a:t> </a:t>
            </a:r>
            <a:r>
              <a:rPr lang="el-GR" sz="2400" dirty="0"/>
              <a:t>έχει χρησιμοποιήσει συχνά ένα </a:t>
            </a:r>
            <a:r>
              <a:rPr lang="el-GR" sz="2400" dirty="0" err="1"/>
              <a:t>μπακ</a:t>
            </a:r>
            <a:r>
              <a:rPr lang="el-GR" sz="2400" dirty="0"/>
              <a:t> τρίποντο με την Αγγλία, με τον </a:t>
            </a:r>
            <a:r>
              <a:rPr lang="el-GR" sz="2400" dirty="0" err="1"/>
              <a:t>Κάιλ</a:t>
            </a:r>
            <a:r>
              <a:rPr lang="el-GR" sz="2400" dirty="0"/>
              <a:t> Γουόκερ να παίζει ως δεξιός κεντρικός αμυντικός (κάτω). Σε αυτό το σχήμα, του αρέσει τα φτερά του να έχουν καλή ικανότητα σε σέντρα. Περιμένει από αυτούς να πιέσουν προς τα εμπρός σε θέσεις διασταύρωσης, και επίσης να συνδυάσουν ευρεία με τα δύο στενά 10άρια. Ο </a:t>
            </a:r>
            <a:r>
              <a:rPr lang="el-GR" sz="2400" dirty="0" err="1"/>
              <a:t>Σάουθγκεϊτ</a:t>
            </a:r>
            <a:r>
              <a:rPr lang="el-GR" sz="2400" dirty="0"/>
              <a:t> χρησιμοποίησε επίσης μια πιο φαρδιά μπροστινή γραμμή, με τους φαρδιούς μπροστινούς να περιστρέφονται με τα φτερά </a:t>
            </a:r>
            <a:r>
              <a:rPr lang="el-GR" sz="2400" dirty="0" err="1"/>
              <a:t>μπακ</a:t>
            </a:r>
            <a:r>
              <a:rPr lang="el-GR" sz="2400" dirty="0"/>
              <a:t>.</a:t>
            </a:r>
          </a:p>
          <a:p>
            <a:pPr algn="just"/>
            <a:endParaRPr lang="el-GR" sz="2400" dirty="0"/>
          </a:p>
        </p:txBody>
      </p:sp>
    </p:spTree>
    <p:extLst>
      <p:ext uri="{BB962C8B-B14F-4D97-AF65-F5344CB8AC3E}">
        <p14:creationId xmlns:p14="http://schemas.microsoft.com/office/powerpoint/2010/main" val="113861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20056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89212" y="800100"/>
            <a:ext cx="8915400" cy="5111122"/>
          </a:xfrm>
        </p:spPr>
        <p:txBody>
          <a:bodyPr/>
          <a:lstStyle/>
          <a:p>
            <a:pPr algn="just"/>
            <a:r>
              <a:rPr lang="el-GR" sz="2400" b="1" dirty="0" smtClean="0"/>
              <a:t>Αντόνιο Κόντε</a:t>
            </a:r>
            <a:r>
              <a:rPr lang="el-GR" sz="2400" b="1" dirty="0"/>
              <a:t>, Τσέλσι</a:t>
            </a:r>
            <a:r>
              <a:rPr lang="el-GR" sz="2400" dirty="0"/>
              <a:t/>
            </a:r>
            <a:br>
              <a:rPr lang="el-GR" sz="2400" dirty="0"/>
            </a:br>
            <a:r>
              <a:rPr lang="el-GR" sz="2400" dirty="0"/>
              <a:t>Κόντε κέρδισαν την </a:t>
            </a:r>
            <a:r>
              <a:rPr lang="el-GR" sz="2400" dirty="0" err="1"/>
              <a:t>Πρέμιερ</a:t>
            </a:r>
            <a:r>
              <a:rPr lang="el-GR" sz="2400" dirty="0"/>
              <a:t> Λιγκ και το Κύπελλο Αγγλίας </a:t>
            </a:r>
            <a:r>
              <a:rPr lang="el-GR" sz="2400" dirty="0">
                <a:hlinkClick r:id="rId2"/>
              </a:rPr>
              <a:t>χρησιμοποιώντας ένα 3-4-3</a:t>
            </a:r>
            <a:r>
              <a:rPr lang="el-GR" sz="2400" dirty="0"/>
              <a:t> με τον </a:t>
            </a:r>
            <a:r>
              <a:rPr lang="el-GR" sz="2400" dirty="0" err="1"/>
              <a:t>Ντιέγκο</a:t>
            </a:r>
            <a:r>
              <a:rPr lang="el-GR" sz="2400" dirty="0"/>
              <a:t> Κόστα να υποστηρίζεται από δύο εσωτερικούς επιθετικούς (κάτω). Οι επιθετικοί της Τσέλσι συχνά ξεκινούσαν πλάγια και στη συνέχεια είτε </a:t>
            </a:r>
            <a:r>
              <a:rPr lang="el-GR" sz="2400" dirty="0" err="1"/>
              <a:t>ντριμπλάρουν</a:t>
            </a:r>
            <a:r>
              <a:rPr lang="el-GR" sz="2400" dirty="0"/>
              <a:t> στο εσωτερικό του πεδίου είτε έκαναν διεισδυτικές διαδρομές από την μπάλα πίσω. Συχνά χρησιμοποιούσε ένα μαχητικό ζεύγος μεσαίας γραμμής στους </a:t>
            </a:r>
            <a:r>
              <a:rPr lang="el-GR" sz="2400" dirty="0" err="1"/>
              <a:t>N'Golo</a:t>
            </a:r>
            <a:r>
              <a:rPr lang="el-GR" sz="2400" dirty="0"/>
              <a:t> </a:t>
            </a:r>
            <a:r>
              <a:rPr lang="el-GR" sz="2400" dirty="0" err="1"/>
              <a:t>Kanté</a:t>
            </a:r>
            <a:r>
              <a:rPr lang="el-GR" sz="2400" dirty="0"/>
              <a:t> και </a:t>
            </a:r>
            <a:r>
              <a:rPr lang="el-GR" sz="2400" dirty="0" err="1"/>
              <a:t>Nemanja</a:t>
            </a:r>
            <a:r>
              <a:rPr lang="el-GR" sz="2400" dirty="0"/>
              <a:t> </a:t>
            </a:r>
            <a:r>
              <a:rPr lang="el-GR" sz="2400" dirty="0" err="1"/>
              <a:t>Matic</a:t>
            </a:r>
            <a:r>
              <a:rPr lang="el-GR" sz="2400" dirty="0"/>
              <a:t>, αν και ο </a:t>
            </a:r>
            <a:r>
              <a:rPr lang="el-GR" sz="2400" dirty="0" err="1"/>
              <a:t>Cesc</a:t>
            </a:r>
            <a:r>
              <a:rPr lang="el-GR" sz="2400" dirty="0"/>
              <a:t> </a:t>
            </a:r>
            <a:r>
              <a:rPr lang="el-GR" sz="2400" dirty="0" err="1"/>
              <a:t>Fàbregas</a:t>
            </a:r>
            <a:r>
              <a:rPr lang="el-GR" sz="2400" dirty="0"/>
              <a:t> παρείχε μια πιο τεχνική επιλογή όταν ο </a:t>
            </a:r>
            <a:r>
              <a:rPr lang="el-GR" sz="2400" dirty="0" err="1"/>
              <a:t>Conte</a:t>
            </a:r>
            <a:r>
              <a:rPr lang="el-GR" sz="2400" dirty="0"/>
              <a:t> ήθελε η ομάδα του να κυριαρχεί στην μπάλα. Ο Μάρκος </a:t>
            </a:r>
            <a:r>
              <a:rPr lang="el-GR" sz="2400" dirty="0" err="1"/>
              <a:t>Αλόνσο</a:t>
            </a:r>
            <a:r>
              <a:rPr lang="el-GR" sz="2400" dirty="0"/>
              <a:t> και ο Βίκτορ </a:t>
            </a:r>
            <a:r>
              <a:rPr lang="el-GR" sz="2400" dirty="0" err="1"/>
              <a:t>Μόουζες</a:t>
            </a:r>
            <a:r>
              <a:rPr lang="el-GR" sz="2400" dirty="0"/>
              <a:t> έδωσαν πλάτος και ύψος από το πλάγιο </a:t>
            </a:r>
            <a:r>
              <a:rPr lang="el-GR" sz="2400" dirty="0" err="1"/>
              <a:t>μπακ</a:t>
            </a:r>
            <a:r>
              <a:rPr lang="el-GR" sz="2400" dirty="0"/>
              <a:t>, συμπληρώνοντας μια μπροστινή πεντάδα όταν είχαν την κατοχή.</a:t>
            </a:r>
          </a:p>
          <a:p>
            <a:endParaRPr lang="el-GR" dirty="0"/>
          </a:p>
        </p:txBody>
      </p:sp>
    </p:spTree>
    <p:extLst>
      <p:ext uri="{BB962C8B-B14F-4D97-AF65-F5344CB8AC3E}">
        <p14:creationId xmlns:p14="http://schemas.microsoft.com/office/powerpoint/2010/main" val="523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5" name="Εικόνα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150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prstClr val="black">
                    <a:lumMod val="75000"/>
                    <a:lumOff val="25000"/>
                  </a:prstClr>
                </a:solidFill>
                <a:ea typeface="+mn-ea"/>
                <a:cs typeface="+mn-cs"/>
              </a:rPr>
              <a:t>Τι είναι το 3-4-3;</a:t>
            </a:r>
            <a:endParaRPr lang="el-GR" sz="2400" dirty="0"/>
          </a:p>
        </p:txBody>
      </p:sp>
      <p:sp>
        <p:nvSpPr>
          <p:cNvPr id="3" name="Θέση περιεχομένου 2"/>
          <p:cNvSpPr>
            <a:spLocks noGrp="1"/>
          </p:cNvSpPr>
          <p:nvPr>
            <p:ph idx="1"/>
          </p:nvPr>
        </p:nvSpPr>
        <p:spPr>
          <a:xfrm>
            <a:off x="2128838" y="1443038"/>
            <a:ext cx="9886950" cy="4957762"/>
          </a:xfrm>
        </p:spPr>
        <p:txBody>
          <a:bodyPr>
            <a:normAutofit fontScale="92500"/>
          </a:bodyPr>
          <a:lstStyle/>
          <a:p>
            <a:r>
              <a:rPr lang="el-GR" dirty="0"/>
              <a:t/>
            </a:r>
            <a:br>
              <a:rPr lang="el-GR" dirty="0"/>
            </a:br>
            <a:r>
              <a:rPr lang="el-GR" sz="2400" dirty="0"/>
              <a:t>Το 3-4-3 είναι ένας σχηματισμός που χρησιμοποιεί τρεις κεντρικούς αμυντικούς και, μπροστά από αυτούς, ένα διπλό </a:t>
            </a:r>
            <a:r>
              <a:rPr lang="el-GR" sz="2400" dirty="0" err="1"/>
              <a:t>πίβοτ</a:t>
            </a:r>
            <a:r>
              <a:rPr lang="el-GR" sz="2400" dirty="0"/>
              <a:t> στο κεντρικό χαφ. Δύο φτερά </a:t>
            </a:r>
            <a:r>
              <a:rPr lang="el-GR" sz="2400" dirty="0" err="1"/>
              <a:t>μπακ</a:t>
            </a:r>
            <a:r>
              <a:rPr lang="el-GR" sz="2400" dirty="0"/>
              <a:t> παρέχουν πλάτος επίθεσης, ενώ μια μπροστινή γραμμή τριών μπορεί να παραταχθεί με πολλούς διαφορετικούς τρόπους.</a:t>
            </a:r>
          </a:p>
          <a:p>
            <a:r>
              <a:rPr lang="el-GR" sz="2400" dirty="0"/>
              <a:t>Είναι ολοένα και πιο σύνηθες να βλέπεις μια στενή μπροστινή τριάδα, με δύο νούμερο 10 να υποστηρίζουν έναν μόνο σέντερ φορ. Αυτός ο σχηματισμός αναφέρεται επίσης μερικές φορές ως 3-4-2-1. Εναλλακτικά, μια επίπεδη μπροστινή τριάδα περιλαμβάνει δύο </a:t>
            </a:r>
            <a:r>
              <a:rPr lang="el-GR" sz="2400" dirty="0">
                <a:hlinkClick r:id="rId2"/>
              </a:rPr>
              <a:t>εσωτερικούς επιθετικούς</a:t>
            </a:r>
            <a:r>
              <a:rPr lang="el-GR" sz="2400" dirty="0"/>
              <a:t> ή </a:t>
            </a:r>
            <a:r>
              <a:rPr lang="el-GR" sz="2400" dirty="0" err="1"/>
              <a:t>εξτρέμ</a:t>
            </a:r>
            <a:r>
              <a:rPr lang="el-GR" sz="2400" dirty="0"/>
              <a:t> που παίζουν ψηλά και φαρδιά, τοποθετημένοι στην ίδια γραμμή με τον σέντερ φορ. Μια άλλη επιλογή είναι οι παίκτες των ευρειών να επιτίθενται κεντρικά ενώ ο επιθετικός παίζει ως </a:t>
            </a:r>
            <a:r>
              <a:rPr lang="el-GR" sz="2400" dirty="0">
                <a:hlinkClick r:id="rId3"/>
              </a:rPr>
              <a:t>ψεύτικο εννιάρι</a:t>
            </a:r>
            <a:r>
              <a:rPr lang="el-GR" sz="2400" dirty="0"/>
              <a:t> . Εδώ, ο επιθετικός πέφτει στη μεσαία γραμμή για να προσπαθήσει να τραβήξει εκτός θέσης τους αντίπαλους κεντρικούς </a:t>
            </a:r>
            <a:r>
              <a:rPr lang="el-GR" sz="2400" dirty="0" err="1"/>
              <a:t>μπακ</a:t>
            </a:r>
            <a:r>
              <a:rPr lang="el-GR" sz="2400" dirty="0"/>
              <a:t>.</a:t>
            </a:r>
          </a:p>
          <a:p>
            <a:endParaRPr lang="el-GR" dirty="0"/>
          </a:p>
        </p:txBody>
      </p:sp>
    </p:spTree>
    <p:extLst>
      <p:ext uri="{BB962C8B-B14F-4D97-AF65-F5344CB8AC3E}">
        <p14:creationId xmlns:p14="http://schemas.microsoft.com/office/powerpoint/2010/main" val="88981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algn="just"/>
            <a:r>
              <a:rPr lang="el-GR" sz="2400" b="1" dirty="0"/>
              <a:t>Ο </a:t>
            </a:r>
            <a:r>
              <a:rPr lang="el-GR" sz="2400" b="1" dirty="0" err="1"/>
              <a:t>Mauricio</a:t>
            </a:r>
            <a:r>
              <a:rPr lang="el-GR" sz="2400" b="1" dirty="0"/>
              <a:t> </a:t>
            </a:r>
            <a:r>
              <a:rPr lang="el-GR" sz="2400" b="1" dirty="0" err="1"/>
              <a:t>Pochettino</a:t>
            </a:r>
            <a:r>
              <a:rPr lang="el-GR" sz="2400" b="1" dirty="0"/>
              <a:t>, η </a:t>
            </a:r>
            <a:r>
              <a:rPr lang="el-GR" sz="2400" b="1" dirty="0" err="1"/>
              <a:t>Tottenham</a:t>
            </a:r>
            <a:r>
              <a:rPr lang="el-GR" sz="2400" b="1" dirty="0"/>
              <a:t> και η </a:t>
            </a:r>
            <a:r>
              <a:rPr lang="el-GR" sz="2400" b="1" dirty="0" err="1"/>
              <a:t>Southampton</a:t>
            </a:r>
            <a:r>
              <a:rPr lang="el-GR" sz="2400" b="1" dirty="0"/>
              <a:t/>
            </a:r>
            <a:br>
              <a:rPr lang="el-GR" sz="2400" b="1" dirty="0"/>
            </a:br>
            <a:r>
              <a:rPr lang="el-GR" sz="2400" dirty="0" err="1"/>
              <a:t>Pochettino</a:t>
            </a:r>
            <a:r>
              <a:rPr lang="el-GR" sz="2400" dirty="0"/>
              <a:t> χρησιμοποιούσαν συχνά ένα επιθετικό σχήμα 3-4-3 που μετατράπηκε από έναν αρχικό σχηματισμό 4-3-3. </a:t>
            </a:r>
            <a:r>
              <a:rPr lang="el-GR" sz="2400" dirty="0">
                <a:hlinkClick r:id="rId2"/>
              </a:rPr>
              <a:t>Ο μοναδικός άξονας του </a:t>
            </a:r>
            <a:r>
              <a:rPr lang="el-GR" sz="2400" dirty="0" err="1">
                <a:hlinkClick r:id="rId2"/>
              </a:rPr>
              <a:t>Ποκετίνο</a:t>
            </a:r>
            <a:r>
              <a:rPr lang="el-GR" sz="2400" dirty="0"/>
              <a:t> έπεσε στην πίσω γραμμή, χωρίζοντας τους δύο σέντερ </a:t>
            </a:r>
            <a:r>
              <a:rPr lang="el-GR" sz="2400" dirty="0" err="1"/>
              <a:t>μπακ</a:t>
            </a:r>
            <a:r>
              <a:rPr lang="el-GR" sz="2400" dirty="0"/>
              <a:t>. Οι πλάγιοι </a:t>
            </a:r>
            <a:r>
              <a:rPr lang="el-GR" sz="2400" dirty="0" err="1"/>
              <a:t>μπακ</a:t>
            </a:r>
            <a:r>
              <a:rPr lang="el-GR" sz="2400" dirty="0"/>
              <a:t> έσπρωχναν μπροστά ως ακραία </a:t>
            </a:r>
            <a:r>
              <a:rPr lang="el-GR" sz="2400" dirty="0" err="1"/>
              <a:t>μπακ</a:t>
            </a:r>
            <a:r>
              <a:rPr lang="el-GR" sz="2400" dirty="0"/>
              <a:t>, οι οκτώ κράτησαν τις θέσεις τους και οι </a:t>
            </a:r>
            <a:r>
              <a:rPr lang="el-GR" sz="2400" dirty="0" err="1"/>
              <a:t>εξτρέμ</a:t>
            </a:r>
            <a:r>
              <a:rPr lang="el-GR" sz="2400" dirty="0"/>
              <a:t> κινήθηκαν μέσα για να στηρίξουν τον σέντερ φορ. Εναλλακτικά, ένας από τους αριθμούς οκτώ σπρώχνεται προς τα εμπρός, με τον αριθμό 10 ή μέσα προς τα εμπρός να πέφτει (κάτω).</a:t>
            </a:r>
          </a:p>
          <a:p>
            <a:pPr algn="just"/>
            <a:endParaRPr lang="el-GR" sz="2400" dirty="0"/>
          </a:p>
        </p:txBody>
      </p:sp>
    </p:spTree>
    <p:extLst>
      <p:ext uri="{BB962C8B-B14F-4D97-AF65-F5344CB8AC3E}">
        <p14:creationId xmlns:p14="http://schemas.microsoft.com/office/powerpoint/2010/main" val="106607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1261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900238" y="990599"/>
            <a:ext cx="10044112" cy="5338764"/>
          </a:xfrm>
        </p:spPr>
        <p:txBody>
          <a:bodyPr/>
          <a:lstStyle/>
          <a:p>
            <a:pPr algn="just"/>
            <a:r>
              <a:rPr lang="el-GR" sz="2400" b="1" dirty="0" err="1"/>
              <a:t>Thomas</a:t>
            </a:r>
            <a:r>
              <a:rPr lang="el-GR" sz="2400" b="1" dirty="0"/>
              <a:t> </a:t>
            </a:r>
            <a:r>
              <a:rPr lang="el-GR" sz="2400" b="1" dirty="0" err="1"/>
              <a:t>Tuchel</a:t>
            </a:r>
            <a:r>
              <a:rPr lang="el-GR" sz="2400" b="1" dirty="0"/>
              <a:t>, </a:t>
            </a:r>
            <a:r>
              <a:rPr lang="el-GR" sz="2400" b="1" dirty="0" err="1"/>
              <a:t>Chelsea</a:t>
            </a:r>
            <a:r>
              <a:rPr lang="el-GR" sz="2400" b="1" dirty="0"/>
              <a:t> Ο</a:t>
            </a:r>
            <a:br>
              <a:rPr lang="el-GR" sz="2400" b="1" dirty="0"/>
            </a:br>
            <a:r>
              <a:rPr lang="el-GR" sz="2400" dirty="0" err="1"/>
              <a:t>Tuchel</a:t>
            </a:r>
            <a:r>
              <a:rPr lang="el-GR" sz="2400" dirty="0"/>
              <a:t> χρησιμοποιεί ένα σχήμα 3-4-3 στο οποίο οι ακραίοι </a:t>
            </a:r>
            <a:r>
              <a:rPr lang="el-GR" sz="2400" dirty="0" err="1"/>
              <a:t>μπακ</a:t>
            </a:r>
            <a:r>
              <a:rPr lang="el-GR" sz="2400" dirty="0"/>
              <a:t> της Τσέλσι πιέζουν προς τα εμπρός και περιστρέφονται με τα δύο νούμερα 10 για να μπουν σε θέσεις σκόρερ. </a:t>
            </a:r>
            <a:r>
              <a:rPr lang="el-GR" sz="2400" dirty="0">
                <a:hlinkClick r:id="rId2"/>
              </a:rPr>
              <a:t>Οι </a:t>
            </a:r>
            <a:r>
              <a:rPr lang="el-GR" sz="2400" dirty="0" err="1">
                <a:hlinkClick r:id="rId2"/>
              </a:rPr>
              <a:t>Reece</a:t>
            </a:r>
            <a:r>
              <a:rPr lang="el-GR" sz="2400" dirty="0">
                <a:hlinkClick r:id="rId2"/>
              </a:rPr>
              <a:t> </a:t>
            </a:r>
            <a:r>
              <a:rPr lang="el-GR" sz="2400" dirty="0" err="1">
                <a:hlinkClick r:id="rId2"/>
              </a:rPr>
              <a:t>James</a:t>
            </a:r>
            <a:r>
              <a:rPr lang="el-GR" sz="2400" dirty="0"/>
              <a:t> , </a:t>
            </a:r>
            <a:r>
              <a:rPr lang="el-GR" sz="2400" dirty="0" err="1"/>
              <a:t>Marcos</a:t>
            </a:r>
            <a:r>
              <a:rPr lang="el-GR" sz="2400" dirty="0"/>
              <a:t> </a:t>
            </a:r>
            <a:r>
              <a:rPr lang="el-GR" sz="2400" dirty="0" err="1"/>
              <a:t>Alonso</a:t>
            </a:r>
            <a:r>
              <a:rPr lang="el-GR" sz="2400" dirty="0"/>
              <a:t> και </a:t>
            </a:r>
            <a:r>
              <a:rPr lang="el-GR" sz="2400" dirty="0" err="1"/>
              <a:t>Ben</a:t>
            </a:r>
            <a:r>
              <a:rPr lang="el-GR" sz="2400" dirty="0"/>
              <a:t> </a:t>
            </a:r>
            <a:r>
              <a:rPr lang="el-GR" sz="2400" dirty="0" err="1"/>
              <a:t>Chilwell</a:t>
            </a:r>
            <a:r>
              <a:rPr lang="el-GR" sz="2400" dirty="0"/>
              <a:t> παίζουν σημαντικό ρόλο στο τελευταίο τρίτο (κάτω), ενώ οι </a:t>
            </a:r>
            <a:r>
              <a:rPr lang="el-GR" sz="2400" dirty="0" err="1"/>
              <a:t>Mason</a:t>
            </a:r>
            <a:r>
              <a:rPr lang="el-GR" sz="2400" dirty="0"/>
              <a:t> </a:t>
            </a:r>
            <a:r>
              <a:rPr lang="el-GR" sz="2400" dirty="0" err="1"/>
              <a:t>Mount</a:t>
            </a:r>
            <a:r>
              <a:rPr lang="el-GR" sz="2400" dirty="0"/>
              <a:t> και </a:t>
            </a:r>
            <a:r>
              <a:rPr lang="el-GR" sz="2400" dirty="0" err="1"/>
              <a:t>Hakim</a:t>
            </a:r>
            <a:r>
              <a:rPr lang="el-GR" sz="2400" dirty="0"/>
              <a:t> </a:t>
            </a:r>
            <a:r>
              <a:rPr lang="el-GR" sz="2400" dirty="0" err="1"/>
              <a:t>Ziyech</a:t>
            </a:r>
            <a:r>
              <a:rPr lang="el-GR" sz="2400" dirty="0"/>
              <a:t> πέφτουν ή κινούνται διάπλατα. Ο </a:t>
            </a:r>
            <a:r>
              <a:rPr lang="el-GR" sz="2400" dirty="0" err="1"/>
              <a:t>Tuchel</a:t>
            </a:r>
            <a:r>
              <a:rPr lang="el-GR" sz="2400" dirty="0"/>
              <a:t> έχει χρησιμοποιήσει μερικές φορές έναν </a:t>
            </a:r>
            <a:r>
              <a:rPr lang="el-GR" sz="2400" dirty="0" err="1"/>
              <a:t>εξτρέμ</a:t>
            </a:r>
            <a:r>
              <a:rPr lang="el-GR" sz="2400" dirty="0"/>
              <a:t> – όπως ο </a:t>
            </a:r>
            <a:r>
              <a:rPr lang="el-GR" sz="2400" dirty="0" err="1">
                <a:hlinkClick r:id="rId3"/>
              </a:rPr>
              <a:t>Callum</a:t>
            </a:r>
            <a:r>
              <a:rPr lang="el-GR" sz="2400" dirty="0">
                <a:hlinkClick r:id="rId3"/>
              </a:rPr>
              <a:t> </a:t>
            </a:r>
            <a:r>
              <a:rPr lang="el-GR" sz="2400" dirty="0" err="1">
                <a:hlinkClick r:id="rId3"/>
              </a:rPr>
              <a:t>Hudson-Odoi</a:t>
            </a:r>
            <a:r>
              <a:rPr lang="el-GR" sz="2400" dirty="0"/>
              <a:t> – στις θέσεις των ακραίων </a:t>
            </a:r>
            <a:r>
              <a:rPr lang="el-GR" sz="2400" dirty="0" err="1"/>
              <a:t>μπακ</a:t>
            </a:r>
            <a:r>
              <a:rPr lang="el-GR" sz="2400" dirty="0"/>
              <a:t>. Αυτό προσθέτει μια πιο φυσική επιθετική παρουσία στην πρώτη γραμμή των πέντε.</a:t>
            </a:r>
          </a:p>
          <a:p>
            <a:endParaRPr lang="el-GR" dirty="0"/>
          </a:p>
        </p:txBody>
      </p:sp>
    </p:spTree>
    <p:extLst>
      <p:ext uri="{BB962C8B-B14F-4D97-AF65-F5344CB8AC3E}">
        <p14:creationId xmlns:p14="http://schemas.microsoft.com/office/powerpoint/2010/main" val="1140975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835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prstClr val="black">
                    <a:lumMod val="75000"/>
                    <a:lumOff val="25000"/>
                  </a:prstClr>
                </a:solidFill>
                <a:ea typeface="+mn-ea"/>
                <a:cs typeface="+mn-cs"/>
              </a:rPr>
              <a:t>Ποια είναι τα οφέλη του παιχνιδιού με ένα 3-4-3;</a:t>
            </a:r>
            <a:endParaRPr lang="el-GR" sz="2400" dirty="0"/>
          </a:p>
        </p:txBody>
      </p:sp>
      <p:sp>
        <p:nvSpPr>
          <p:cNvPr id="3" name="Θέση περιεχομένου 2"/>
          <p:cNvSpPr>
            <a:spLocks noGrp="1"/>
          </p:cNvSpPr>
          <p:nvPr>
            <p:ph idx="1"/>
          </p:nvPr>
        </p:nvSpPr>
        <p:spPr>
          <a:xfrm>
            <a:off x="2098149" y="1419224"/>
            <a:ext cx="9901237" cy="5053013"/>
          </a:xfrm>
        </p:spPr>
        <p:txBody>
          <a:bodyPr>
            <a:normAutofit lnSpcReduction="10000"/>
          </a:bodyPr>
          <a:lstStyle/>
          <a:p>
            <a:r>
              <a:rPr lang="el-GR" sz="2000" dirty="0" smtClean="0"/>
              <a:t>Το </a:t>
            </a:r>
            <a:r>
              <a:rPr lang="el-GR" sz="2000" dirty="0"/>
              <a:t>3-4-3 παρέχει καλή ισορροπία μεταξύ επίθεσης και άμυνας. Δεσμεύει πέντε παίκτες εκτός γηπέδου σε επιθέσεις, ενώ οι άλλοι πέντε καλύπτουν από κάτω και επικεντρώνονται περισσότερο στην άμυνα.</a:t>
            </a:r>
          </a:p>
          <a:p>
            <a:r>
              <a:rPr lang="el-GR" sz="2000" dirty="0"/>
              <a:t>Ένα ζευγάρι στενών 10s μπορεί να βοηθήσει στη δημιουργία κεντρικών </a:t>
            </a:r>
            <a:r>
              <a:rPr lang="el-GR" sz="2000" dirty="0" err="1"/>
              <a:t>υπερφορτών</a:t>
            </a:r>
            <a:r>
              <a:rPr lang="el-GR" sz="2000" dirty="0"/>
              <a:t> έναντι δύο ή τριών αντιπάλων μεσαίων γραμμών και να δουλέψει στην κόντρα πίεση μετά από απώλεια κατοχής.</a:t>
            </a:r>
          </a:p>
          <a:p>
            <a:r>
              <a:rPr lang="el-GR" sz="2000" dirty="0"/>
              <a:t>Οι πλάγιοι </a:t>
            </a:r>
            <a:r>
              <a:rPr lang="el-GR" sz="2000" dirty="0" err="1"/>
              <a:t>μπακ</a:t>
            </a:r>
            <a:r>
              <a:rPr lang="el-GR" sz="2000" dirty="0"/>
              <a:t> μπορούν να συνδυαστούν με τα φτερά </a:t>
            </a:r>
            <a:r>
              <a:rPr lang="el-GR" sz="2000" dirty="0" err="1"/>
              <a:t>μπακ</a:t>
            </a:r>
            <a:r>
              <a:rPr lang="el-GR" sz="2000" dirty="0"/>
              <a:t> για να δημιουργήσουν υπερφόρτωση σε πλάτος και να βοηθήσουν να καρφιτσώσουν τα αντίπαλα πλάγια </a:t>
            </a:r>
            <a:r>
              <a:rPr lang="el-GR" sz="2000" dirty="0" err="1"/>
              <a:t>μπακ</a:t>
            </a:r>
            <a:r>
              <a:rPr lang="el-GR" sz="2000" dirty="0"/>
              <a:t> σε βαθιές θέσεις. Οι πλάγιοι </a:t>
            </a:r>
            <a:r>
              <a:rPr lang="el-GR" sz="2000" dirty="0" err="1"/>
              <a:t>μπακ</a:t>
            </a:r>
            <a:r>
              <a:rPr lang="el-GR" sz="2000" dirty="0"/>
              <a:t> που εντάσσονται στην επίθεση δημιουργεί μια ευρεία πρώτη γραμμή των πέντε που μπορεί να τεντώσει την αντίπαλη αμυντική γραμμή σε όλο το γήπεδο. Αυτό λειτουργεί για να δημιουργήσει περισσότερο χώρο σε κεντρικές περιοχές.</a:t>
            </a:r>
          </a:p>
          <a:p>
            <a:r>
              <a:rPr lang="el-GR" sz="2000" dirty="0"/>
              <a:t>Το </a:t>
            </a:r>
            <a:r>
              <a:rPr lang="el-GR" sz="2000" dirty="0" err="1"/>
              <a:t>double</a:t>
            </a:r>
            <a:r>
              <a:rPr lang="el-GR" sz="2000" dirty="0"/>
              <a:t> </a:t>
            </a:r>
            <a:r>
              <a:rPr lang="el-GR" sz="2000" dirty="0" err="1"/>
              <a:t>pivot</a:t>
            </a:r>
            <a:r>
              <a:rPr lang="el-GR" sz="2000" dirty="0"/>
              <a:t> και το </a:t>
            </a:r>
            <a:r>
              <a:rPr lang="el-GR" sz="2000" dirty="0" err="1"/>
              <a:t>back</a:t>
            </a:r>
            <a:r>
              <a:rPr lang="el-GR" sz="2000" dirty="0"/>
              <a:t> </a:t>
            </a:r>
            <a:r>
              <a:rPr lang="el-GR" sz="2000" dirty="0" err="1"/>
              <a:t>three</a:t>
            </a:r>
            <a:r>
              <a:rPr lang="el-GR" sz="2000" dirty="0"/>
              <a:t> παρέχουν μια ισχυρή βάση ενάντια στις αντεπιθέσεις μέσα από το κέντρο του γηπέδου. Σε ένα στημένο μπλοκ, η πίσω γραμμή των πέντε και δύο χαφ παρέχει εξαιρετική αμυντική ασφάλεια, ειδικά σε κεντρικούς χώρους.</a:t>
            </a:r>
          </a:p>
          <a:p>
            <a:endParaRPr lang="el-GR" dirty="0"/>
          </a:p>
        </p:txBody>
      </p:sp>
    </p:spTree>
    <p:extLst>
      <p:ext uri="{BB962C8B-B14F-4D97-AF65-F5344CB8AC3E}">
        <p14:creationId xmlns:p14="http://schemas.microsoft.com/office/powerpoint/2010/main" val="237273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prstClr val="black">
                    <a:lumMod val="75000"/>
                    <a:lumOff val="25000"/>
                  </a:prstClr>
                </a:solidFill>
                <a:ea typeface="+mn-ea"/>
                <a:cs typeface="+mn-cs"/>
              </a:rPr>
              <a:t>Ποια είναι τα μειονεκτήματα στο να παίζεις με 3-4-3;</a:t>
            </a:r>
            <a:endParaRPr lang="el-GR" sz="2400" dirty="0"/>
          </a:p>
        </p:txBody>
      </p:sp>
      <p:sp>
        <p:nvSpPr>
          <p:cNvPr id="3" name="Θέση περιεχομένου 2"/>
          <p:cNvSpPr>
            <a:spLocks noGrp="1"/>
          </p:cNvSpPr>
          <p:nvPr>
            <p:ph idx="1"/>
          </p:nvPr>
        </p:nvSpPr>
        <p:spPr/>
        <p:txBody>
          <a:bodyPr/>
          <a:lstStyle/>
          <a:p>
            <a:r>
              <a:rPr lang="el-GR" sz="2000" dirty="0" smtClean="0"/>
              <a:t>Οι αντεπιθέσεις της αντίπαλης ομάδας μπορούν να στοχεύουν ευρείες περιοχές, καθώς η πίσω γραμμή των τριών καλύπτει λιγότερο χώρο σε όλο το γήπεδο από μια τετράδα </a:t>
            </a:r>
            <a:r>
              <a:rPr lang="el-GR" sz="2000" dirty="0" err="1" smtClean="0"/>
              <a:t>μπακ</a:t>
            </a:r>
            <a:r>
              <a:rPr lang="el-GR" sz="2000" dirty="0" smtClean="0"/>
              <a:t>. Το ζεύγος του κεντρικού χαφ, εν τω μεταξύ, μπορεί να υπερφορτωθεί μετά από μια αμυντική μετάβαση.</a:t>
            </a:r>
          </a:p>
          <a:p>
            <a:r>
              <a:rPr lang="el-GR" sz="2000" dirty="0" smtClean="0"/>
              <a:t>Καθώς </a:t>
            </a:r>
            <a:r>
              <a:rPr lang="el-GR" sz="2000" dirty="0"/>
              <a:t>το 3-4-3 χρησιμοποιεί συχνά δύο νούμερα 10, υπάρχει επίσης σημαντική σωματική απαίτηση στα πλάγια </a:t>
            </a:r>
            <a:r>
              <a:rPr lang="el-GR" sz="2000" dirty="0" err="1"/>
              <a:t>μπακ</a:t>
            </a:r>
            <a:r>
              <a:rPr lang="el-GR" sz="2000" dirty="0"/>
              <a:t>. Σε αυτό το σχήμα, πρέπει να συνεισφέρουν και στα δύο άκρα του γηπέδου συνεχώς.</a:t>
            </a:r>
          </a:p>
          <a:p>
            <a:endParaRPr lang="el-GR" dirty="0"/>
          </a:p>
        </p:txBody>
      </p:sp>
    </p:spTree>
    <p:extLst>
      <p:ext uri="{BB962C8B-B14F-4D97-AF65-F5344CB8AC3E}">
        <p14:creationId xmlns:p14="http://schemas.microsoft.com/office/powerpoint/2010/main" val="320831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78688" y="1752822"/>
            <a:ext cx="8911687" cy="1804766"/>
          </a:xfrm>
        </p:spPr>
        <p:txBody>
          <a:bodyPr>
            <a:normAutofit/>
          </a:bodyPr>
          <a:lstStyle/>
          <a:p>
            <a:r>
              <a:rPr lang="el-GR" dirty="0" smtClean="0"/>
              <a:t>Ευχαριστώ πολύ </a:t>
            </a:r>
            <a:r>
              <a:rPr lang="el-GR" dirty="0" smtClean="0"/>
              <a:t>!!!! </a:t>
            </a:r>
            <a:br>
              <a:rPr lang="el-GR" dirty="0" smtClean="0"/>
            </a:br>
            <a:r>
              <a:rPr lang="el-GR" dirty="0"/>
              <a:t/>
            </a:r>
            <a:br>
              <a:rPr lang="el-GR" dirty="0"/>
            </a:br>
            <a:r>
              <a:rPr lang="el-GR" dirty="0" smtClean="0"/>
              <a:t>Καλά Χριστούγεννα </a:t>
            </a:r>
            <a:endParaRPr lang="el-GR" dirty="0"/>
          </a:p>
        </p:txBody>
      </p:sp>
    </p:spTree>
    <p:extLst>
      <p:ext uri="{BB962C8B-B14F-4D97-AF65-F5344CB8AC3E}">
        <p14:creationId xmlns:p14="http://schemas.microsoft.com/office/powerpoint/2010/main" val="114220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b="1" dirty="0">
                <a:solidFill>
                  <a:prstClr val="black">
                    <a:lumMod val="75000"/>
                    <a:lumOff val="25000"/>
                  </a:prstClr>
                </a:solidFill>
                <a:ea typeface="+mn-ea"/>
                <a:cs typeface="+mn-cs"/>
              </a:rPr>
              <a:t>Από πού προέρχεται το 3-4-3</a:t>
            </a:r>
            <a:r>
              <a:rPr lang="el-GR" sz="1800" b="1" dirty="0">
                <a:solidFill>
                  <a:prstClr val="black">
                    <a:lumMod val="75000"/>
                    <a:lumOff val="25000"/>
                  </a:prstClr>
                </a:solidFill>
                <a:ea typeface="+mn-ea"/>
                <a:cs typeface="+mn-cs"/>
              </a:rPr>
              <a:t>;</a:t>
            </a:r>
            <a:endParaRPr lang="el-GR" dirty="0"/>
          </a:p>
        </p:txBody>
      </p:sp>
      <p:sp>
        <p:nvSpPr>
          <p:cNvPr id="3" name="Θέση περιεχομένου 2"/>
          <p:cNvSpPr>
            <a:spLocks noGrp="1"/>
          </p:cNvSpPr>
          <p:nvPr>
            <p:ph idx="1"/>
          </p:nvPr>
        </p:nvSpPr>
        <p:spPr>
          <a:xfrm>
            <a:off x="2589211" y="1643063"/>
            <a:ext cx="9112251" cy="5000625"/>
          </a:xfrm>
        </p:spPr>
        <p:txBody>
          <a:bodyPr>
            <a:normAutofit/>
          </a:bodyPr>
          <a:lstStyle/>
          <a:p>
            <a:pPr algn="just"/>
            <a:r>
              <a:rPr lang="el-GR" sz="2400" dirty="0" smtClean="0"/>
              <a:t>Ο </a:t>
            </a:r>
            <a:r>
              <a:rPr lang="el-GR" sz="2400" dirty="0"/>
              <a:t>σχηματισμός WM, που χρησιμοποιήθηκε για πρώτη φορά στις αρχές του 20ου αιώνα, είναι το πρώτο παράδειγμα ενός πίσω τριών που χρησιμοποιείται με </a:t>
            </a:r>
            <a:r>
              <a:rPr lang="el-GR" sz="2400" dirty="0" smtClean="0"/>
              <a:t>συνέπεια</a:t>
            </a:r>
            <a:r>
              <a:rPr lang="en-US" sz="2400" dirty="0" smtClean="0"/>
              <a:t>. </a:t>
            </a:r>
            <a:r>
              <a:rPr lang="el-GR" sz="2400" dirty="0" smtClean="0"/>
              <a:t>Μετά </a:t>
            </a:r>
            <a:r>
              <a:rPr lang="el-GR" sz="2400" dirty="0"/>
              <a:t>το WM, οι σχηματισμοί εξελίχθηκαν για να χρησιμοποιούν ένα </a:t>
            </a:r>
            <a:r>
              <a:rPr lang="el-GR" sz="2400" dirty="0" err="1"/>
              <a:t>back</a:t>
            </a:r>
            <a:r>
              <a:rPr lang="el-GR" sz="2400" dirty="0"/>
              <a:t> </a:t>
            </a:r>
            <a:r>
              <a:rPr lang="el-GR" sz="2400" dirty="0" err="1"/>
              <a:t>four</a:t>
            </a:r>
            <a:r>
              <a:rPr lang="el-GR" sz="2400" dirty="0"/>
              <a:t>, και στη συνέχεια τελικά πίσω γραμμές των πέντε.</a:t>
            </a:r>
          </a:p>
          <a:p>
            <a:pPr algn="just"/>
            <a:r>
              <a:rPr lang="el-GR" sz="2400" dirty="0"/>
              <a:t>Το 3-4-3 πιστεύεται ότι χρησιμοποιήθηκε για πρώτη φορά στην Ιταλία, όπου ήταν συνηθισμένοι τρεις κεντρικοί αμυντικοί σε ένα 3-5-2. Το 3-4-3 έγινε στη συνέχεια μια πιο επιθετική εκδοχή αυτού του σχήματος. </a:t>
            </a:r>
            <a:r>
              <a:rPr lang="el-GR" sz="2400" dirty="0">
                <a:hlinkClick r:id="rId2"/>
              </a:rPr>
              <a:t>Ο Γιόχαν </a:t>
            </a:r>
            <a:r>
              <a:rPr lang="el-GR" sz="2400" dirty="0" err="1">
                <a:hlinkClick r:id="rId2"/>
              </a:rPr>
              <a:t>Κρόιφ</a:t>
            </a:r>
            <a:r>
              <a:rPr lang="el-GR" sz="2400" dirty="0"/>
              <a:t>  έθεσε την ομάδα του στη Μπαρτσελόνα σε σχήμα 4-3-3, αλλά συχνά το μετέτρεψε σε 3-4-3 μέσω ενός σέντερ </a:t>
            </a:r>
            <a:r>
              <a:rPr lang="el-GR" sz="2400" dirty="0" err="1"/>
              <a:t>μπακ</a:t>
            </a:r>
            <a:r>
              <a:rPr lang="el-GR" sz="2400" dirty="0"/>
              <a:t> που μπήκε μπροστά σε αυτό που στη συνέχεια έγινε διαμάντι στη μεσαία γραμμή.</a:t>
            </a:r>
          </a:p>
          <a:p>
            <a:pPr algn="just"/>
            <a:endParaRPr lang="el-GR" sz="2400" dirty="0"/>
          </a:p>
        </p:txBody>
      </p:sp>
    </p:spTree>
    <p:extLst>
      <p:ext uri="{BB962C8B-B14F-4D97-AF65-F5344CB8AC3E}">
        <p14:creationId xmlns:p14="http://schemas.microsoft.com/office/powerpoint/2010/main" val="422676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b="1" dirty="0">
                <a:solidFill>
                  <a:prstClr val="black">
                    <a:lumMod val="75000"/>
                    <a:lumOff val="25000"/>
                  </a:prstClr>
                </a:solidFill>
                <a:ea typeface="+mn-ea"/>
                <a:cs typeface="+mn-cs"/>
              </a:rPr>
              <a:t>Ποιες είναι οι ευθύνες των παικτών στην κατοχή σε ένα 3-4-3;</a:t>
            </a:r>
            <a:endParaRPr lang="el-GR" sz="2400" dirty="0"/>
          </a:p>
        </p:txBody>
      </p:sp>
      <p:sp>
        <p:nvSpPr>
          <p:cNvPr id="3" name="Θέση περιεχομένου 2"/>
          <p:cNvSpPr>
            <a:spLocks noGrp="1"/>
          </p:cNvSpPr>
          <p:nvPr>
            <p:ph idx="1"/>
          </p:nvPr>
        </p:nvSpPr>
        <p:spPr>
          <a:xfrm>
            <a:off x="2228849" y="1371599"/>
            <a:ext cx="9586913" cy="5114925"/>
          </a:xfrm>
        </p:spPr>
        <p:txBody>
          <a:bodyPr>
            <a:normAutofit fontScale="92500" lnSpcReduction="10000"/>
          </a:bodyPr>
          <a:lstStyle/>
          <a:p>
            <a:pPr algn="just"/>
            <a:r>
              <a:rPr lang="el-GR" sz="2400" dirty="0" smtClean="0"/>
              <a:t>Η </a:t>
            </a:r>
            <a:r>
              <a:rPr lang="el-GR" sz="2400" dirty="0"/>
              <a:t>πρώτη γραμμή των τριών είναι υπεύθυνη για τη δημιουργία και τον τερματισμό ευκαιριών, ιδιαίτερα όταν η ομάδα έχει στηθεί με δύο νούμερο 10 κοντά σε έναν μόνο σέντερ φορ. Σε ένα μπροστινό τρίποντο που διαθέτει δύο πιο φαρδύ επιθετικούς, μπορεί να δοθεί μεγαλύτερη έμφαση στις αντεπιθέσεις και στη δημιουργία καταστάσεων στις οποίες οι </a:t>
            </a:r>
            <a:r>
              <a:rPr lang="el-GR" sz="2400" dirty="0" err="1"/>
              <a:t>ευρυγώνιοι</a:t>
            </a:r>
            <a:r>
              <a:rPr lang="el-GR" sz="2400" dirty="0"/>
              <a:t> επιθετικοί είναι απομονωμένοι έναντι των αντίπαλων πλάγιων </a:t>
            </a:r>
            <a:r>
              <a:rPr lang="el-GR" sz="2400" dirty="0" err="1"/>
              <a:t>μπακ</a:t>
            </a:r>
            <a:r>
              <a:rPr lang="el-GR" sz="2400" dirty="0"/>
              <a:t>.</a:t>
            </a:r>
          </a:p>
          <a:p>
            <a:pPr algn="just"/>
            <a:r>
              <a:rPr lang="el-GR" sz="2400" dirty="0"/>
              <a:t>Τα ακραία </a:t>
            </a:r>
            <a:r>
              <a:rPr lang="el-GR" sz="2400" dirty="0" err="1"/>
              <a:t>μπακ</a:t>
            </a:r>
            <a:r>
              <a:rPr lang="el-GR" sz="2400" dirty="0"/>
              <a:t> πρέπει να είναι ευέλικτα και σε φόρμα, γιατί πρέπει να παρέχουν το πλάτος επίθεσης της ομάδας – συχνά προχωρώντας σε μια γραμμή επίθεσης πέντε – καθώς και να δουλέψουν πίσω για να αμυνθούν σε πεντάδα. Αν παίζουν πίσω από μια στενή μπροστινή τριάδα, πρέπει να κάνουν επικαλυπτόμενες διαδρομές γύρω από το πλατύ </a:t>
            </a:r>
            <a:r>
              <a:rPr lang="el-GR" sz="2400" dirty="0">
                <a:hlinkClick r:id="rId2"/>
              </a:rPr>
              <a:t>νούμερο 10</a:t>
            </a:r>
            <a:r>
              <a:rPr lang="el-GR" sz="2400" dirty="0"/>
              <a:t> στην πλευρά τους του γηπέδου και να παρέχουν σέντρες και κόψιμο από προχωρημένες θέσεις. Αν έχουν μπροστά τους έναν πλάγιο φόργουορντ ή έναν </a:t>
            </a:r>
            <a:r>
              <a:rPr lang="el-GR" sz="2400" dirty="0" err="1"/>
              <a:t>εξτρέμ</a:t>
            </a:r>
            <a:r>
              <a:rPr lang="el-GR" sz="2400" dirty="0"/>
              <a:t>, πρέπει να στηρίξουν κάτω από αυτόν τον παίκτη. Επίσης, συχνά κάνουν καθυστερημένα υποστρώματα για να υποστηρίξουν τον σέντερ φορ και να απομακρύνουν τους αμυντικούς από τον </a:t>
            </a:r>
            <a:r>
              <a:rPr lang="el-GR" sz="2400" dirty="0" err="1"/>
              <a:t>ευρυγώνιο</a:t>
            </a:r>
            <a:r>
              <a:rPr lang="el-GR" sz="2400" dirty="0"/>
              <a:t> παίκτη.</a:t>
            </a:r>
          </a:p>
          <a:p>
            <a:endParaRPr lang="el-GR" dirty="0"/>
          </a:p>
        </p:txBody>
      </p:sp>
    </p:spTree>
    <p:extLst>
      <p:ext uri="{BB962C8B-B14F-4D97-AF65-F5344CB8AC3E}">
        <p14:creationId xmlns:p14="http://schemas.microsoft.com/office/powerpoint/2010/main" val="372358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157413" y="771525"/>
            <a:ext cx="9629775" cy="5743575"/>
          </a:xfrm>
        </p:spPr>
        <p:txBody>
          <a:bodyPr>
            <a:normAutofit/>
          </a:bodyPr>
          <a:lstStyle/>
          <a:p>
            <a:pPr algn="just"/>
            <a:r>
              <a:rPr lang="el-GR" sz="2400" dirty="0"/>
              <a:t>Το </a:t>
            </a:r>
            <a:r>
              <a:rPr lang="el-GR" sz="2400" dirty="0" err="1">
                <a:hlinkClick r:id="rId2"/>
              </a:rPr>
              <a:t>double</a:t>
            </a:r>
            <a:r>
              <a:rPr lang="el-GR" sz="2400" dirty="0">
                <a:hlinkClick r:id="rId2"/>
              </a:rPr>
              <a:t> </a:t>
            </a:r>
            <a:r>
              <a:rPr lang="el-GR" sz="2400" dirty="0" err="1">
                <a:hlinkClick r:id="rId2"/>
              </a:rPr>
              <a:t>pivot</a:t>
            </a:r>
            <a:r>
              <a:rPr lang="el-GR" sz="2400" dirty="0"/>
              <a:t> είναι το κλειδί για την πρόοδο του παιχνιδιού μέχρι τα τρίτα, συνδέοντας τα πίσω τρία με τα </a:t>
            </a:r>
            <a:r>
              <a:rPr lang="el-GR" sz="2400" dirty="0" err="1"/>
              <a:t>wing-back</a:t>
            </a:r>
            <a:r>
              <a:rPr lang="el-GR" sz="2400" dirty="0"/>
              <a:t> και τα μπροστινά τρία. Είναι επίσης σημαντικά για την εναλλαγή του παιχνιδιού μεταξύ των ακραίων </a:t>
            </a:r>
            <a:r>
              <a:rPr lang="el-GR" sz="2400" dirty="0" err="1"/>
              <a:t>μπακ</a:t>
            </a:r>
            <a:r>
              <a:rPr lang="el-GR" sz="2400" dirty="0"/>
              <a:t> και για την τροφοδοσία των διεισδυτικών </a:t>
            </a:r>
            <a:r>
              <a:rPr lang="el-GR" sz="2400" dirty="0" err="1" smtClean="0"/>
              <a:t>πάσεων</a:t>
            </a:r>
            <a:r>
              <a:rPr lang="el-GR" sz="2400" dirty="0" smtClean="0"/>
              <a:t> </a:t>
            </a:r>
            <a:r>
              <a:rPr lang="el-GR" sz="2400" dirty="0"/>
              <a:t>στους μπροστινούς τρεις. Κατά τη διάρκεια των αντεπιθέσεων, το ζεύγος κεντρικού-χαφ συχνά ψάχνει να βρει έναν πλάγιο επιθετικό να τρέχει πίσω.</a:t>
            </a:r>
          </a:p>
          <a:p>
            <a:pPr algn="just"/>
            <a:r>
              <a:rPr lang="el-GR" sz="2400" dirty="0"/>
              <a:t>Οι τρεις σέντερ </a:t>
            </a:r>
            <a:r>
              <a:rPr lang="el-GR" sz="2400" dirty="0" err="1"/>
              <a:t>μπακ</a:t>
            </a:r>
            <a:r>
              <a:rPr lang="el-GR" sz="2400" dirty="0"/>
              <a:t> χτίζουν παιχνίδι από την πλάτη, οδηγούν στη μεσαία γραμμή και παίζουν πάσες στους επιθετικούς. Τα δύο πιο φαρδιά σέντερ </a:t>
            </a:r>
            <a:r>
              <a:rPr lang="el-GR" sz="2400" dirty="0" err="1"/>
              <a:t>μπακ</a:t>
            </a:r>
            <a:r>
              <a:rPr lang="el-GR" sz="2400" dirty="0"/>
              <a:t> μπορούν επίσης να σπρώξουν προς τα εμπρός με τρεξίματα στο εσωτερικό των ακραίων </a:t>
            </a:r>
            <a:r>
              <a:rPr lang="el-GR" sz="2400" dirty="0" err="1"/>
              <a:t>μπακ</a:t>
            </a:r>
            <a:r>
              <a:rPr lang="el-GR" sz="2400" dirty="0"/>
              <a:t>, παρέχοντας την επιλογή για σέντρα από πιο στενή θέση. Με δύο παίκτες στο κέντρο της μεσαίας γραμμής, οι ευρύτεροι σέντερ </a:t>
            </a:r>
            <a:r>
              <a:rPr lang="el-GR" sz="2400" dirty="0" err="1"/>
              <a:t>μπακ</a:t>
            </a:r>
            <a:r>
              <a:rPr lang="el-GR" sz="2400" dirty="0"/>
              <a:t> έχουν συχνά χώρο να </a:t>
            </a:r>
            <a:r>
              <a:rPr lang="el-GR" sz="2400" dirty="0" err="1"/>
              <a:t>ντριμπλάρουν</a:t>
            </a:r>
            <a:r>
              <a:rPr lang="el-GR" sz="2400" dirty="0"/>
              <a:t> επιθετικούς. Μερικές φορές είναι οι παίκτες που έχουν πρόσβαση στην πρώτη τριάδα.</a:t>
            </a:r>
          </a:p>
          <a:p>
            <a:endParaRPr lang="el-GR" dirty="0"/>
          </a:p>
        </p:txBody>
      </p:sp>
    </p:spTree>
    <p:extLst>
      <p:ext uri="{BB962C8B-B14F-4D97-AF65-F5344CB8AC3E}">
        <p14:creationId xmlns:p14="http://schemas.microsoft.com/office/powerpoint/2010/main" val="160021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00275" y="928688"/>
            <a:ext cx="9304337" cy="5382584"/>
          </a:xfrm>
        </p:spPr>
        <p:txBody>
          <a:bodyPr/>
          <a:lstStyle/>
          <a:p>
            <a:pPr marL="0" indent="0">
              <a:buNone/>
            </a:pPr>
            <a:r>
              <a:rPr lang="el-GR" sz="2400" b="1" dirty="0"/>
              <a:t>Ποιες είναι οι ευθύνες των παικτών εκτός κατοχής σε ένα 3-4-3; </a:t>
            </a:r>
            <a:endParaRPr lang="el-GR" sz="2400" b="1" dirty="0" smtClean="0"/>
          </a:p>
          <a:p>
            <a:pPr marL="0" indent="0">
              <a:buNone/>
            </a:pPr>
            <a:endParaRPr lang="el-GR" sz="2400" b="1" dirty="0" smtClean="0"/>
          </a:p>
          <a:p>
            <a:r>
              <a:rPr lang="el-GR" sz="2400" dirty="0" smtClean="0"/>
              <a:t>Ένα </a:t>
            </a:r>
            <a:r>
              <a:rPr lang="el-GR" sz="2400" dirty="0"/>
              <a:t>3-4-3 θα γίνει 5-2-3 ή 5-4-1 όταν η ομάδα είναι εκτός κατοχής. Οι δύο ακραίοι </a:t>
            </a:r>
            <a:r>
              <a:rPr lang="el-GR" sz="2400" dirty="0" err="1"/>
              <a:t>μπακ</a:t>
            </a:r>
            <a:r>
              <a:rPr lang="el-GR" sz="2400" dirty="0"/>
              <a:t> πέφτουν στην άμυνα για να σχηματίσουν μια οπίσθια γραμμή με πέντε, και είναι υπεύθυνοι για να μπλοκάρουν τις σέντρες όταν οι αντίπαλοι μετακινούν τη μπάλα άουτ. Όταν πιέζουν ψηλά, θα πηδήξουν προς τα εμπρός και μπορεί ακόμη και να πιέσουν τόσο ψηλά όσο τα αντίπαλα </a:t>
            </a:r>
            <a:r>
              <a:rPr lang="el-GR" sz="2400" dirty="0" err="1"/>
              <a:t>μπακ</a:t>
            </a:r>
            <a:r>
              <a:rPr lang="el-GR" sz="2400" dirty="0"/>
              <a:t>.</a:t>
            </a:r>
          </a:p>
          <a:p>
            <a:r>
              <a:rPr lang="el-GR" sz="2400" dirty="0"/>
              <a:t>Τα τρία σέντερ </a:t>
            </a:r>
            <a:r>
              <a:rPr lang="el-GR" sz="2400" dirty="0" err="1"/>
              <a:t>μπακ</a:t>
            </a:r>
            <a:r>
              <a:rPr lang="el-GR" sz="2400" dirty="0"/>
              <a:t> καλύπτουν κεντρικούς χώρους, με τα φαρδύτερα σέντερ </a:t>
            </a:r>
            <a:r>
              <a:rPr lang="el-GR" sz="2400" dirty="0" err="1"/>
              <a:t>μπακ</a:t>
            </a:r>
            <a:r>
              <a:rPr lang="el-GR" sz="2400" dirty="0"/>
              <a:t> να παρακολουθούν διαδρομές πίσω από το πλάγιο </a:t>
            </a:r>
            <a:r>
              <a:rPr lang="el-GR" sz="2400" dirty="0" err="1"/>
              <a:t>μπακ</a:t>
            </a:r>
            <a:r>
              <a:rPr lang="el-GR" sz="2400" dirty="0"/>
              <a:t> στο πλάι τους. Όταν αμύνονται ψηλότερα στον αγωνιστικό χώρο, οι πιο φαρδύς κεντρικοί </a:t>
            </a:r>
            <a:r>
              <a:rPr lang="el-GR" sz="2400" dirty="0" err="1"/>
              <a:t>μπακ</a:t>
            </a:r>
            <a:r>
              <a:rPr lang="el-GR" sz="2400" dirty="0"/>
              <a:t> μπορεί να ακολουθήσουν έναν επιθετικό που πέφτει στη μεσαία γραμμή</a:t>
            </a:r>
            <a:r>
              <a:rPr lang="el-GR" dirty="0"/>
              <a:t>.</a:t>
            </a:r>
          </a:p>
          <a:p>
            <a:endParaRPr lang="el-GR" dirty="0"/>
          </a:p>
        </p:txBody>
      </p:sp>
    </p:spTree>
    <p:extLst>
      <p:ext uri="{BB962C8B-B14F-4D97-AF65-F5344CB8AC3E}">
        <p14:creationId xmlns:p14="http://schemas.microsoft.com/office/powerpoint/2010/main" val="349364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00275" y="1042988"/>
            <a:ext cx="9586913" cy="5111122"/>
          </a:xfrm>
        </p:spPr>
        <p:txBody>
          <a:bodyPr>
            <a:normAutofit/>
          </a:bodyPr>
          <a:lstStyle/>
          <a:p>
            <a:pPr algn="just"/>
            <a:r>
              <a:rPr lang="el-GR" sz="2400" dirty="0"/>
              <a:t>Ο διπλός άξονας παραμένει συνδεδεμένος με την πίσω γραμμή για να μειώσει τα κενά μεταξύ των γραμμών, ιδιαίτερα όταν τα φτερά </a:t>
            </a:r>
            <a:r>
              <a:rPr lang="el-GR" sz="2400" dirty="0" err="1"/>
              <a:t>μπακ</a:t>
            </a:r>
            <a:r>
              <a:rPr lang="el-GR" sz="2400" dirty="0"/>
              <a:t> είναι εκτός θέσης και κάνουν διαδρομές ανάκτησης. Μπορεί να πιέζουν προς τα εμπρός για να υποστηρίξουν μια υψηλή πίεση. Όταν μια ομάδα στήνεται με δύο νούμερα 10, το </a:t>
            </a:r>
            <a:r>
              <a:rPr lang="el-GR" sz="2400" dirty="0" err="1"/>
              <a:t>double</a:t>
            </a:r>
            <a:r>
              <a:rPr lang="el-GR" sz="2400" dirty="0"/>
              <a:t> </a:t>
            </a:r>
            <a:r>
              <a:rPr lang="el-GR" sz="2400" dirty="0" err="1"/>
              <a:t>pivot</a:t>
            </a:r>
            <a:r>
              <a:rPr lang="el-GR" sz="2400" dirty="0"/>
              <a:t> είναι ζωτικής σημασίας για την παροχή αμυντικής κάλυψης σε περίπτωση που η πίεση νικηθεί.</a:t>
            </a:r>
          </a:p>
          <a:p>
            <a:pPr algn="just"/>
            <a:r>
              <a:rPr lang="el-GR" sz="2400" dirty="0"/>
              <a:t>Το μπροστινό τρίποντο περνά στη μεσαία γραμμή ή πιέζει ψηλά, συχνά με στόχο να εξαναγκάσει το παιχνίδι σε μεγάλες περιοχές. Εάν μπορούν να κλειδώσουν το παιχνίδι από τη γραμμή επαφής, μπορούν να συνεργαστούν για να αποβάλουν τον αντίπαλο.</a:t>
            </a:r>
          </a:p>
          <a:p>
            <a:pPr algn="just"/>
            <a:endParaRPr lang="el-GR" sz="2400" dirty="0"/>
          </a:p>
        </p:txBody>
      </p:sp>
    </p:spTree>
    <p:extLst>
      <p:ext uri="{BB962C8B-B14F-4D97-AF65-F5344CB8AC3E}">
        <p14:creationId xmlns:p14="http://schemas.microsoft.com/office/powerpoint/2010/main" val="154592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4" y="0"/>
            <a:ext cx="9372601" cy="2543174"/>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3174"/>
            <a:ext cx="12191999" cy="4314825"/>
          </a:xfrm>
          <a:prstGeom prst="rect">
            <a:avLst/>
          </a:prstGeom>
        </p:spPr>
      </p:pic>
    </p:spTree>
    <p:extLst>
      <p:ext uri="{BB962C8B-B14F-4D97-AF65-F5344CB8AC3E}">
        <p14:creationId xmlns:p14="http://schemas.microsoft.com/office/powerpoint/2010/main" val="424259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4588" y="485775"/>
            <a:ext cx="9429749" cy="5284788"/>
          </a:xfrm>
        </p:spPr>
      </p:pic>
    </p:spTree>
    <p:extLst>
      <p:ext uri="{BB962C8B-B14F-4D97-AF65-F5344CB8AC3E}">
        <p14:creationId xmlns:p14="http://schemas.microsoft.com/office/powerpoint/2010/main" val="2496070286"/>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58</TotalTime>
  <Words>1086</Words>
  <Application>Microsoft Office PowerPoint</Application>
  <PresentationFormat>Ευρεία οθόνη</PresentationFormat>
  <Paragraphs>33</Paragraphs>
  <Slides>26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26</vt:i4>
      </vt:variant>
    </vt:vector>
  </HeadingPairs>
  <TitlesOfParts>
    <vt:vector size="30" baseType="lpstr">
      <vt:lpstr>Arial</vt:lpstr>
      <vt:lpstr>Century Gothic</vt:lpstr>
      <vt:lpstr>Wingdings 3</vt:lpstr>
      <vt:lpstr>Θρόισμα</vt:lpstr>
      <vt:lpstr>Αγωνιστικά συστήματα με ζώνες 3 αμυντικών </vt:lpstr>
      <vt:lpstr>Τι είναι το 3-4-3;</vt:lpstr>
      <vt:lpstr>Από πού προέρχεται το 3-4-3;</vt:lpstr>
      <vt:lpstr>Ποιες είναι οι ευθύνες των παικτών στην κατοχή σε ένα 3-4-3;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Ποιες ομάδες και προπονητές έχουν χρησιμοποιήσει καλά το 3-4-3;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Ποια είναι τα οφέλη του παιχνιδιού με ένα 3-4-3;</vt:lpstr>
      <vt:lpstr>Ποια είναι τα μειονεκτήματα στο να παίζεις με 3-4-3;</vt:lpstr>
      <vt:lpstr>Ευχαριστώ πολύ !!!!   Καλά Χριστούγεννα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Evelina</dc:creator>
  <cp:lastModifiedBy>Evelina</cp:lastModifiedBy>
  <cp:revision>8</cp:revision>
  <dcterms:created xsi:type="dcterms:W3CDTF">2022-12-19T23:54:09Z</dcterms:created>
  <dcterms:modified xsi:type="dcterms:W3CDTF">2022-12-20T11:08:20Z</dcterms:modified>
</cp:coreProperties>
</file>