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3" d="100"/>
          <a:sy n="63" d="100"/>
        </p:scale>
        <p:origin x="7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Date Placeholder 2"/>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smtClean="0"/>
              <a:t>Επεξεργασία στυλ υποδείγματος κειμένου</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smtClean="0"/>
              <a:t>Επεξεργασία στυλ υποδείγματος κειμένου</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ct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12/9/2022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4212" y="685800"/>
            <a:ext cx="8001000" cy="957264"/>
          </a:xfrm>
        </p:spPr>
        <p:txBody>
          <a:bodyPr>
            <a:normAutofit fontScale="90000"/>
          </a:bodyPr>
          <a:lstStyle/>
          <a:p>
            <a:r>
              <a:rPr lang="el-GR" dirty="0" smtClean="0"/>
              <a:t>Σύστημα 1-4-2-3-1 </a:t>
            </a:r>
            <a:br>
              <a:rPr lang="el-GR" dirty="0" smtClean="0"/>
            </a:br>
            <a:endParaRPr lang="el-GR" dirty="0"/>
          </a:p>
        </p:txBody>
      </p:sp>
      <p:sp>
        <p:nvSpPr>
          <p:cNvPr id="3" name="Υπότιτλος 2"/>
          <p:cNvSpPr>
            <a:spLocks noGrp="1"/>
          </p:cNvSpPr>
          <p:nvPr>
            <p:ph type="subTitle" idx="1"/>
          </p:nvPr>
        </p:nvSpPr>
        <p:spPr>
          <a:xfrm>
            <a:off x="684212" y="5829300"/>
            <a:ext cx="6400800" cy="871537"/>
          </a:xfrm>
        </p:spPr>
        <p:txBody>
          <a:bodyPr>
            <a:normAutofit fontScale="92500" lnSpcReduction="10000"/>
          </a:bodyPr>
          <a:lstStyle/>
          <a:p>
            <a:r>
              <a:rPr lang="el-GR" sz="2400" dirty="0" smtClean="0">
                <a:solidFill>
                  <a:schemeClr val="bg1"/>
                </a:solidFill>
              </a:rPr>
              <a:t>Μάθημα: ποδοσφαίρου </a:t>
            </a:r>
          </a:p>
          <a:p>
            <a:r>
              <a:rPr lang="el-GR" sz="2400" dirty="0" smtClean="0">
                <a:solidFill>
                  <a:schemeClr val="bg1"/>
                </a:solidFill>
              </a:rPr>
              <a:t>ΚΟΤΣΑΜΑΝΙΔΟΥ ΕΥΑΓΓΕΛΙΑ </a:t>
            </a:r>
            <a:endParaRPr lang="el-GR" sz="2400" dirty="0">
              <a:solidFill>
                <a:schemeClr val="bg1"/>
              </a:solidFill>
            </a:endParaRPr>
          </a:p>
        </p:txBody>
      </p:sp>
      <p:pic>
        <p:nvPicPr>
          <p:cNvPr id="4" name="Εικόνα 3"/>
          <p:cNvPicPr>
            <a:picLocks noChangeAspect="1"/>
          </p:cNvPicPr>
          <p:nvPr/>
        </p:nvPicPr>
        <p:blipFill>
          <a:blip r:embed="rId2"/>
          <a:stretch>
            <a:fillRect/>
          </a:stretch>
        </p:blipFill>
        <p:spPr>
          <a:xfrm>
            <a:off x="684212" y="1500188"/>
            <a:ext cx="5705475" cy="3929061"/>
          </a:xfrm>
          <a:prstGeom prst="rect">
            <a:avLst/>
          </a:prstGeom>
        </p:spPr>
      </p:pic>
    </p:spTree>
    <p:extLst>
      <p:ext uri="{BB962C8B-B14F-4D97-AF65-F5344CB8AC3E}">
        <p14:creationId xmlns:p14="http://schemas.microsoft.com/office/powerpoint/2010/main" val="655200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4212" y="6115050"/>
            <a:ext cx="5259388" cy="742950"/>
          </a:xfrm>
        </p:spPr>
        <p:txBody>
          <a:bodyPr>
            <a:noAutofit/>
          </a:bodyPr>
          <a:lstStyle/>
          <a:p>
            <a:r>
              <a:rPr lang="el-GR" sz="2000" b="1" dirty="0">
                <a:solidFill>
                  <a:schemeClr val="bg1"/>
                </a:solidFill>
              </a:rPr>
              <a:t>H</a:t>
            </a:r>
            <a:r>
              <a:rPr lang="el-GR" sz="2000" dirty="0">
                <a:solidFill>
                  <a:schemeClr val="bg1"/>
                </a:solidFill>
              </a:rPr>
              <a:t> Ο 4 προσπαθεί να σταματήσει τον επιθετικό χαφ</a:t>
            </a:r>
          </a:p>
        </p:txBody>
      </p:sp>
      <p:sp>
        <p:nvSpPr>
          <p:cNvPr id="3" name="Θέση περιεχομένου 2"/>
          <p:cNvSpPr>
            <a:spLocks noGrp="1"/>
          </p:cNvSpPr>
          <p:nvPr>
            <p:ph idx="1"/>
          </p:nvPr>
        </p:nvSpPr>
        <p:spPr>
          <a:xfrm>
            <a:off x="684212" y="214311"/>
            <a:ext cx="4745038" cy="814389"/>
          </a:xfrm>
        </p:spPr>
        <p:txBody>
          <a:bodyPr>
            <a:normAutofit/>
          </a:bodyPr>
          <a:lstStyle/>
          <a:p>
            <a:r>
              <a:rPr lang="el-GR" sz="2400" b="1" dirty="0">
                <a:solidFill>
                  <a:schemeClr val="bg1"/>
                </a:solidFill>
              </a:rPr>
              <a:t>Τοποθεσία στην </a:t>
            </a:r>
            <a:r>
              <a:rPr lang="el-GR" sz="2400" b="1" dirty="0" smtClean="0">
                <a:solidFill>
                  <a:schemeClr val="bg1"/>
                </a:solidFill>
              </a:rPr>
              <a:t>άμυνα</a:t>
            </a:r>
          </a:p>
          <a:p>
            <a:endParaRPr lang="el-GR" dirty="0"/>
          </a:p>
        </p:txBody>
      </p:sp>
      <p:pic>
        <p:nvPicPr>
          <p:cNvPr id="4" name="Εικόνα 3"/>
          <p:cNvPicPr>
            <a:picLocks noChangeAspect="1"/>
          </p:cNvPicPr>
          <p:nvPr/>
        </p:nvPicPr>
        <p:blipFill>
          <a:blip r:embed="rId2"/>
          <a:stretch>
            <a:fillRect/>
          </a:stretch>
        </p:blipFill>
        <p:spPr>
          <a:xfrm rot="5400000">
            <a:off x="5638801" y="304802"/>
            <a:ext cx="6857997" cy="6248400"/>
          </a:xfrm>
          <a:prstGeom prst="rect">
            <a:avLst/>
          </a:prstGeom>
        </p:spPr>
      </p:pic>
      <p:graphicFrame>
        <p:nvGraphicFramePr>
          <p:cNvPr id="5" name="Πίνακας 4"/>
          <p:cNvGraphicFramePr>
            <a:graphicFrameLocks noGrp="1"/>
          </p:cNvGraphicFramePr>
          <p:nvPr>
            <p:extLst>
              <p:ext uri="{D42A27DB-BD31-4B8C-83A1-F6EECF244321}">
                <p14:modId xmlns:p14="http://schemas.microsoft.com/office/powerpoint/2010/main" val="4084727952"/>
              </p:ext>
            </p:extLst>
          </p:nvPr>
        </p:nvGraphicFramePr>
        <p:xfrm>
          <a:off x="41275" y="758217"/>
          <a:ext cx="5645150" cy="5341569"/>
        </p:xfrm>
        <a:graphic>
          <a:graphicData uri="http://schemas.openxmlformats.org/drawingml/2006/table">
            <a:tbl>
              <a:tblPr/>
              <a:tblGrid>
                <a:gridCol w="5645150">
                  <a:extLst>
                    <a:ext uri="{9D8B030D-6E8A-4147-A177-3AD203B41FA5}">
                      <a16:colId xmlns:a16="http://schemas.microsoft.com/office/drawing/2014/main" val="3383595626"/>
                    </a:ext>
                  </a:extLst>
                </a:gridCol>
              </a:tblGrid>
              <a:tr h="640063">
                <a:tc>
                  <a:txBody>
                    <a:bodyPr/>
                    <a:lstStyle/>
                    <a:p>
                      <a:pPr algn="just"/>
                      <a:r>
                        <a:rPr lang="el-GR" sz="2400" b="1" dirty="0"/>
                        <a:t>H</a:t>
                      </a:r>
                      <a:r>
                        <a:rPr lang="el-GR" sz="2400" dirty="0"/>
                        <a:t> 3 παρέχει υποστήριξη </a:t>
                      </a:r>
                      <a:r>
                        <a:rPr lang="el-GR" sz="2400" b="1" dirty="0"/>
                        <a:t>H</a:t>
                      </a:r>
                      <a:r>
                        <a:rPr lang="el-GR" sz="2400" dirty="0"/>
                        <a:t> 4</a:t>
                      </a:r>
                    </a:p>
                  </a:txBody>
                  <a:tcPr anchor="ctr">
                    <a:lnL>
                      <a:noFill/>
                    </a:lnL>
                    <a:lnR>
                      <a:noFill/>
                    </a:lnR>
                    <a:lnT>
                      <a:noFill/>
                    </a:lnT>
                    <a:lnB>
                      <a:noFill/>
                    </a:lnB>
                  </a:tcPr>
                </a:tc>
                <a:extLst>
                  <a:ext uri="{0D108BD9-81ED-4DB2-BD59-A6C34878D82A}">
                    <a16:rowId xmlns:a16="http://schemas.microsoft.com/office/drawing/2014/main" val="4264779636"/>
                  </a:ext>
                </a:extLst>
              </a:tr>
              <a:tr h="640063">
                <a:tc>
                  <a:txBody>
                    <a:bodyPr/>
                    <a:lstStyle/>
                    <a:p>
                      <a:pPr algn="just"/>
                      <a:r>
                        <a:rPr lang="el-GR" sz="2400" b="1" dirty="0"/>
                        <a:t>H</a:t>
                      </a:r>
                      <a:r>
                        <a:rPr lang="el-GR" sz="2400" dirty="0"/>
                        <a:t> Το 2 σημαίνει σέντερ φορ.</a:t>
                      </a:r>
                    </a:p>
                  </a:txBody>
                  <a:tcPr anchor="ctr">
                    <a:lnL>
                      <a:noFill/>
                    </a:lnL>
                    <a:lnR>
                      <a:noFill/>
                    </a:lnR>
                    <a:lnT>
                      <a:noFill/>
                    </a:lnT>
                    <a:lnB>
                      <a:noFill/>
                    </a:lnB>
                  </a:tcPr>
                </a:tc>
                <a:extLst>
                  <a:ext uri="{0D108BD9-81ED-4DB2-BD59-A6C34878D82A}">
                    <a16:rowId xmlns:a16="http://schemas.microsoft.com/office/drawing/2014/main" val="1069104164"/>
                  </a:ext>
                </a:extLst>
              </a:tr>
              <a:tr h="866140">
                <a:tc>
                  <a:txBody>
                    <a:bodyPr/>
                    <a:lstStyle/>
                    <a:p>
                      <a:pPr algn="just"/>
                      <a:r>
                        <a:rPr lang="el-GR" sz="2400" b="1" dirty="0"/>
                        <a:t>H</a:t>
                      </a:r>
                      <a:r>
                        <a:rPr lang="el-GR" sz="2400" dirty="0"/>
                        <a:t> 1 επικεντρώνεται στις ενέργειες του δεύτερου επιτιθέμενου εχθρού</a:t>
                      </a:r>
                    </a:p>
                  </a:txBody>
                  <a:tcPr anchor="ctr">
                    <a:lnL>
                      <a:noFill/>
                    </a:lnL>
                    <a:lnR>
                      <a:noFill/>
                    </a:lnR>
                    <a:lnT>
                      <a:noFill/>
                    </a:lnT>
                    <a:lnB>
                      <a:noFill/>
                    </a:lnB>
                  </a:tcPr>
                </a:tc>
                <a:extLst>
                  <a:ext uri="{0D108BD9-81ED-4DB2-BD59-A6C34878D82A}">
                    <a16:rowId xmlns:a16="http://schemas.microsoft.com/office/drawing/2014/main" val="2544583325"/>
                  </a:ext>
                </a:extLst>
              </a:tr>
              <a:tr h="866140">
                <a:tc>
                  <a:txBody>
                    <a:bodyPr/>
                    <a:lstStyle/>
                    <a:p>
                      <a:pPr algn="just"/>
                      <a:r>
                        <a:rPr lang="el-GR" sz="2400" b="1"/>
                        <a:t>P</a:t>
                      </a:r>
                      <a:r>
                        <a:rPr lang="el-GR" sz="2400"/>
                        <a:t> 5 ακολουθήστε τις ενέργειες της πλάτης που έρχονται από πίσω</a:t>
                      </a:r>
                    </a:p>
                  </a:txBody>
                  <a:tcPr anchor="ctr">
                    <a:lnL>
                      <a:noFill/>
                    </a:lnL>
                    <a:lnR>
                      <a:noFill/>
                    </a:lnR>
                    <a:lnT>
                      <a:noFill/>
                    </a:lnT>
                    <a:lnB>
                      <a:noFill/>
                    </a:lnB>
                  </a:tcPr>
                </a:tc>
                <a:extLst>
                  <a:ext uri="{0D108BD9-81ED-4DB2-BD59-A6C34878D82A}">
                    <a16:rowId xmlns:a16="http://schemas.microsoft.com/office/drawing/2014/main" val="793425699"/>
                  </a:ext>
                </a:extLst>
              </a:tr>
              <a:tr h="866140">
                <a:tc>
                  <a:txBody>
                    <a:bodyPr/>
                    <a:lstStyle/>
                    <a:p>
                      <a:pPr algn="just"/>
                      <a:r>
                        <a:rPr lang="el-GR" sz="2400" b="1" dirty="0"/>
                        <a:t>П</a:t>
                      </a:r>
                      <a:r>
                        <a:rPr lang="el-GR" sz="2400" dirty="0"/>
                        <a:t> 2 και </a:t>
                      </a:r>
                      <a:r>
                        <a:rPr lang="el-GR" sz="2400" b="1" dirty="0"/>
                        <a:t>П</a:t>
                      </a:r>
                      <a:r>
                        <a:rPr lang="el-GR" sz="2400" dirty="0"/>
                        <a:t> 3 ανάληψη των αντιπάλων κεντρικών χαφ.</a:t>
                      </a:r>
                    </a:p>
                  </a:txBody>
                  <a:tcPr anchor="ctr">
                    <a:lnL>
                      <a:noFill/>
                    </a:lnL>
                    <a:lnR>
                      <a:noFill/>
                    </a:lnR>
                    <a:lnT>
                      <a:noFill/>
                    </a:lnT>
                    <a:lnB>
                      <a:noFill/>
                    </a:lnB>
                  </a:tcPr>
                </a:tc>
                <a:extLst>
                  <a:ext uri="{0D108BD9-81ED-4DB2-BD59-A6C34878D82A}">
                    <a16:rowId xmlns:a16="http://schemas.microsoft.com/office/drawing/2014/main" val="150609270"/>
                  </a:ext>
                </a:extLst>
              </a:tr>
              <a:tr h="640063">
                <a:tc>
                  <a:txBody>
                    <a:bodyPr/>
                    <a:lstStyle/>
                    <a:p>
                      <a:pPr algn="just"/>
                      <a:r>
                        <a:rPr lang="el-GR" sz="2400" b="1"/>
                        <a:t>P</a:t>
                      </a:r>
                      <a:r>
                        <a:rPr lang="el-GR" sz="2400"/>
                        <a:t> Το 1 μαρκάρει έναν εξωτερικό μπακ.</a:t>
                      </a:r>
                    </a:p>
                  </a:txBody>
                  <a:tcPr anchor="ctr">
                    <a:lnL>
                      <a:noFill/>
                    </a:lnL>
                    <a:lnR>
                      <a:noFill/>
                    </a:lnR>
                    <a:lnT>
                      <a:noFill/>
                    </a:lnT>
                    <a:lnB>
                      <a:noFill/>
                    </a:lnB>
                  </a:tcPr>
                </a:tc>
                <a:extLst>
                  <a:ext uri="{0D108BD9-81ED-4DB2-BD59-A6C34878D82A}">
                    <a16:rowId xmlns:a16="http://schemas.microsoft.com/office/drawing/2014/main" val="1063104986"/>
                  </a:ext>
                </a:extLst>
              </a:tr>
              <a:tr h="640063">
                <a:tc>
                  <a:txBody>
                    <a:bodyPr/>
                    <a:lstStyle/>
                    <a:p>
                      <a:pPr algn="just"/>
                      <a:r>
                        <a:rPr lang="el-GR" sz="2400" b="1" dirty="0"/>
                        <a:t>H</a:t>
                      </a:r>
                      <a:r>
                        <a:rPr lang="el-GR" sz="2400" dirty="0"/>
                        <a:t> 1 και </a:t>
                      </a:r>
                      <a:r>
                        <a:rPr lang="el-GR" sz="2400" b="1" dirty="0"/>
                        <a:t>P</a:t>
                      </a:r>
                      <a:r>
                        <a:rPr lang="el-GR" sz="2400" dirty="0"/>
                        <a:t> 4 καλύπτουν άλλους τρεις αμυντικούς</a:t>
                      </a:r>
                    </a:p>
                  </a:txBody>
                  <a:tcPr anchor="ctr">
                    <a:lnL>
                      <a:noFill/>
                    </a:lnL>
                    <a:lnR>
                      <a:noFill/>
                    </a:lnR>
                    <a:lnT>
                      <a:noFill/>
                    </a:lnT>
                    <a:lnB>
                      <a:noFill/>
                    </a:lnB>
                  </a:tcPr>
                </a:tc>
                <a:extLst>
                  <a:ext uri="{0D108BD9-81ED-4DB2-BD59-A6C34878D82A}">
                    <a16:rowId xmlns:a16="http://schemas.microsoft.com/office/drawing/2014/main" val="1357339561"/>
                  </a:ext>
                </a:extLst>
              </a:tr>
            </a:tbl>
          </a:graphicData>
        </a:graphic>
      </p:graphicFrame>
    </p:spTree>
    <p:extLst>
      <p:ext uri="{BB962C8B-B14F-4D97-AF65-F5344CB8AC3E}">
        <p14:creationId xmlns:p14="http://schemas.microsoft.com/office/powerpoint/2010/main" val="625202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3568" y="1"/>
            <a:ext cx="4473576" cy="528638"/>
          </a:xfrm>
        </p:spPr>
        <p:txBody>
          <a:bodyPr>
            <a:normAutofit/>
          </a:bodyPr>
          <a:lstStyle/>
          <a:p>
            <a:r>
              <a:rPr lang="el-GR" sz="2400" b="1" dirty="0">
                <a:solidFill>
                  <a:schemeClr val="bg1"/>
                </a:solidFill>
              </a:rPr>
              <a:t>Βγάζοντας την μπάλα</a:t>
            </a:r>
            <a:endParaRPr lang="el-GR" sz="2400"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rot="5400000">
            <a:off x="5493542" y="159544"/>
            <a:ext cx="6858000" cy="6538913"/>
          </a:xfrm>
          <a:prstGeom prst="rect">
            <a:avLst/>
          </a:prstGeom>
        </p:spPr>
      </p:pic>
      <p:graphicFrame>
        <p:nvGraphicFramePr>
          <p:cNvPr id="5" name="Πίνακας 4"/>
          <p:cNvGraphicFramePr>
            <a:graphicFrameLocks noGrp="1"/>
          </p:cNvGraphicFramePr>
          <p:nvPr>
            <p:extLst>
              <p:ext uri="{D42A27DB-BD31-4B8C-83A1-F6EECF244321}">
                <p14:modId xmlns:p14="http://schemas.microsoft.com/office/powerpoint/2010/main" val="557829914"/>
              </p:ext>
            </p:extLst>
          </p:nvPr>
        </p:nvGraphicFramePr>
        <p:xfrm>
          <a:off x="0" y="685798"/>
          <a:ext cx="5653085" cy="5330120"/>
        </p:xfrm>
        <a:graphic>
          <a:graphicData uri="http://schemas.openxmlformats.org/drawingml/2006/table">
            <a:tbl>
              <a:tblPr/>
              <a:tblGrid>
                <a:gridCol w="5653085">
                  <a:extLst>
                    <a:ext uri="{9D8B030D-6E8A-4147-A177-3AD203B41FA5}">
                      <a16:colId xmlns:a16="http://schemas.microsoft.com/office/drawing/2014/main" val="2599981315"/>
                    </a:ext>
                  </a:extLst>
                </a:gridCol>
              </a:tblGrid>
              <a:tr h="349396">
                <a:tc>
                  <a:txBody>
                    <a:bodyPr/>
                    <a:lstStyle/>
                    <a:p>
                      <a:r>
                        <a:rPr lang="el-GR" sz="1600" b="1" dirty="0"/>
                        <a:t>P</a:t>
                      </a:r>
                      <a:r>
                        <a:rPr lang="el-GR" sz="1600" dirty="0"/>
                        <a:t> 4 και </a:t>
                      </a:r>
                      <a:r>
                        <a:rPr lang="el-GR" sz="1600" b="1" dirty="0"/>
                        <a:t>H</a:t>
                      </a:r>
                      <a:r>
                        <a:rPr lang="el-GR" sz="1600" dirty="0"/>
                        <a:t> 1 έτοιμος να περάσει τα κενά μεταξύ των αμυντικών</a:t>
                      </a:r>
                    </a:p>
                  </a:txBody>
                  <a:tcPr marL="76909" marR="76909" marT="38455" marB="38455" anchor="ctr">
                    <a:lnL>
                      <a:noFill/>
                    </a:lnL>
                    <a:lnR>
                      <a:noFill/>
                    </a:lnR>
                    <a:lnT>
                      <a:noFill/>
                    </a:lnT>
                    <a:lnB>
                      <a:noFill/>
                    </a:lnB>
                  </a:tcPr>
                </a:tc>
                <a:extLst>
                  <a:ext uri="{0D108BD9-81ED-4DB2-BD59-A6C34878D82A}">
                    <a16:rowId xmlns:a16="http://schemas.microsoft.com/office/drawing/2014/main" val="3564032432"/>
                  </a:ext>
                </a:extLst>
              </a:tr>
              <a:tr h="349396">
                <a:tc>
                  <a:txBody>
                    <a:bodyPr/>
                    <a:lstStyle/>
                    <a:p>
                      <a:r>
                        <a:rPr lang="el-GR" sz="1600" b="1"/>
                        <a:t>P</a:t>
                      </a:r>
                      <a:r>
                        <a:rPr lang="el-GR" sz="1600"/>
                        <a:t> 3 έχει το καθήκον να περάσει το πέρασμα εξόδου</a:t>
                      </a:r>
                    </a:p>
                  </a:txBody>
                  <a:tcPr marL="76909" marR="76909" marT="38455" marB="38455" anchor="ctr">
                    <a:lnL>
                      <a:noFill/>
                    </a:lnL>
                    <a:lnR>
                      <a:noFill/>
                    </a:lnR>
                    <a:lnT>
                      <a:noFill/>
                    </a:lnT>
                    <a:lnB>
                      <a:noFill/>
                    </a:lnB>
                  </a:tcPr>
                </a:tc>
                <a:extLst>
                  <a:ext uri="{0D108BD9-81ED-4DB2-BD59-A6C34878D82A}">
                    <a16:rowId xmlns:a16="http://schemas.microsoft.com/office/drawing/2014/main" val="405480078"/>
                  </a:ext>
                </a:extLst>
              </a:tr>
              <a:tr h="866241">
                <a:tc>
                  <a:txBody>
                    <a:bodyPr/>
                    <a:lstStyle/>
                    <a:p>
                      <a:r>
                        <a:rPr lang="el-GR" sz="1600" b="1" dirty="0"/>
                        <a:t>H</a:t>
                      </a:r>
                      <a:r>
                        <a:rPr lang="el-GR" sz="1600" dirty="0"/>
                        <a:t> 3 και </a:t>
                      </a:r>
                      <a:r>
                        <a:rPr lang="el-GR" sz="1600" b="1" dirty="0"/>
                        <a:t>H</a:t>
                      </a:r>
                      <a:r>
                        <a:rPr lang="el-GR" sz="1600" dirty="0"/>
                        <a:t> 4 προστατεύουν τον μέσο και του δίνουν την ευκαιρία να φέρει την μπάλα πιο πίσω αν του επιτεθούν αντίπαλοι παίκτες</a:t>
                      </a:r>
                    </a:p>
                  </a:txBody>
                  <a:tcPr marL="76909" marR="76909" marT="38455" marB="38455" anchor="ctr">
                    <a:lnL>
                      <a:noFill/>
                    </a:lnL>
                    <a:lnR>
                      <a:noFill/>
                    </a:lnR>
                    <a:lnT>
                      <a:noFill/>
                    </a:lnT>
                    <a:lnB>
                      <a:noFill/>
                    </a:lnB>
                  </a:tcPr>
                </a:tc>
                <a:extLst>
                  <a:ext uri="{0D108BD9-81ED-4DB2-BD59-A6C34878D82A}">
                    <a16:rowId xmlns:a16="http://schemas.microsoft.com/office/drawing/2014/main" val="1346166675"/>
                  </a:ext>
                </a:extLst>
              </a:tr>
              <a:tr h="1385501">
                <a:tc>
                  <a:txBody>
                    <a:bodyPr/>
                    <a:lstStyle/>
                    <a:p>
                      <a:r>
                        <a:rPr lang="el-GR" sz="1600" b="1" dirty="0"/>
                        <a:t>H</a:t>
                      </a:r>
                      <a:r>
                        <a:rPr lang="el-GR" sz="1600" dirty="0"/>
                        <a:t> 4 έχει τη δυνατότητα να πάει στο </a:t>
                      </a:r>
                      <a:r>
                        <a:rPr lang="el-GR" sz="1600" b="1" dirty="0"/>
                        <a:t>H</a:t>
                      </a:r>
                      <a:r>
                        <a:rPr lang="el-GR" sz="1600" dirty="0"/>
                        <a:t> 3, </a:t>
                      </a:r>
                      <a:r>
                        <a:rPr lang="el-GR" sz="1600" b="1" dirty="0"/>
                        <a:t>P</a:t>
                      </a:r>
                      <a:r>
                        <a:rPr lang="el-GR" sz="1600" dirty="0"/>
                        <a:t> 3 ή σουτάρει από τα δεξιά στα πλάγια, για παράδειγμα, μπορεί να αναλάβει το ρόλο του μέσου και να κεντράρει την μπάλα στην περιοχή του πέναλτι της άλλης ομάδας για να ψάξει για αναζητητές. </a:t>
                      </a:r>
                      <a:r>
                        <a:rPr lang="el-GR" sz="1600" b="1" dirty="0"/>
                        <a:t>N</a:t>
                      </a:r>
                      <a:r>
                        <a:rPr lang="el-GR" sz="1600" dirty="0"/>
                        <a:t> 1 ή </a:t>
                      </a:r>
                      <a:r>
                        <a:rPr lang="el-GR" sz="1600" b="1" dirty="0"/>
                        <a:t>P</a:t>
                      </a:r>
                      <a:r>
                        <a:rPr lang="el-GR" sz="1600" dirty="0"/>
                        <a:t> 4</a:t>
                      </a:r>
                    </a:p>
                  </a:txBody>
                  <a:tcPr marL="76909" marR="76909" marT="38455" marB="38455" anchor="ctr">
                    <a:lnL>
                      <a:noFill/>
                    </a:lnL>
                    <a:lnR>
                      <a:noFill/>
                    </a:lnR>
                    <a:lnT>
                      <a:noFill/>
                    </a:lnT>
                    <a:lnB>
                      <a:noFill/>
                    </a:lnB>
                  </a:tcPr>
                </a:tc>
                <a:extLst>
                  <a:ext uri="{0D108BD9-81ED-4DB2-BD59-A6C34878D82A}">
                    <a16:rowId xmlns:a16="http://schemas.microsoft.com/office/drawing/2014/main" val="922643264"/>
                  </a:ext>
                </a:extLst>
              </a:tr>
              <a:tr h="2164392">
                <a:tc>
                  <a:txBody>
                    <a:bodyPr/>
                    <a:lstStyle/>
                    <a:p>
                      <a:r>
                        <a:rPr lang="el-GR" sz="1600" dirty="0"/>
                        <a:t>Ανάλογα με το πού ακριβώς βρίσκεστε βρίσκει έναν παίκτη, θα πρέπει να έχει τουλάχιστον 3 επιλογές για να δώσει τη μπάλα στους συμπαίκτες του, μερικές από τις οποίες να έρθουν και να τους ζητήσουν υποταγή και άλλες να προχωρήσουν και να αναζητήσουν κενές θέσεις για να αποσυρθούν. Για να γίνει αυτό, πρέπει να κινηθούν περισσότερο για να απαλλαγούν από τους δείκτες και τους αμυντικούς της άλλης τους ομάδας</a:t>
                      </a:r>
                    </a:p>
                  </a:txBody>
                  <a:tcPr marL="76909" marR="76909" marT="38455" marB="38455" anchor="ctr">
                    <a:lnL>
                      <a:noFill/>
                    </a:lnL>
                    <a:lnR>
                      <a:noFill/>
                    </a:lnR>
                    <a:lnT>
                      <a:noFill/>
                    </a:lnT>
                    <a:lnB>
                      <a:noFill/>
                    </a:lnB>
                  </a:tcPr>
                </a:tc>
                <a:extLst>
                  <a:ext uri="{0D108BD9-81ED-4DB2-BD59-A6C34878D82A}">
                    <a16:rowId xmlns:a16="http://schemas.microsoft.com/office/drawing/2014/main" val="3830662312"/>
                  </a:ext>
                </a:extLst>
              </a:tr>
            </a:tbl>
          </a:graphicData>
        </a:graphic>
      </p:graphicFrame>
      <p:sp>
        <p:nvSpPr>
          <p:cNvPr id="6" name="Ορθογώνιο 5"/>
          <p:cNvSpPr/>
          <p:nvPr/>
        </p:nvSpPr>
        <p:spPr>
          <a:xfrm>
            <a:off x="142875" y="6113794"/>
            <a:ext cx="5653085" cy="646331"/>
          </a:xfrm>
          <a:prstGeom prst="rect">
            <a:avLst/>
          </a:prstGeom>
        </p:spPr>
        <p:txBody>
          <a:bodyPr wrap="square">
            <a:spAutoFit/>
          </a:bodyPr>
          <a:lstStyle/>
          <a:p>
            <a:r>
              <a:rPr lang="el-GR" b="1" dirty="0">
                <a:solidFill>
                  <a:schemeClr val="bg1"/>
                </a:solidFill>
              </a:rPr>
              <a:t>P Ο 5 πρέπει να είναι έτοιμος να δουλέψει γρήγορα, φτερό και να περιμένει πάσα </a:t>
            </a:r>
            <a:r>
              <a:rPr lang="el-GR" b="1" dirty="0" err="1">
                <a:solidFill>
                  <a:schemeClr val="bg1"/>
                </a:solidFill>
              </a:rPr>
              <a:t>πάσα</a:t>
            </a:r>
            <a:endParaRPr lang="el-GR" b="1" dirty="0">
              <a:solidFill>
                <a:schemeClr val="bg1"/>
              </a:solidFill>
            </a:endParaRPr>
          </a:p>
        </p:txBody>
      </p:sp>
    </p:spTree>
    <p:extLst>
      <p:ext uri="{BB962C8B-B14F-4D97-AF65-F5344CB8AC3E}">
        <p14:creationId xmlns:p14="http://schemas.microsoft.com/office/powerpoint/2010/main" val="2609130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5599" y="157163"/>
            <a:ext cx="10260014" cy="708024"/>
          </a:xfrm>
        </p:spPr>
        <p:txBody>
          <a:bodyPr>
            <a:normAutofit fontScale="90000"/>
          </a:bodyPr>
          <a:lstStyle/>
          <a:p>
            <a:r>
              <a:rPr lang="el-GR" sz="2400" b="1" dirty="0" smtClean="0">
                <a:solidFill>
                  <a:schemeClr val="bg1"/>
                </a:solidFill>
              </a:rPr>
              <a:t>Επίθεση</a:t>
            </a:r>
            <a:br>
              <a:rPr lang="el-GR" sz="2400" b="1" dirty="0" smtClean="0">
                <a:solidFill>
                  <a:schemeClr val="bg1"/>
                </a:solidFill>
              </a:rPr>
            </a:br>
            <a:r>
              <a:rPr lang="el-GR" sz="2200" dirty="0">
                <a:solidFill>
                  <a:schemeClr val="bg1"/>
                </a:solidFill>
              </a:rPr>
              <a:t>Η μπάλα παίζεται σε μια κατάσταση δείγματος από </a:t>
            </a:r>
            <a:r>
              <a:rPr lang="el-GR" sz="2200" b="1" dirty="0">
                <a:solidFill>
                  <a:schemeClr val="bg1"/>
                </a:solidFill>
              </a:rPr>
              <a:t>P</a:t>
            </a:r>
            <a:r>
              <a:rPr lang="el-GR" sz="2200" dirty="0">
                <a:solidFill>
                  <a:schemeClr val="bg1"/>
                </a:solidFill>
              </a:rPr>
              <a:t> 5 (δεξιά πτέρυγα)</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722413514"/>
              </p:ext>
            </p:extLst>
          </p:nvPr>
        </p:nvGraphicFramePr>
        <p:xfrm>
          <a:off x="128588" y="1008062"/>
          <a:ext cx="5957887" cy="5607050"/>
        </p:xfrm>
        <a:graphic>
          <a:graphicData uri="http://schemas.openxmlformats.org/drawingml/2006/table">
            <a:tbl>
              <a:tblPr/>
              <a:tblGrid>
                <a:gridCol w="5957887">
                  <a:extLst>
                    <a:ext uri="{9D8B030D-6E8A-4147-A177-3AD203B41FA5}">
                      <a16:colId xmlns:a16="http://schemas.microsoft.com/office/drawing/2014/main" val="3767248349"/>
                    </a:ext>
                  </a:extLst>
                </a:gridCol>
              </a:tblGrid>
              <a:tr h="980333">
                <a:tc>
                  <a:txBody>
                    <a:bodyPr/>
                    <a:lstStyle/>
                    <a:p>
                      <a:r>
                        <a:rPr lang="el-GR" sz="2000" b="1" dirty="0"/>
                        <a:t>P</a:t>
                      </a:r>
                      <a:r>
                        <a:rPr lang="el-GR" sz="2000" dirty="0"/>
                        <a:t> Ο 5 έχει την ευκαιρία να αγωνιστεί 1 προς 1 με έναν αμυντικό και να κεντράρει την μπάλα στην περιοχή του πέναλτι ή</a:t>
                      </a:r>
                    </a:p>
                  </a:txBody>
                  <a:tcPr marL="61402" marR="61402" marT="30701" marB="30701" anchor="ctr">
                    <a:lnL>
                      <a:noFill/>
                    </a:lnL>
                    <a:lnR>
                      <a:noFill/>
                    </a:lnR>
                    <a:lnT>
                      <a:noFill/>
                    </a:lnT>
                    <a:lnB>
                      <a:noFill/>
                    </a:lnB>
                  </a:tcPr>
                </a:tc>
                <a:extLst>
                  <a:ext uri="{0D108BD9-81ED-4DB2-BD59-A6C34878D82A}">
                    <a16:rowId xmlns:a16="http://schemas.microsoft.com/office/drawing/2014/main" val="2079924209"/>
                  </a:ext>
                </a:extLst>
              </a:tr>
              <a:tr h="980333">
                <a:tc>
                  <a:txBody>
                    <a:bodyPr/>
                    <a:lstStyle/>
                    <a:p>
                      <a:r>
                        <a:rPr lang="el-GR" sz="2000" dirty="0"/>
                        <a:t>Πηγαίνετε στον εισβολέα από πίσω από τη θέση του δεξιού </a:t>
                      </a:r>
                      <a:r>
                        <a:rPr lang="el-GR" sz="2000" dirty="0" err="1"/>
                        <a:t>μπακ</a:t>
                      </a:r>
                      <a:r>
                        <a:rPr lang="el-GR" sz="2000" dirty="0"/>
                        <a:t> </a:t>
                      </a:r>
                      <a:r>
                        <a:rPr lang="el-GR" sz="2000" b="1" dirty="0"/>
                        <a:t>H</a:t>
                      </a:r>
                      <a:r>
                        <a:rPr lang="el-GR" sz="2000" dirty="0"/>
                        <a:t> 4 σε ποιο συμπέρασμα προσπαθεί να επικεντρωθεί </a:t>
                      </a:r>
                      <a:r>
                        <a:rPr lang="el-GR" sz="2000" b="1" dirty="0"/>
                        <a:t>H</a:t>
                      </a:r>
                      <a:r>
                        <a:rPr lang="el-GR" sz="2000" dirty="0"/>
                        <a:t> 1 ή </a:t>
                      </a:r>
                      <a:r>
                        <a:rPr lang="el-GR" sz="2000" b="1" dirty="0"/>
                        <a:t>P</a:t>
                      </a:r>
                      <a:r>
                        <a:rPr lang="el-GR" sz="2000" dirty="0"/>
                        <a:t> 4 </a:t>
                      </a:r>
                    </a:p>
                  </a:txBody>
                  <a:tcPr marL="61402" marR="61402" marT="30701" marB="30701" anchor="ctr">
                    <a:lnL>
                      <a:noFill/>
                    </a:lnL>
                    <a:lnR>
                      <a:noFill/>
                    </a:lnR>
                    <a:lnT>
                      <a:noFill/>
                    </a:lnT>
                    <a:lnB>
                      <a:noFill/>
                    </a:lnB>
                  </a:tcPr>
                </a:tc>
                <a:extLst>
                  <a:ext uri="{0D108BD9-81ED-4DB2-BD59-A6C34878D82A}">
                    <a16:rowId xmlns:a16="http://schemas.microsoft.com/office/drawing/2014/main" val="1957643595"/>
                  </a:ext>
                </a:extLst>
              </a:tr>
              <a:tr h="2817626">
                <a:tc>
                  <a:txBody>
                    <a:bodyPr/>
                    <a:lstStyle/>
                    <a:p>
                      <a:r>
                        <a:rPr lang="el-GR" sz="2000" dirty="0"/>
                        <a:t>Εάν η μπάλα επιστρέψει στη ζώνη του κέντρου </a:t>
                      </a:r>
                      <a:r>
                        <a:rPr lang="el-GR" sz="2000" b="1" dirty="0"/>
                        <a:t>P</a:t>
                      </a:r>
                      <a:r>
                        <a:rPr lang="el-GR" sz="2000" dirty="0"/>
                        <a:t> 2, τότε έχει τη δυνατότητα να απελευθερώσει το διαγώνιο μακρινό </a:t>
                      </a:r>
                      <a:r>
                        <a:rPr lang="el-GR" sz="2000" dirty="0" err="1"/>
                        <a:t>σερβίς</a:t>
                      </a:r>
                      <a:r>
                        <a:rPr lang="el-GR" sz="2000" dirty="0"/>
                        <a:t> </a:t>
                      </a:r>
                      <a:r>
                        <a:rPr lang="el-GR" sz="2000" b="1" dirty="0"/>
                        <a:t>H</a:t>
                      </a:r>
                      <a:r>
                        <a:rPr lang="el-GR" sz="2000" dirty="0"/>
                        <a:t> 1 ή στον επιθετικό μέσα από κενούς χώρους για πλέι </a:t>
                      </a:r>
                      <a:r>
                        <a:rPr lang="el-GR" sz="2000" dirty="0" err="1"/>
                        <a:t>μέικερ</a:t>
                      </a:r>
                      <a:r>
                        <a:rPr lang="el-GR" sz="2000" b="1" dirty="0" err="1"/>
                        <a:t>P</a:t>
                      </a:r>
                      <a:r>
                        <a:rPr lang="el-GR" sz="2000" dirty="0"/>
                        <a:t> 4. </a:t>
                      </a:r>
                      <a:r>
                        <a:rPr lang="el-GR" sz="2000" b="1" dirty="0"/>
                        <a:t>P</a:t>
                      </a:r>
                      <a:r>
                        <a:rPr lang="el-GR" sz="2000" dirty="0"/>
                        <a:t> Το 2 μπορεί επίσης να επιλέξει να υπακούσει σε όσους εμπλέκονται στην </a:t>
                      </a:r>
                      <a:r>
                        <a:rPr lang="el-GR" sz="2000" dirty="0" err="1"/>
                        <a:t>επίθεση</a:t>
                      </a:r>
                      <a:r>
                        <a:rPr lang="el-GR" sz="2000" b="1" dirty="0" err="1"/>
                        <a:t>P</a:t>
                      </a:r>
                      <a:r>
                        <a:rPr lang="el-GR" sz="2000" dirty="0"/>
                        <a:t> 1 / </a:t>
                      </a:r>
                      <a:r>
                        <a:rPr lang="el-GR" sz="2000" b="1" dirty="0"/>
                        <a:t>Z</a:t>
                      </a:r>
                      <a:r>
                        <a:rPr lang="el-GR" sz="2000" dirty="0"/>
                        <a:t> 1 ή </a:t>
                      </a:r>
                      <a:r>
                        <a:rPr lang="el-GR" sz="2000" b="1" dirty="0"/>
                        <a:t>P</a:t>
                      </a:r>
                      <a:r>
                        <a:rPr lang="el-GR" sz="2000" dirty="0"/>
                        <a:t> 5 / </a:t>
                      </a:r>
                      <a:r>
                        <a:rPr lang="el-GR" sz="2000" b="1" dirty="0"/>
                        <a:t>Z</a:t>
                      </a:r>
                      <a:r>
                        <a:rPr lang="el-GR" sz="2000" dirty="0"/>
                        <a:t> 4. Και εδώ είναι εξαιρετικά σημαντικό να βρεις τουλάχιστον τρεις συμπαίκτες του παίκτη με την μπάλα για να του παρέχεις επιλογές πάσας.</a:t>
                      </a:r>
                    </a:p>
                  </a:txBody>
                  <a:tcPr marL="61402" marR="61402" marT="30701" marB="30701" anchor="ctr">
                    <a:lnL>
                      <a:noFill/>
                    </a:lnL>
                    <a:lnR>
                      <a:noFill/>
                    </a:lnR>
                    <a:lnT>
                      <a:noFill/>
                    </a:lnT>
                    <a:lnB>
                      <a:noFill/>
                    </a:lnB>
                  </a:tcPr>
                </a:tc>
                <a:extLst>
                  <a:ext uri="{0D108BD9-81ED-4DB2-BD59-A6C34878D82A}">
                    <a16:rowId xmlns:a16="http://schemas.microsoft.com/office/drawing/2014/main" val="2045101043"/>
                  </a:ext>
                </a:extLst>
              </a:tr>
              <a:tr h="828758">
                <a:tc>
                  <a:txBody>
                    <a:bodyPr/>
                    <a:lstStyle/>
                    <a:p>
                      <a:r>
                        <a:rPr lang="el-GR" sz="2000" dirty="0"/>
                        <a:t>Όταν επιτίθεται στην αριστερή πλευρά, το σχέδιο επίθεσης είναι ένας καθρέφτης του περιγραφόμενου</a:t>
                      </a:r>
                    </a:p>
                  </a:txBody>
                  <a:tcPr marL="61402" marR="61402" marT="30701" marB="30701" anchor="ctr">
                    <a:lnL>
                      <a:noFill/>
                    </a:lnL>
                    <a:lnR>
                      <a:noFill/>
                    </a:lnR>
                    <a:lnT>
                      <a:noFill/>
                    </a:lnT>
                    <a:lnB>
                      <a:noFill/>
                    </a:lnB>
                  </a:tcPr>
                </a:tc>
                <a:extLst>
                  <a:ext uri="{0D108BD9-81ED-4DB2-BD59-A6C34878D82A}">
                    <a16:rowId xmlns:a16="http://schemas.microsoft.com/office/drawing/2014/main" val="2015726811"/>
                  </a:ext>
                </a:extLst>
              </a:tr>
            </a:tbl>
          </a:graphicData>
        </a:graphic>
      </p:graphicFrame>
      <p:pic>
        <p:nvPicPr>
          <p:cNvPr id="4" name="Εικόνα 3"/>
          <p:cNvPicPr>
            <a:picLocks noChangeAspect="1"/>
          </p:cNvPicPr>
          <p:nvPr/>
        </p:nvPicPr>
        <p:blipFill>
          <a:blip r:embed="rId2"/>
          <a:stretch>
            <a:fillRect/>
          </a:stretch>
        </p:blipFill>
        <p:spPr>
          <a:xfrm rot="5400000">
            <a:off x="6321424" y="987428"/>
            <a:ext cx="5849937" cy="5891210"/>
          </a:xfrm>
          <a:prstGeom prst="rect">
            <a:avLst/>
          </a:prstGeom>
        </p:spPr>
      </p:pic>
    </p:spTree>
    <p:extLst>
      <p:ext uri="{BB962C8B-B14F-4D97-AF65-F5344CB8AC3E}">
        <p14:creationId xmlns:p14="http://schemas.microsoft.com/office/powerpoint/2010/main" val="695767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4212" y="415395"/>
            <a:ext cx="8534400" cy="1507067"/>
          </a:xfrm>
        </p:spPr>
        <p:txBody>
          <a:bodyPr/>
          <a:lstStyle/>
          <a:p>
            <a:r>
              <a:rPr lang="el-GR" b="1" dirty="0" smtClean="0">
                <a:solidFill>
                  <a:schemeClr val="bg1"/>
                </a:solidFill>
              </a:rPr>
              <a:t>Πλεονεκτήματα</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a:xfrm>
            <a:off x="684212" y="1728787"/>
            <a:ext cx="8534400" cy="3615267"/>
          </a:xfrm>
        </p:spPr>
        <p:txBody>
          <a:bodyPr>
            <a:normAutofit/>
          </a:bodyPr>
          <a:lstStyle/>
          <a:p>
            <a:r>
              <a:rPr lang="el-GR" sz="2400" dirty="0" smtClean="0">
                <a:solidFill>
                  <a:schemeClr val="tx1"/>
                </a:solidFill>
              </a:rPr>
              <a:t>Μεγάλη ευελιξία στην τακτική </a:t>
            </a:r>
          </a:p>
          <a:p>
            <a:r>
              <a:rPr lang="el-GR" sz="2400" dirty="0" smtClean="0">
                <a:solidFill>
                  <a:schemeClr val="tx1"/>
                </a:solidFill>
              </a:rPr>
              <a:t>Καλή ισορροπία ανάμεσα σε ένα επιθετικό παιχνίδι με παραλλαγές κι ένα πολύ </a:t>
            </a:r>
            <a:r>
              <a:rPr lang="el-GR" sz="2400" dirty="0" err="1" smtClean="0">
                <a:solidFill>
                  <a:schemeClr val="tx1"/>
                </a:solidFill>
              </a:rPr>
              <a:t>συμπαγες</a:t>
            </a:r>
            <a:r>
              <a:rPr lang="el-GR" sz="2400" dirty="0" smtClean="0">
                <a:solidFill>
                  <a:schemeClr val="tx1"/>
                </a:solidFill>
              </a:rPr>
              <a:t> αμυντικό παιχνίδι </a:t>
            </a:r>
          </a:p>
          <a:p>
            <a:r>
              <a:rPr lang="el-GR" sz="2400" dirty="0" smtClean="0">
                <a:solidFill>
                  <a:schemeClr val="tx1"/>
                </a:solidFill>
              </a:rPr>
              <a:t>Με την αμυντική του ερμηνεία πολύ κατάλληλο για ομάδες που παίζουν με αντεπιθέσεις </a:t>
            </a:r>
          </a:p>
          <a:p>
            <a:r>
              <a:rPr lang="el-GR" sz="2400" dirty="0" smtClean="0">
                <a:solidFill>
                  <a:schemeClr val="tx1"/>
                </a:solidFill>
              </a:rPr>
              <a:t>Πολύ συμπαγές κέντρο </a:t>
            </a:r>
            <a:endParaRPr lang="el-GR" sz="2400" dirty="0">
              <a:solidFill>
                <a:schemeClr val="tx1"/>
              </a:solidFill>
            </a:endParaRPr>
          </a:p>
        </p:txBody>
      </p:sp>
    </p:spTree>
    <p:extLst>
      <p:ext uri="{BB962C8B-B14F-4D97-AF65-F5344CB8AC3E}">
        <p14:creationId xmlns:p14="http://schemas.microsoft.com/office/powerpoint/2010/main" val="649084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1362" y="842963"/>
            <a:ext cx="8534400" cy="808036"/>
          </a:xfrm>
        </p:spPr>
        <p:txBody>
          <a:bodyPr/>
          <a:lstStyle/>
          <a:p>
            <a:r>
              <a:rPr lang="el-GR" b="1" dirty="0" err="1" smtClean="0">
                <a:solidFill>
                  <a:schemeClr val="bg1"/>
                </a:solidFill>
              </a:rPr>
              <a:t>Μειονεκτηματα</a:t>
            </a:r>
            <a:r>
              <a:rPr lang="el-GR" dirty="0" smtClean="0"/>
              <a:t> </a:t>
            </a:r>
            <a:endParaRPr lang="el-GR" dirty="0"/>
          </a:p>
        </p:txBody>
      </p:sp>
      <p:sp>
        <p:nvSpPr>
          <p:cNvPr id="3" name="Θέση περιεχομένου 2"/>
          <p:cNvSpPr>
            <a:spLocks noGrp="1"/>
          </p:cNvSpPr>
          <p:nvPr>
            <p:ph idx="1"/>
          </p:nvPr>
        </p:nvSpPr>
        <p:spPr>
          <a:xfrm>
            <a:off x="498474" y="2057400"/>
            <a:ext cx="8534400" cy="3615267"/>
          </a:xfrm>
        </p:spPr>
        <p:txBody>
          <a:bodyPr>
            <a:normAutofit/>
          </a:bodyPr>
          <a:lstStyle/>
          <a:p>
            <a:pPr algn="just"/>
            <a:r>
              <a:rPr lang="el-GR" sz="2400" dirty="0" smtClean="0">
                <a:solidFill>
                  <a:schemeClr val="tx1"/>
                </a:solidFill>
              </a:rPr>
              <a:t>Πολύ τρέξιμο για τους παίκτες στους πλάγιους διαδρόμους </a:t>
            </a:r>
          </a:p>
          <a:p>
            <a:pPr algn="just"/>
            <a:r>
              <a:rPr lang="el-GR" sz="2400" dirty="0" smtClean="0">
                <a:solidFill>
                  <a:schemeClr val="tx1"/>
                </a:solidFill>
              </a:rPr>
              <a:t>Στις πτέρυγες προκύπτουν ελεύθεροι χώροι </a:t>
            </a:r>
          </a:p>
          <a:p>
            <a:pPr algn="just"/>
            <a:r>
              <a:rPr lang="el-GR" sz="2400" dirty="0" smtClean="0">
                <a:solidFill>
                  <a:schemeClr val="tx1"/>
                </a:solidFill>
              </a:rPr>
              <a:t>Οι πρώτες πάσες του </a:t>
            </a:r>
            <a:r>
              <a:rPr lang="el-GR" sz="2400" dirty="0" err="1" smtClean="0">
                <a:solidFill>
                  <a:schemeClr val="tx1"/>
                </a:solidFill>
              </a:rPr>
              <a:t>αντιπάλλου</a:t>
            </a:r>
            <a:r>
              <a:rPr lang="el-GR" sz="2400" dirty="0" smtClean="0">
                <a:solidFill>
                  <a:schemeClr val="tx1"/>
                </a:solidFill>
              </a:rPr>
              <a:t> κεντρικού αμυντικού μπορούν δύσκολα να </a:t>
            </a:r>
            <a:r>
              <a:rPr lang="el-GR" sz="2400" dirty="0" err="1" smtClean="0">
                <a:solidFill>
                  <a:schemeClr val="tx1"/>
                </a:solidFill>
              </a:rPr>
              <a:t>εμποδίστουν</a:t>
            </a:r>
            <a:r>
              <a:rPr lang="el-GR" sz="2400" dirty="0" smtClean="0">
                <a:solidFill>
                  <a:schemeClr val="tx1"/>
                </a:solidFill>
              </a:rPr>
              <a:t> καθώς η μια μόνο επιθετική αιχμή έχει πολύ μικρότερο πεδίο κάλυψης από όσο δύο επιθετικοί </a:t>
            </a:r>
          </a:p>
          <a:p>
            <a:pPr algn="just"/>
            <a:r>
              <a:rPr lang="el-GR" sz="2400" dirty="0" smtClean="0">
                <a:solidFill>
                  <a:schemeClr val="tx1"/>
                </a:solidFill>
              </a:rPr>
              <a:t>Μόνο ένας παίκτης στην επίθεση </a:t>
            </a:r>
            <a:endParaRPr lang="el-GR" sz="2400" dirty="0">
              <a:solidFill>
                <a:schemeClr val="tx1"/>
              </a:solidFill>
            </a:endParaRPr>
          </a:p>
        </p:txBody>
      </p:sp>
    </p:spTree>
    <p:extLst>
      <p:ext uri="{BB962C8B-B14F-4D97-AF65-F5344CB8AC3E}">
        <p14:creationId xmlns:p14="http://schemas.microsoft.com/office/powerpoint/2010/main" val="851429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162000"/>
                <a:satMod val="200000"/>
                <a:lumMod val="124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b="1" dirty="0" smtClean="0">
                <a:solidFill>
                  <a:schemeClr val="bg1"/>
                </a:solidFill>
              </a:rPr>
              <a:t>Ευχαριστώ πολύ για την προσοχή σας !!! </a:t>
            </a:r>
            <a:endParaRPr lang="el-GR" b="1" dirty="0">
              <a:solidFill>
                <a:schemeClr val="bg1"/>
              </a:solidFill>
            </a:endParaRPr>
          </a:p>
        </p:txBody>
      </p:sp>
    </p:spTree>
    <p:extLst>
      <p:ext uri="{BB962C8B-B14F-4D97-AF65-F5344CB8AC3E}">
        <p14:creationId xmlns:p14="http://schemas.microsoft.com/office/powerpoint/2010/main" val="685030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7160" y="685800"/>
            <a:ext cx="6781799" cy="3615267"/>
          </a:xfrm>
        </p:spPr>
        <p:txBody>
          <a:bodyPr>
            <a:normAutofit/>
          </a:bodyPr>
          <a:lstStyle/>
          <a:p>
            <a:pPr algn="just"/>
            <a:r>
              <a:rPr lang="el-GR" sz="2400" b="1" dirty="0">
                <a:solidFill>
                  <a:schemeClr val="tx1"/>
                </a:solidFill>
              </a:rPr>
              <a:t>Σύστημα 4-2-3-1 </a:t>
            </a:r>
            <a:r>
              <a:rPr lang="el-GR" sz="2400" dirty="0">
                <a:solidFill>
                  <a:schemeClr val="tx1"/>
                </a:solidFill>
              </a:rPr>
              <a:t>είναι ένα από τα πιο συχνά χρησιμοποιούμενα στο σύγχρονο ποδόσφαιρο και είναι μια παραλλαγή των παλαιών σχηματισμών παιχνιδιού. Αυτό είναι ένα πολύ αποτελεσματικό και ευέλικτο σύστημα επίθεσης που βασίζεται σε τέσσερις επιτιθέμενους.</a:t>
            </a:r>
          </a:p>
        </p:txBody>
      </p:sp>
      <p:pic>
        <p:nvPicPr>
          <p:cNvPr id="4" name="Εικόνα 3"/>
          <p:cNvPicPr>
            <a:picLocks noChangeAspect="1"/>
          </p:cNvPicPr>
          <p:nvPr/>
        </p:nvPicPr>
        <p:blipFill>
          <a:blip r:embed="rId2"/>
          <a:stretch>
            <a:fillRect/>
          </a:stretch>
        </p:blipFill>
        <p:spPr>
          <a:xfrm>
            <a:off x="6918958" y="0"/>
            <a:ext cx="5273041" cy="6858000"/>
          </a:xfrm>
          <a:prstGeom prst="rect">
            <a:avLst/>
          </a:prstGeom>
        </p:spPr>
      </p:pic>
    </p:spTree>
    <p:extLst>
      <p:ext uri="{BB962C8B-B14F-4D97-AF65-F5344CB8AC3E}">
        <p14:creationId xmlns:p14="http://schemas.microsoft.com/office/powerpoint/2010/main" val="59568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412" y="343957"/>
            <a:ext cx="8534400" cy="1507067"/>
          </a:xfrm>
        </p:spPr>
        <p:txBody>
          <a:bodyPr/>
          <a:lstStyle/>
          <a:p>
            <a:r>
              <a:rPr lang="el-GR" b="1" dirty="0" smtClean="0">
                <a:solidFill>
                  <a:schemeClr val="bg1"/>
                </a:solidFill>
              </a:rPr>
              <a:t>Τοποθετήσεις ΠΑΙΚΤΏΝ </a:t>
            </a:r>
            <a:endParaRPr lang="el-GR" b="1" dirty="0">
              <a:solidFill>
                <a:schemeClr val="bg1"/>
              </a:solidFill>
            </a:endParaRPr>
          </a:p>
        </p:txBody>
      </p:sp>
      <p:sp>
        <p:nvSpPr>
          <p:cNvPr id="3" name="Θέση περιεχομένου 2"/>
          <p:cNvSpPr>
            <a:spLocks noGrp="1"/>
          </p:cNvSpPr>
          <p:nvPr>
            <p:ph idx="1"/>
          </p:nvPr>
        </p:nvSpPr>
        <p:spPr>
          <a:xfrm>
            <a:off x="684212" y="1543050"/>
            <a:ext cx="8534400" cy="4200525"/>
          </a:xfrm>
        </p:spPr>
        <p:txBody>
          <a:bodyPr>
            <a:normAutofit/>
          </a:bodyPr>
          <a:lstStyle/>
          <a:p>
            <a:pPr algn="just"/>
            <a:r>
              <a:rPr lang="el-GR" sz="2400" dirty="0">
                <a:solidFill>
                  <a:schemeClr val="tx1"/>
                </a:solidFill>
              </a:rPr>
              <a:t>υπάρχει μόνο ένας επιθετικός, αλλά το αριστερό και το δεξί πλευρό, καθώς και ο πλέι </a:t>
            </a:r>
            <a:r>
              <a:rPr lang="el-GR" sz="2400" dirty="0" err="1">
                <a:solidFill>
                  <a:schemeClr val="tx1"/>
                </a:solidFill>
              </a:rPr>
              <a:t>μέικερ</a:t>
            </a:r>
            <a:r>
              <a:rPr lang="el-GR" sz="2400" dirty="0">
                <a:solidFill>
                  <a:schemeClr val="tx1"/>
                </a:solidFill>
              </a:rPr>
              <a:t>, είναι άλλοι τρεις επιθετικοί παίκτες. Το σύστημα μπορεί γρήγορα να μετατραπεί σε 4-2-4, 3-4-3, 4-3-3 ή 2-4-4 όταν χρειάζεται να ασκηθεί εξαιρετικά σκληρή πίεση στην άμυνα του αντιπάλου. Η συνεχής επικοινωνία μεταξύ παικτών από ξεχωριστές ομάδες είναι το κλειδί της επιτυχίας και το αδύναμο σημείο αυτού του σχεδίου παιχνιδιού είναι η άμυνα, αφού και οι τέσσερις παίκτες είναι στη σειρά και μπορούν εύκολα να ξεπεραστούν με μεγάλες διαγώνιες πάσες. </a:t>
            </a:r>
          </a:p>
        </p:txBody>
      </p:sp>
    </p:spTree>
    <p:extLst>
      <p:ext uri="{BB962C8B-B14F-4D97-AF65-F5344CB8AC3E}">
        <p14:creationId xmlns:p14="http://schemas.microsoft.com/office/powerpoint/2010/main" val="2605005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98474" y="5657850"/>
            <a:ext cx="8534400" cy="736599"/>
          </a:xfrm>
        </p:spPr>
        <p:txBody>
          <a:bodyPr/>
          <a:lstStyle/>
          <a:p>
            <a:r>
              <a:rPr lang="el-GR" b="1" dirty="0" smtClean="0">
                <a:solidFill>
                  <a:srgbClr val="C00000"/>
                </a:solidFill>
              </a:rPr>
              <a:t>ΠΡΟΣΟΧΗ !!</a:t>
            </a:r>
            <a:endParaRPr lang="el-GR" b="1" dirty="0">
              <a:solidFill>
                <a:srgbClr val="C00000"/>
              </a:solidFill>
            </a:endParaRPr>
          </a:p>
        </p:txBody>
      </p:sp>
      <p:sp>
        <p:nvSpPr>
          <p:cNvPr id="3" name="Θέση περιεχομένου 2"/>
          <p:cNvSpPr>
            <a:spLocks noGrp="1"/>
          </p:cNvSpPr>
          <p:nvPr>
            <p:ph idx="1"/>
          </p:nvPr>
        </p:nvSpPr>
        <p:spPr>
          <a:xfrm>
            <a:off x="641349" y="514350"/>
            <a:ext cx="9288463" cy="4786313"/>
          </a:xfrm>
        </p:spPr>
        <p:txBody>
          <a:bodyPr>
            <a:noAutofit/>
          </a:bodyPr>
          <a:lstStyle/>
          <a:p>
            <a:pPr algn="just"/>
            <a:r>
              <a:rPr lang="el-GR" sz="2400" dirty="0">
                <a:solidFill>
                  <a:schemeClr val="tx1"/>
                </a:solidFill>
              </a:rPr>
              <a:t>Οι ομάδες που χρησιμοποιούν αυτό το σχήμα πρέπει να έχουν χαφ με πολύ καλές επιθετικές ικανότητες. πρέπει να είναι σε πολύ καλή αερόβια φόρμα, καθώς επίσης εμπλέκονται συνεχώς σε επιθέσεις, αλλά ταυτόχρονα πρέπει να επιστρέψουν πολύ γρήγορα στις δικές τους ζώνες όταν αφαιρούν την μπάλα από τον αντίπαλο. Επειδή το σύστημα είναι </a:t>
            </a:r>
            <a:r>
              <a:rPr lang="el-GR" sz="2400" dirty="0" smtClean="0">
                <a:solidFill>
                  <a:schemeClr val="tx1"/>
                </a:solidFill>
              </a:rPr>
              <a:t>ζωτικό, </a:t>
            </a:r>
            <a:r>
              <a:rPr lang="el-GR" sz="2400" dirty="0">
                <a:solidFill>
                  <a:schemeClr val="tx1"/>
                </a:solidFill>
              </a:rPr>
              <a:t>απαιτεί συνεχή οπτική και λεκτική επικοινωνία μεταξύ των παικτών για να παρέχει κάλυψη στους αντίπαλους επιθετικούς και να μην θέτει σε κίνδυνο την πόρτα της ομάδας. Οι εντός γραμμής πρέπει να έχουν καλές αμυντικές δεξιότητες, αλλά πρέπει επίσης να είναι καλοί στρατηγικοί και να έχουν πολύ ακριβείς πάσες. Πρέπει να μπορούν να στέκονται σωστά στο έδαφος.</a:t>
            </a:r>
          </a:p>
        </p:txBody>
      </p:sp>
    </p:spTree>
    <p:extLst>
      <p:ext uri="{BB962C8B-B14F-4D97-AF65-F5344CB8AC3E}">
        <p14:creationId xmlns:p14="http://schemas.microsoft.com/office/powerpoint/2010/main" val="1040654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7037" y="371475"/>
            <a:ext cx="8534400" cy="850899"/>
          </a:xfrm>
        </p:spPr>
        <p:txBody>
          <a:bodyPr/>
          <a:lstStyle/>
          <a:p>
            <a:r>
              <a:rPr lang="el-GR" dirty="0" smtClean="0">
                <a:solidFill>
                  <a:schemeClr val="bg1"/>
                </a:solidFill>
              </a:rPr>
              <a:t>Δώστε </a:t>
            </a:r>
            <a:r>
              <a:rPr lang="el-GR" dirty="0" err="1" smtClean="0">
                <a:solidFill>
                  <a:schemeClr val="bg1"/>
                </a:solidFill>
              </a:rPr>
              <a:t>εμφαση</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a:xfrm>
            <a:off x="684212" y="1371600"/>
            <a:ext cx="8974138" cy="5329238"/>
          </a:xfrm>
        </p:spPr>
        <p:txBody>
          <a:bodyPr>
            <a:normAutofit/>
          </a:bodyPr>
          <a:lstStyle/>
          <a:p>
            <a:pPr algn="just"/>
            <a:r>
              <a:rPr lang="el-GR" dirty="0">
                <a:solidFill>
                  <a:schemeClr val="tx1"/>
                </a:solidFill>
              </a:rPr>
              <a:t>Αυτό το σχέδιο κάνει εκτεταμένη χρήση τεχνητών </a:t>
            </a:r>
            <a:r>
              <a:rPr lang="el-GR" dirty="0" err="1">
                <a:solidFill>
                  <a:schemeClr val="tx1"/>
                </a:solidFill>
              </a:rPr>
              <a:t>ενέδρων</a:t>
            </a:r>
            <a:r>
              <a:rPr lang="el-GR" dirty="0">
                <a:solidFill>
                  <a:schemeClr val="tx1"/>
                </a:solidFill>
              </a:rPr>
              <a:t>, απαιτώντας εξαιρετικά καλό συγχρονισμό και μηχανισμούς σχεδόν αυτόματης αλληλεπίδρασης από τους αμυνόμενους.</a:t>
            </a:r>
          </a:p>
          <a:p>
            <a:pPr algn="just"/>
            <a:r>
              <a:rPr lang="el-GR" dirty="0">
                <a:solidFill>
                  <a:schemeClr val="tx1"/>
                </a:solidFill>
              </a:rPr>
              <a:t>Στην επίθεση, οι επιθετικοί χαφ και ο επιθετικός πρέπει να παίζουν ένας εναντίον ενός με τους αμυντικούς, επομένως πρέπει να έχουν καλή τεχνική, ευκινησία και ταχύτητα, και τελευταίο αλλά όχι λιγότερο σημαντικό, την ικανότητα να κεντράρουν την μπάλα και να σκοράρουν. Εάν χαθεί η μπάλα, οι επιθετικοί χαφ πρέπει να επιστρέψουν αμέσως στην άμυνα και να καλύψουν τους επιθετικούς παίκτες στη ζώνη τους.</a:t>
            </a:r>
          </a:p>
          <a:p>
            <a:pPr algn="just"/>
            <a:r>
              <a:rPr lang="el-GR" dirty="0">
                <a:solidFill>
                  <a:schemeClr val="tx1"/>
                </a:solidFill>
              </a:rPr>
              <a:t>Μία από τις βασικές απαιτήσεις για την ομάδα είναι η παρουσία σκεπτόμενων παικτών που είναι σε θέση να παίρνουν αποφάσεις γρήγορα και να αυτοσχεδιάζουν.</a:t>
            </a:r>
          </a:p>
          <a:p>
            <a:endParaRPr lang="el-GR" dirty="0"/>
          </a:p>
        </p:txBody>
      </p:sp>
    </p:spTree>
    <p:extLst>
      <p:ext uri="{BB962C8B-B14F-4D97-AF65-F5344CB8AC3E}">
        <p14:creationId xmlns:p14="http://schemas.microsoft.com/office/powerpoint/2010/main" val="2549383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5612" y="828676"/>
            <a:ext cx="8534400" cy="757237"/>
          </a:xfrm>
        </p:spPr>
        <p:txBody>
          <a:bodyPr>
            <a:normAutofit fontScale="90000"/>
          </a:bodyPr>
          <a:lstStyle/>
          <a:p>
            <a:pPr marL="285750" lvl="0" indent="-285750" algn="just">
              <a:spcBef>
                <a:spcPct val="20000"/>
              </a:spcBef>
              <a:spcAft>
                <a:spcPts val="600"/>
              </a:spcAft>
            </a:pPr>
            <a:r>
              <a:rPr lang="el-GR" sz="2700" b="1" cap="none" dirty="0">
                <a:ln>
                  <a:noFill/>
                </a:ln>
                <a:solidFill>
                  <a:schemeClr val="bg1"/>
                </a:solidFill>
                <a:ea typeface="+mn-ea"/>
                <a:cs typeface="+mn-cs"/>
              </a:rPr>
              <a:t>Απαιτήσεις για προπονητές στο σύστημα 4-2-3-1</a:t>
            </a:r>
            <a:r>
              <a:rPr lang="el-GR" sz="2000" b="1" cap="none" dirty="0">
                <a:ln>
                  <a:noFill/>
                </a:ln>
                <a:solidFill>
                  <a:srgbClr val="D06F1E">
                    <a:lumMod val="50000"/>
                  </a:srgbClr>
                </a:solidFill>
                <a:ea typeface="+mn-ea"/>
                <a:cs typeface="+mn-cs"/>
              </a:rPr>
              <a:t/>
            </a:r>
            <a:br>
              <a:rPr lang="el-GR" sz="2000" b="1" cap="none" dirty="0">
                <a:ln>
                  <a:noFill/>
                </a:ln>
                <a:solidFill>
                  <a:srgbClr val="D06F1E">
                    <a:lumMod val="50000"/>
                  </a:srgbClr>
                </a:solidFill>
                <a:ea typeface="+mn-ea"/>
                <a:cs typeface="+mn-cs"/>
              </a:rPr>
            </a:br>
            <a:endParaRPr lang="el-GR" dirty="0"/>
          </a:p>
        </p:txBody>
      </p:sp>
      <p:sp>
        <p:nvSpPr>
          <p:cNvPr id="3" name="Θέση περιεχομένου 2"/>
          <p:cNvSpPr>
            <a:spLocks noGrp="1"/>
          </p:cNvSpPr>
          <p:nvPr>
            <p:ph idx="1"/>
          </p:nvPr>
        </p:nvSpPr>
        <p:spPr>
          <a:xfrm>
            <a:off x="455612" y="1585913"/>
            <a:ext cx="8534400" cy="4301068"/>
          </a:xfrm>
        </p:spPr>
        <p:txBody>
          <a:bodyPr>
            <a:normAutofit lnSpcReduction="10000"/>
          </a:bodyPr>
          <a:lstStyle/>
          <a:p>
            <a:pPr marL="0" indent="0">
              <a:buNone/>
            </a:pPr>
            <a:endParaRPr lang="el-GR" b="1" dirty="0"/>
          </a:p>
          <a:p>
            <a:pPr algn="just"/>
            <a:r>
              <a:rPr lang="el-GR" sz="2400" dirty="0">
                <a:solidFill>
                  <a:schemeClr val="tx1"/>
                </a:solidFill>
              </a:rPr>
              <a:t>Το πιο σημαντικό είναι ότι οι προπονητές έχουν αρκετό χρόνο στην προετοιμασία πριν από τη σεζόν για να επικεντρωθούν στα βασικά στοιχεία του παιχνιδιού. Η έμφαση δίνεται στο να κρατούν τους παίκτες στις δικές τους ζώνες και να σταματήσουν να επιτίθενται σε αντίπαλους παίκτες. Χρειάζεται πολλή δουλειά για να μάθουν οι παίκτες να καλύπτουν τις περιοχές των συμπαικτών τους που εμπλέκονται στην επίθεση. Οι παίκτες που λειτουργούν εκτός γηπέδου (εξωτερικοί αμυντικοί και χαφ) θα πρέπει να δίνουν προσοχή στην προπόνηση αντοχής και ταχύτητας, αν και αυτό ισχύει και για άλλους παίκτες εκτός παιχνιδιού.</a:t>
            </a:r>
          </a:p>
          <a:p>
            <a:endParaRPr lang="el-GR" dirty="0"/>
          </a:p>
        </p:txBody>
      </p:sp>
    </p:spTree>
    <p:extLst>
      <p:ext uri="{BB962C8B-B14F-4D97-AF65-F5344CB8AC3E}">
        <p14:creationId xmlns:p14="http://schemas.microsoft.com/office/powerpoint/2010/main" val="386936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087" y="685800"/>
            <a:ext cx="8534400" cy="850899"/>
          </a:xfrm>
        </p:spPr>
        <p:txBody>
          <a:bodyPr>
            <a:normAutofit fontScale="90000"/>
          </a:bodyPr>
          <a:lstStyle/>
          <a:p>
            <a:pPr marL="285750" lvl="0" indent="-285750">
              <a:spcBef>
                <a:spcPct val="20000"/>
              </a:spcBef>
              <a:spcAft>
                <a:spcPts val="600"/>
              </a:spcAft>
            </a:pPr>
            <a:r>
              <a:rPr lang="el-GR" sz="2400" b="1" cap="none" dirty="0">
                <a:ln>
                  <a:noFill/>
                </a:ln>
                <a:solidFill>
                  <a:schemeClr val="bg1"/>
                </a:solidFill>
                <a:ea typeface="+mn-ea"/>
                <a:cs typeface="+mn-cs"/>
              </a:rPr>
              <a:t>Στρατηγική με σύστημα 4-2-3-1</a:t>
            </a:r>
            <a:r>
              <a:rPr lang="el-GR" sz="2000" b="1" cap="none" dirty="0">
                <a:ln>
                  <a:noFill/>
                </a:ln>
                <a:solidFill>
                  <a:srgbClr val="D06F1E">
                    <a:lumMod val="50000"/>
                  </a:srgbClr>
                </a:solidFill>
                <a:ea typeface="+mn-ea"/>
                <a:cs typeface="+mn-cs"/>
              </a:rPr>
              <a:t/>
            </a:r>
            <a:br>
              <a:rPr lang="el-GR" sz="2000" b="1" cap="none" dirty="0">
                <a:ln>
                  <a:noFill/>
                </a:ln>
                <a:solidFill>
                  <a:srgbClr val="D06F1E">
                    <a:lumMod val="50000"/>
                  </a:srgbClr>
                </a:solidFill>
                <a:ea typeface="+mn-ea"/>
                <a:cs typeface="+mn-cs"/>
              </a:rPr>
            </a:br>
            <a:endParaRPr lang="el-GR" dirty="0"/>
          </a:p>
        </p:txBody>
      </p:sp>
      <p:sp>
        <p:nvSpPr>
          <p:cNvPr id="3" name="Θέση περιεχομένου 2"/>
          <p:cNvSpPr>
            <a:spLocks noGrp="1"/>
          </p:cNvSpPr>
          <p:nvPr>
            <p:ph idx="1"/>
          </p:nvPr>
        </p:nvSpPr>
        <p:spPr>
          <a:xfrm>
            <a:off x="827087" y="1928813"/>
            <a:ext cx="8534400" cy="4171950"/>
          </a:xfrm>
        </p:spPr>
        <p:txBody>
          <a:bodyPr>
            <a:normAutofit/>
          </a:bodyPr>
          <a:lstStyle/>
          <a:p>
            <a:r>
              <a:rPr lang="el-GR" sz="2400" dirty="0" smtClean="0">
                <a:solidFill>
                  <a:schemeClr val="tx1"/>
                </a:solidFill>
              </a:rPr>
              <a:t>Αυτό </a:t>
            </a:r>
            <a:r>
              <a:rPr lang="el-GR" sz="2400" dirty="0">
                <a:solidFill>
                  <a:schemeClr val="tx1"/>
                </a:solidFill>
              </a:rPr>
              <a:t>το σχήμα είναι πολύ αποτελεσματικό επιθετικά και αποτελεί σημαντικό πρόβλημα για τις αμυντικές γραμμές του αντιπάλου λόγω του ότι οι τέσσερις επιθετικοί παίκτες είναι απρόβλεπτοι στη θέση τους.</a:t>
            </a:r>
          </a:p>
          <a:p>
            <a:r>
              <a:rPr lang="el-GR" sz="2400" dirty="0">
                <a:solidFill>
                  <a:schemeClr val="tx1"/>
                </a:solidFill>
              </a:rPr>
              <a:t>Το αδύνατο σημείο του συστήματος είναι η μετάβαση στην άμυνα, ειδικά όταν παίζεις απέναντι σε μια ομάδα σε διάταξη 3-4-3. Οι μεγαλύτερες δυσκολίες στο κέντρο του γηπέδου προκύπτουν όταν παίζεις ενάντια στο σύστημα 3-5-2, ειδικά όταν δεν υπάρχει υποστήριξη από τους επιθετικούς χαφ.</a:t>
            </a:r>
          </a:p>
          <a:p>
            <a:endParaRPr lang="el-GR" dirty="0"/>
          </a:p>
        </p:txBody>
      </p:sp>
    </p:spTree>
    <p:extLst>
      <p:ext uri="{BB962C8B-B14F-4D97-AF65-F5344CB8AC3E}">
        <p14:creationId xmlns:p14="http://schemas.microsoft.com/office/powerpoint/2010/main" val="638517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8012" y="1076961"/>
            <a:ext cx="8534400" cy="1056639"/>
          </a:xfrm>
        </p:spPr>
        <p:txBody>
          <a:bodyPr/>
          <a:lstStyle/>
          <a:p>
            <a:r>
              <a:rPr lang="el-GR" dirty="0" smtClean="0"/>
              <a:t>Ερμηνεία </a:t>
            </a:r>
            <a:r>
              <a:rPr lang="el-GR" dirty="0" err="1" smtClean="0"/>
              <a:t>συστηματος</a:t>
            </a:r>
            <a:r>
              <a:rPr lang="el-GR" dirty="0" smtClean="0"/>
              <a:t> </a:t>
            </a:r>
            <a:endParaRPr lang="el-GR" dirty="0"/>
          </a:p>
        </p:txBody>
      </p:sp>
      <p:sp>
        <p:nvSpPr>
          <p:cNvPr id="3" name="Θέση περιεχομένου 2"/>
          <p:cNvSpPr>
            <a:spLocks noGrp="1"/>
          </p:cNvSpPr>
          <p:nvPr>
            <p:ph idx="1"/>
          </p:nvPr>
        </p:nvSpPr>
        <p:spPr>
          <a:xfrm>
            <a:off x="501332" y="2133600"/>
            <a:ext cx="8534400" cy="3615267"/>
          </a:xfrm>
        </p:spPr>
        <p:txBody>
          <a:bodyPr/>
          <a:lstStyle/>
          <a:p>
            <a:pPr lvl="0" algn="just">
              <a:buClr>
                <a:prstClr val="white"/>
              </a:buClr>
              <a:buFont typeface="Arial" panose="020B0604020202020204" pitchFamily="34" charset="0"/>
              <a:buChar char="•"/>
            </a:pPr>
            <a:r>
              <a:rPr lang="el-GR" i="1" dirty="0">
                <a:solidFill>
                  <a:prstClr val="black"/>
                </a:solidFill>
              </a:rPr>
              <a:t>H 1 και H 4 - εξωτερικοί αμυντικοί (αριστεροί και δεξιοί αμυντικοί)</a:t>
            </a:r>
            <a:endParaRPr lang="el-GR" dirty="0">
              <a:solidFill>
                <a:prstClr val="black"/>
              </a:solidFill>
            </a:endParaRPr>
          </a:p>
          <a:p>
            <a:pPr lvl="0" algn="just">
              <a:buClr>
                <a:prstClr val="white"/>
              </a:buClr>
              <a:buFont typeface="Arial" panose="020B0604020202020204" pitchFamily="34" charset="0"/>
              <a:buChar char="•"/>
            </a:pPr>
            <a:r>
              <a:rPr lang="el-GR" i="1" dirty="0">
                <a:solidFill>
                  <a:prstClr val="black"/>
                </a:solidFill>
              </a:rPr>
              <a:t>H 2 και H 3 - κεντρικοί αμυντικοί</a:t>
            </a:r>
            <a:endParaRPr lang="el-GR" dirty="0">
              <a:solidFill>
                <a:prstClr val="black"/>
              </a:solidFill>
            </a:endParaRPr>
          </a:p>
          <a:p>
            <a:pPr lvl="0" algn="just">
              <a:buClr>
                <a:prstClr val="white"/>
              </a:buClr>
              <a:buFont typeface="Arial" panose="020B0604020202020204" pitchFamily="34" charset="0"/>
              <a:buChar char="•"/>
            </a:pPr>
            <a:r>
              <a:rPr lang="el-GR" i="1" dirty="0">
                <a:solidFill>
                  <a:prstClr val="black"/>
                </a:solidFill>
              </a:rPr>
              <a:t>P 1 και P 5 - φτερά</a:t>
            </a:r>
            <a:endParaRPr lang="el-GR" dirty="0">
              <a:solidFill>
                <a:prstClr val="black"/>
              </a:solidFill>
            </a:endParaRPr>
          </a:p>
          <a:p>
            <a:pPr lvl="0" algn="just">
              <a:buClr>
                <a:prstClr val="white"/>
              </a:buClr>
              <a:buFont typeface="Arial" panose="020B0604020202020204" pitchFamily="34" charset="0"/>
              <a:buChar char="•"/>
            </a:pPr>
            <a:r>
              <a:rPr lang="el-GR" i="1" dirty="0">
                <a:solidFill>
                  <a:prstClr val="black"/>
                </a:solidFill>
              </a:rPr>
              <a:t>P 2 και P 3 - εσωτερικοί χαφ</a:t>
            </a:r>
            <a:endParaRPr lang="el-GR" dirty="0">
              <a:solidFill>
                <a:prstClr val="black"/>
              </a:solidFill>
            </a:endParaRPr>
          </a:p>
          <a:p>
            <a:pPr lvl="0" algn="just">
              <a:buClr>
                <a:prstClr val="white"/>
              </a:buClr>
              <a:buFont typeface="Arial" panose="020B0604020202020204" pitchFamily="34" charset="0"/>
              <a:buChar char="•"/>
            </a:pPr>
            <a:r>
              <a:rPr lang="el-GR" i="1" dirty="0">
                <a:solidFill>
                  <a:prstClr val="black"/>
                </a:solidFill>
              </a:rPr>
              <a:t>R 4 - επιθετικός μέσος</a:t>
            </a:r>
            <a:endParaRPr lang="el-GR" dirty="0">
              <a:solidFill>
                <a:prstClr val="black"/>
              </a:solidFill>
            </a:endParaRPr>
          </a:p>
          <a:p>
            <a:pPr lvl="0" algn="just">
              <a:buClr>
                <a:prstClr val="white"/>
              </a:buClr>
              <a:buFont typeface="Arial" panose="020B0604020202020204" pitchFamily="34" charset="0"/>
              <a:buChar char="•"/>
            </a:pPr>
            <a:r>
              <a:rPr lang="el-GR" i="1" dirty="0">
                <a:solidFill>
                  <a:prstClr val="black"/>
                </a:solidFill>
              </a:rPr>
              <a:t>H 1 - Εμπρός</a:t>
            </a:r>
            <a:endParaRPr lang="el-GR" dirty="0">
              <a:solidFill>
                <a:prstClr val="black"/>
              </a:solidFill>
            </a:endParaRPr>
          </a:p>
          <a:p>
            <a:endParaRPr lang="el-GR" dirty="0"/>
          </a:p>
        </p:txBody>
      </p:sp>
    </p:spTree>
    <p:extLst>
      <p:ext uri="{BB962C8B-B14F-4D97-AF65-F5344CB8AC3E}">
        <p14:creationId xmlns:p14="http://schemas.microsoft.com/office/powerpoint/2010/main" val="3404021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0013" y="6000749"/>
            <a:ext cx="5586411" cy="693737"/>
          </a:xfrm>
        </p:spPr>
        <p:txBody>
          <a:bodyPr>
            <a:noAutofit/>
          </a:bodyPr>
          <a:lstStyle/>
          <a:p>
            <a:r>
              <a:rPr lang="el-GR" sz="1800" dirty="0">
                <a:solidFill>
                  <a:schemeClr val="bg1"/>
                </a:solidFill>
              </a:rPr>
              <a:t>Αμυντικοί και χαφ κλείνουν τις περιοχές τους στον αγωνιστικό χώρο</a:t>
            </a: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548199742"/>
              </p:ext>
            </p:extLst>
          </p:nvPr>
        </p:nvGraphicFramePr>
        <p:xfrm>
          <a:off x="100013" y="0"/>
          <a:ext cx="5443538" cy="5793491"/>
        </p:xfrm>
        <a:graphic>
          <a:graphicData uri="http://schemas.openxmlformats.org/drawingml/2006/table">
            <a:tbl>
              <a:tblPr/>
              <a:tblGrid>
                <a:gridCol w="5443538">
                  <a:extLst>
                    <a:ext uri="{9D8B030D-6E8A-4147-A177-3AD203B41FA5}">
                      <a16:colId xmlns:a16="http://schemas.microsoft.com/office/drawing/2014/main" val="2233441531"/>
                    </a:ext>
                  </a:extLst>
                </a:gridCol>
              </a:tblGrid>
              <a:tr h="886707">
                <a:tc>
                  <a:txBody>
                    <a:bodyPr/>
                    <a:lstStyle/>
                    <a:p>
                      <a:r>
                        <a:rPr lang="el-GR" sz="1800" b="1"/>
                        <a:t>H</a:t>
                      </a:r>
                      <a:r>
                        <a:rPr lang="el-GR" sz="1800"/>
                        <a:t> 1 και </a:t>
                      </a:r>
                      <a:r>
                        <a:rPr lang="el-GR" sz="1800" b="1"/>
                        <a:t>H</a:t>
                      </a:r>
                      <a:r>
                        <a:rPr lang="el-GR" sz="1800"/>
                        <a:t> 4 σταματήστε τους επιτιθέμενους του εχθρού εάν επιτεθούν σε φτερά που υποστηρίζονται </a:t>
                      </a:r>
                      <a:r>
                        <a:rPr lang="el-GR" sz="1800" b="1"/>
                        <a:t>H</a:t>
                      </a:r>
                      <a:r>
                        <a:rPr lang="el-GR" sz="1800"/>
                        <a:t> 2 και </a:t>
                      </a:r>
                      <a:r>
                        <a:rPr lang="el-GR" sz="1800" b="1"/>
                        <a:t>H</a:t>
                      </a:r>
                      <a:r>
                        <a:rPr lang="el-GR" sz="1800"/>
                        <a:t> 3</a:t>
                      </a:r>
                    </a:p>
                  </a:txBody>
                  <a:tcPr marL="50380" marR="50380" marT="25190" marB="25190" anchor="ctr">
                    <a:lnL>
                      <a:noFill/>
                    </a:lnL>
                    <a:lnR>
                      <a:noFill/>
                    </a:lnR>
                    <a:lnT>
                      <a:noFill/>
                    </a:lnT>
                    <a:lnB>
                      <a:noFill/>
                    </a:lnB>
                  </a:tcPr>
                </a:tc>
                <a:extLst>
                  <a:ext uri="{0D108BD9-81ED-4DB2-BD59-A6C34878D82A}">
                    <a16:rowId xmlns:a16="http://schemas.microsoft.com/office/drawing/2014/main" val="1906392450"/>
                  </a:ext>
                </a:extLst>
              </a:tr>
              <a:tr h="506241">
                <a:tc>
                  <a:txBody>
                    <a:bodyPr/>
                    <a:lstStyle/>
                    <a:p>
                      <a:r>
                        <a:rPr lang="el-GR" sz="1800" b="1"/>
                        <a:t>H</a:t>
                      </a:r>
                      <a:r>
                        <a:rPr lang="el-GR" sz="1800"/>
                        <a:t> 2 και </a:t>
                      </a:r>
                      <a:r>
                        <a:rPr lang="el-GR" sz="1800" b="1"/>
                        <a:t>H</a:t>
                      </a:r>
                      <a:r>
                        <a:rPr lang="el-GR" sz="1800"/>
                        <a:t> 3 στοπ προς τα εμπρός που επιτίθενται μέσω του κέντρου</a:t>
                      </a:r>
                    </a:p>
                  </a:txBody>
                  <a:tcPr marL="50380" marR="50380" marT="25190" marB="25190" anchor="ctr">
                    <a:lnL>
                      <a:noFill/>
                    </a:lnL>
                    <a:lnR>
                      <a:noFill/>
                    </a:lnR>
                    <a:lnT>
                      <a:noFill/>
                    </a:lnT>
                    <a:lnB>
                      <a:noFill/>
                    </a:lnB>
                  </a:tcPr>
                </a:tc>
                <a:extLst>
                  <a:ext uri="{0D108BD9-81ED-4DB2-BD59-A6C34878D82A}">
                    <a16:rowId xmlns:a16="http://schemas.microsoft.com/office/drawing/2014/main" val="323783965"/>
                  </a:ext>
                </a:extLst>
              </a:tr>
              <a:tr h="1267175">
                <a:tc>
                  <a:txBody>
                    <a:bodyPr/>
                    <a:lstStyle/>
                    <a:p>
                      <a:r>
                        <a:rPr lang="el-GR" sz="1800" b="1" dirty="0"/>
                        <a:t>P</a:t>
                      </a:r>
                      <a:r>
                        <a:rPr lang="el-GR" sz="1800" dirty="0"/>
                        <a:t> 1 και </a:t>
                      </a:r>
                      <a:r>
                        <a:rPr lang="el-GR" sz="1800" b="1" dirty="0"/>
                        <a:t>P</a:t>
                      </a:r>
                      <a:r>
                        <a:rPr lang="el-GR" sz="1800" dirty="0"/>
                        <a:t> 5 βοηθήστε τον εισβολέα ( </a:t>
                      </a:r>
                      <a:r>
                        <a:rPr lang="el-GR" sz="1800" b="1" dirty="0"/>
                        <a:t>H</a:t>
                      </a:r>
                      <a:r>
                        <a:rPr lang="el-GR" sz="1800" dirty="0"/>
                        <a:t> 1), και σε περίπτωση απώλειας θέσης επιδιώκουν αμέσως να καλύψουν τα φτερά του αντιπάλου ή εξωτερικών αμυντικών (αμυντικών).</a:t>
                      </a:r>
                    </a:p>
                  </a:txBody>
                  <a:tcPr marL="50380" marR="50380" marT="25190" marB="25190" anchor="ctr">
                    <a:lnL>
                      <a:noFill/>
                    </a:lnL>
                    <a:lnR>
                      <a:noFill/>
                    </a:lnR>
                    <a:lnT>
                      <a:noFill/>
                    </a:lnT>
                    <a:lnB>
                      <a:noFill/>
                    </a:lnB>
                  </a:tcPr>
                </a:tc>
                <a:extLst>
                  <a:ext uri="{0D108BD9-81ED-4DB2-BD59-A6C34878D82A}">
                    <a16:rowId xmlns:a16="http://schemas.microsoft.com/office/drawing/2014/main" val="2717662797"/>
                  </a:ext>
                </a:extLst>
              </a:tr>
              <a:tr h="886707">
                <a:tc>
                  <a:txBody>
                    <a:bodyPr/>
                    <a:lstStyle/>
                    <a:p>
                      <a:r>
                        <a:rPr lang="el-GR" sz="1800" b="1"/>
                        <a:t>P4</a:t>
                      </a:r>
                      <a:r>
                        <a:rPr lang="el-GR" sz="1800"/>
                        <a:t> Είναι πλέι μέικερ και ο ρόλος του είναι δεύτερος.Ο επιθετικός που επιτίθεται από πίσω θέση έχει περισσότερη άμυνα απέναντι </a:t>
                      </a:r>
                      <a:r>
                        <a:rPr lang="el-GR" sz="1800" b="1"/>
                        <a:t>Н</a:t>
                      </a:r>
                      <a:r>
                        <a:rPr lang="el-GR" sz="1800"/>
                        <a:t> 1</a:t>
                      </a:r>
                    </a:p>
                  </a:txBody>
                  <a:tcPr marL="50380" marR="50380" marT="25190" marB="25190" anchor="ctr">
                    <a:lnL>
                      <a:noFill/>
                    </a:lnL>
                    <a:lnR>
                      <a:noFill/>
                    </a:lnR>
                    <a:lnT>
                      <a:noFill/>
                    </a:lnT>
                    <a:lnB>
                      <a:noFill/>
                    </a:lnB>
                  </a:tcPr>
                </a:tc>
                <a:extLst>
                  <a:ext uri="{0D108BD9-81ED-4DB2-BD59-A6C34878D82A}">
                    <a16:rowId xmlns:a16="http://schemas.microsoft.com/office/drawing/2014/main" val="231687844"/>
                  </a:ext>
                </a:extLst>
              </a:tr>
              <a:tr h="1267175">
                <a:tc>
                  <a:txBody>
                    <a:bodyPr/>
                    <a:lstStyle/>
                    <a:p>
                      <a:r>
                        <a:rPr lang="el-GR" sz="1800" b="1"/>
                        <a:t>P</a:t>
                      </a:r>
                      <a:r>
                        <a:rPr lang="el-GR" sz="1800"/>
                        <a:t> 2 και </a:t>
                      </a:r>
                      <a:r>
                        <a:rPr lang="el-GR" sz="1800" b="1"/>
                        <a:t>P</a:t>
                      </a:r>
                      <a:r>
                        <a:rPr lang="el-GR" sz="1800"/>
                        <a:t> Οι 3 εκτελούν οργανωτικές λειτουργίες στη μέση του γηπέδου, καθώς παίρνουν την μπάλα από την επίθεση και προστατεύουν το κέντρο του γηπέδου στο αμυντικό μέρος του παιχνιδιού</a:t>
                      </a:r>
                    </a:p>
                  </a:txBody>
                  <a:tcPr marL="50380" marR="50380" marT="25190" marB="25190" anchor="ctr">
                    <a:lnL>
                      <a:noFill/>
                    </a:lnL>
                    <a:lnR>
                      <a:noFill/>
                    </a:lnR>
                    <a:lnT>
                      <a:noFill/>
                    </a:lnT>
                    <a:lnB>
                      <a:noFill/>
                    </a:lnB>
                  </a:tcPr>
                </a:tc>
                <a:extLst>
                  <a:ext uri="{0D108BD9-81ED-4DB2-BD59-A6C34878D82A}">
                    <a16:rowId xmlns:a16="http://schemas.microsoft.com/office/drawing/2014/main" val="24888437"/>
                  </a:ext>
                </a:extLst>
              </a:tr>
              <a:tr h="886707">
                <a:tc>
                  <a:txBody>
                    <a:bodyPr/>
                    <a:lstStyle/>
                    <a:p>
                      <a:r>
                        <a:rPr lang="el-GR" sz="1800" b="1" dirty="0"/>
                        <a:t>H</a:t>
                      </a:r>
                      <a:r>
                        <a:rPr lang="el-GR" sz="1800" dirty="0"/>
                        <a:t> 1 - σέντερ φορ, άτομο που αναμένεται να σκοράρει γκολ με υποστήριξη </a:t>
                      </a:r>
                      <a:r>
                        <a:rPr lang="el-GR" sz="1800" b="1" dirty="0"/>
                        <a:t>P</a:t>
                      </a:r>
                      <a:r>
                        <a:rPr lang="el-GR" sz="1800" dirty="0"/>
                        <a:t> 1 και </a:t>
                      </a:r>
                      <a:r>
                        <a:rPr lang="el-GR" sz="1800" b="1" dirty="0"/>
                        <a:t>P</a:t>
                      </a:r>
                      <a:r>
                        <a:rPr lang="el-GR" sz="1800" dirty="0"/>
                        <a:t> 5</a:t>
                      </a:r>
                    </a:p>
                  </a:txBody>
                  <a:tcPr marL="50380" marR="50380" marT="25190" marB="25190" anchor="ctr">
                    <a:lnL>
                      <a:noFill/>
                    </a:lnL>
                    <a:lnR>
                      <a:noFill/>
                    </a:lnR>
                    <a:lnT>
                      <a:noFill/>
                    </a:lnT>
                    <a:lnB>
                      <a:noFill/>
                    </a:lnB>
                  </a:tcPr>
                </a:tc>
                <a:extLst>
                  <a:ext uri="{0D108BD9-81ED-4DB2-BD59-A6C34878D82A}">
                    <a16:rowId xmlns:a16="http://schemas.microsoft.com/office/drawing/2014/main" val="3222186990"/>
                  </a:ext>
                </a:extLst>
              </a:tr>
            </a:tbl>
          </a:graphicData>
        </a:graphic>
      </p:graphicFrame>
      <p:pic>
        <p:nvPicPr>
          <p:cNvPr id="4" name="Εικόνα 3"/>
          <p:cNvPicPr>
            <a:picLocks noChangeAspect="1"/>
          </p:cNvPicPr>
          <p:nvPr/>
        </p:nvPicPr>
        <p:blipFill>
          <a:blip r:embed="rId2"/>
          <a:stretch>
            <a:fillRect/>
          </a:stretch>
        </p:blipFill>
        <p:spPr>
          <a:xfrm rot="5400000">
            <a:off x="5510212" y="176213"/>
            <a:ext cx="6858000" cy="6505576"/>
          </a:xfrm>
          <a:prstGeom prst="rect">
            <a:avLst/>
          </a:prstGeom>
        </p:spPr>
      </p:pic>
    </p:spTree>
    <p:extLst>
      <p:ext uri="{BB962C8B-B14F-4D97-AF65-F5344CB8AC3E}">
        <p14:creationId xmlns:p14="http://schemas.microsoft.com/office/powerpoint/2010/main" val="2254096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Κομμάτι">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812</TotalTime>
  <Words>810</Words>
  <Application>Microsoft Office PowerPoint</Application>
  <PresentationFormat>Ευρεία οθόνη</PresentationFormat>
  <Paragraphs>64</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Arial</vt:lpstr>
      <vt:lpstr>Century Gothic</vt:lpstr>
      <vt:lpstr>Wingdings 3</vt:lpstr>
      <vt:lpstr>Κομμάτι</vt:lpstr>
      <vt:lpstr>Σύστημα 1-4-2-3-1  </vt:lpstr>
      <vt:lpstr>Παρουσίαση του PowerPoint</vt:lpstr>
      <vt:lpstr>Τοποθετήσεις ΠΑΙΚΤΏΝ </vt:lpstr>
      <vt:lpstr>ΠΡΟΣΟΧΗ !!</vt:lpstr>
      <vt:lpstr>Δώστε εμφαση </vt:lpstr>
      <vt:lpstr>Απαιτήσεις για προπονητές στο σύστημα 4-2-3-1 </vt:lpstr>
      <vt:lpstr>Στρατηγική με σύστημα 4-2-3-1 </vt:lpstr>
      <vt:lpstr>Ερμηνεία συστηματος </vt:lpstr>
      <vt:lpstr>Αμυντικοί και χαφ κλείνουν τις περιοχές τους στον αγωνιστικό χώρο</vt:lpstr>
      <vt:lpstr>H Ο 4 προσπαθεί να σταματήσει τον επιθετικό χαφ</vt:lpstr>
      <vt:lpstr>Βγάζοντας την μπάλα</vt:lpstr>
      <vt:lpstr>Επίθεση Η μπάλα παίζεται σε μια κατάσταση δείγματος από P 5 (δεξιά πτέρυγα)</vt:lpstr>
      <vt:lpstr>Πλεονεκτήματα </vt:lpstr>
      <vt:lpstr>Μειονεκτηματα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Σύστημα 1-4-2-3-1</dc:title>
  <dc:creator>Evelina</dc:creator>
  <cp:lastModifiedBy>Evelina</cp:lastModifiedBy>
  <cp:revision>6</cp:revision>
  <dcterms:created xsi:type="dcterms:W3CDTF">2022-12-08T22:06:43Z</dcterms:created>
  <dcterms:modified xsi:type="dcterms:W3CDTF">2022-12-09T11:39:15Z</dcterms:modified>
</cp:coreProperties>
</file>