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 id="286" r:id="rId29"/>
    <p:sldId id="287" r:id="rId30"/>
    <p:sldId id="288" r:id="rId31"/>
    <p:sldId id="289" r:id="rId32"/>
    <p:sldId id="282"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283" r:id="rId46"/>
    <p:sldId id="284" r:id="rId47"/>
    <p:sldId id="262" r:id="rId48"/>
    <p:sldId id="302" r:id="rId49"/>
    <p:sldId id="303" r:id="rId50"/>
    <p:sldId id="304" r:id="rId51"/>
    <p:sldId id="305" r:id="rId52"/>
    <p:sldId id="306" r:id="rId53"/>
    <p:sldId id="307"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08"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09" r:id="rId9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7" d="100"/>
          <a:sy n="67" d="100"/>
        </p:scale>
        <p:origin x="6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2" Type="http://schemas.openxmlformats.org/officeDocument/2006/relationships/tableStyles" Target="tableStyles.xml"/><Relationship Id="rId101" Type="http://schemas.openxmlformats.org/officeDocument/2006/relationships/viewProps" Target="viewProps.xml"/><Relationship Id="rId100"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D5CA9AA-6CE2-4993-9758-79A595B2CCA2}" type="datetimeFigureOut">
              <a:rPr lang="el-GR" smtClean="0"/>
            </a:fld>
            <a:endParaRPr lang="el-G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l-G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7ECA01F-CB75-498D-BA6B-154E091F023A}" type="slidenum">
              <a:rPr lang="el-GR" smtClean="0"/>
            </a:fld>
            <a:endParaRPr lang="el-G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D5CA9AA-6CE2-4993-9758-79A595B2CCA2}" type="datetimeFigureOut">
              <a:rPr lang="el-GR" smtClean="0"/>
            </a:fld>
            <a:endParaRPr lang="el-GR"/>
          </a:p>
        </p:txBody>
      </p:sp>
      <p:sp>
        <p:nvSpPr>
          <p:cNvPr id="5" name="Footer Placeholder 4"/>
          <p:cNvSpPr>
            <a:spLocks noGrp="1"/>
          </p:cNvSpPr>
          <p:nvPr>
            <p:ph type="ftr" sz="quarter" idx="11"/>
          </p:nvPr>
        </p:nvSpPr>
        <p:spPr/>
        <p:txBody>
          <a:bodyPr/>
          <a:p>
            <a:endParaRPr lang="el-GR"/>
          </a:p>
        </p:txBody>
      </p:sp>
      <p:sp>
        <p:nvSpPr>
          <p:cNvPr id="6" name="Slide Number Placeholder 5"/>
          <p:cNvSpPr>
            <a:spLocks noGrp="1"/>
          </p:cNvSpPr>
          <p:nvPr>
            <p:ph type="sldNum" sz="quarter" idx="12"/>
          </p:nvPr>
        </p:nvSpPr>
        <p:spPr/>
        <p:txBody>
          <a:bodyPr/>
          <a:p>
            <a:fld id="{F7ECA01F-CB75-498D-BA6B-154E091F023A}" type="slidenum">
              <a:rPr lang="el-GR" smtClean="0"/>
            </a:fld>
            <a:endParaRPr lang="el-G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D5CA9AA-6CE2-4993-9758-79A595B2CCA2}" type="datetimeFigureOut">
              <a:rPr lang="el-GR" smtClean="0"/>
            </a:fld>
            <a:endParaRPr lang="el-GR"/>
          </a:p>
        </p:txBody>
      </p:sp>
      <p:sp>
        <p:nvSpPr>
          <p:cNvPr id="5" name="Footer Placeholder 4"/>
          <p:cNvSpPr>
            <a:spLocks noGrp="1"/>
          </p:cNvSpPr>
          <p:nvPr>
            <p:ph type="ftr" sz="quarter" idx="11"/>
          </p:nvPr>
        </p:nvSpPr>
        <p:spPr/>
        <p:txBody>
          <a:bodyPr/>
          <a:p>
            <a:endParaRPr lang="el-GR"/>
          </a:p>
        </p:txBody>
      </p:sp>
      <p:sp>
        <p:nvSpPr>
          <p:cNvPr id="6" name="Slide Number Placeholder 5"/>
          <p:cNvSpPr>
            <a:spLocks noGrp="1"/>
          </p:cNvSpPr>
          <p:nvPr>
            <p:ph type="sldNum" sz="quarter" idx="12"/>
          </p:nvPr>
        </p:nvSpPr>
        <p:spPr/>
        <p:txBody>
          <a:bodyPr/>
          <a:p>
            <a:fld id="{F7ECA01F-CB75-498D-BA6B-154E091F023A}" type="slidenum">
              <a:rPr lang="el-GR" smtClean="0"/>
            </a:fld>
            <a:endParaRPr lang="el-G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D5CA9AA-6CE2-4993-9758-79A595B2CCA2}" type="datetimeFigureOut">
              <a:rPr lang="el-GR" smtClean="0"/>
            </a:fld>
            <a:endParaRPr lang="el-GR"/>
          </a:p>
        </p:txBody>
      </p:sp>
      <p:sp>
        <p:nvSpPr>
          <p:cNvPr id="5" name="Footer Placeholder 4"/>
          <p:cNvSpPr>
            <a:spLocks noGrp="1"/>
          </p:cNvSpPr>
          <p:nvPr>
            <p:ph type="ftr" sz="quarter" idx="11"/>
          </p:nvPr>
        </p:nvSpPr>
        <p:spPr/>
        <p:txBody>
          <a:bodyPr/>
          <a:p>
            <a:endParaRPr lang="el-GR"/>
          </a:p>
        </p:txBody>
      </p:sp>
      <p:sp>
        <p:nvSpPr>
          <p:cNvPr id="6" name="Slide Number Placeholder 5"/>
          <p:cNvSpPr>
            <a:spLocks noGrp="1"/>
          </p:cNvSpPr>
          <p:nvPr>
            <p:ph type="sldNum" sz="quarter" idx="12"/>
          </p:nvPr>
        </p:nvSpPr>
        <p:spPr/>
        <p:txBody>
          <a:bodyPr/>
          <a:p>
            <a:fld id="{F7ECA01F-CB75-498D-BA6B-154E091F023A}" type="slidenum">
              <a:rPr lang="el-GR" smtClean="0"/>
            </a:fld>
            <a:endParaRPr lang="el-G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DD5CA9AA-6CE2-4993-9758-79A595B2CCA2}" type="datetimeFigureOut">
              <a:rPr lang="el-GR" smtClean="0"/>
            </a:fld>
            <a:endParaRPr lang="el-GR"/>
          </a:p>
        </p:txBody>
      </p:sp>
      <p:sp>
        <p:nvSpPr>
          <p:cNvPr id="5" name="Footer Placeholder 4"/>
          <p:cNvSpPr>
            <a:spLocks noGrp="1"/>
          </p:cNvSpPr>
          <p:nvPr>
            <p:ph type="ftr" sz="quarter" idx="11"/>
          </p:nvPr>
        </p:nvSpPr>
        <p:spPr/>
        <p:txBody>
          <a:bodyPr/>
          <a:p>
            <a:endParaRPr lang="el-GR"/>
          </a:p>
        </p:txBody>
      </p:sp>
      <p:sp>
        <p:nvSpPr>
          <p:cNvPr id="6" name="Slide Number Placeholder 5"/>
          <p:cNvSpPr>
            <a:spLocks noGrp="1"/>
          </p:cNvSpPr>
          <p:nvPr>
            <p:ph type="sldNum" sz="quarter" idx="12"/>
          </p:nvPr>
        </p:nvSpPr>
        <p:spPr/>
        <p:txBody>
          <a:bodyPr/>
          <a:p>
            <a:fld id="{F7ECA01F-CB75-498D-BA6B-154E091F023A}" type="slidenum">
              <a:rPr lang="el-GR" smtClean="0"/>
            </a:fld>
            <a:endParaRPr lang="el-G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DD5CA9AA-6CE2-4993-9758-79A595B2CCA2}" type="datetimeFigureOut">
              <a:rPr lang="el-GR" smtClean="0"/>
            </a:fld>
            <a:endParaRPr lang="el-GR"/>
          </a:p>
        </p:txBody>
      </p:sp>
      <p:sp>
        <p:nvSpPr>
          <p:cNvPr id="6" name="Footer Placeholder 5"/>
          <p:cNvSpPr>
            <a:spLocks noGrp="1"/>
          </p:cNvSpPr>
          <p:nvPr>
            <p:ph type="ftr" sz="quarter" idx="11"/>
          </p:nvPr>
        </p:nvSpPr>
        <p:spPr/>
        <p:txBody>
          <a:bodyPr/>
          <a:p>
            <a:endParaRPr lang="el-GR"/>
          </a:p>
        </p:txBody>
      </p:sp>
      <p:sp>
        <p:nvSpPr>
          <p:cNvPr id="7" name="Slide Number Placeholder 6"/>
          <p:cNvSpPr>
            <a:spLocks noGrp="1"/>
          </p:cNvSpPr>
          <p:nvPr>
            <p:ph type="sldNum" sz="quarter" idx="12"/>
          </p:nvPr>
        </p:nvSpPr>
        <p:spPr/>
        <p:txBody>
          <a:bodyPr/>
          <a:p>
            <a:fld id="{F7ECA01F-CB75-498D-BA6B-154E091F023A}" type="slidenum">
              <a:rPr lang="el-GR" smtClean="0"/>
            </a:fld>
            <a:endParaRPr lang="el-G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DD5CA9AA-6CE2-4993-9758-79A595B2CCA2}" type="datetimeFigureOut">
              <a:rPr lang="el-GR" smtClean="0"/>
            </a:fld>
            <a:endParaRPr lang="el-GR"/>
          </a:p>
        </p:txBody>
      </p:sp>
      <p:sp>
        <p:nvSpPr>
          <p:cNvPr id="8" name="Footer Placeholder 7"/>
          <p:cNvSpPr>
            <a:spLocks noGrp="1"/>
          </p:cNvSpPr>
          <p:nvPr>
            <p:ph type="ftr" sz="quarter" idx="11"/>
          </p:nvPr>
        </p:nvSpPr>
        <p:spPr/>
        <p:txBody>
          <a:bodyPr/>
          <a:p>
            <a:endParaRPr lang="el-GR"/>
          </a:p>
        </p:txBody>
      </p:sp>
      <p:sp>
        <p:nvSpPr>
          <p:cNvPr id="9" name="Slide Number Placeholder 8"/>
          <p:cNvSpPr>
            <a:spLocks noGrp="1"/>
          </p:cNvSpPr>
          <p:nvPr>
            <p:ph type="sldNum" sz="quarter" idx="12"/>
          </p:nvPr>
        </p:nvSpPr>
        <p:spPr/>
        <p:txBody>
          <a:bodyPr/>
          <a:p>
            <a:fld id="{F7ECA01F-CB75-498D-BA6B-154E091F023A}" type="slidenum">
              <a:rPr lang="el-GR" smtClean="0"/>
            </a:fld>
            <a:endParaRPr lang="el-G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DD5CA9AA-6CE2-4993-9758-79A595B2CCA2}" type="datetimeFigureOut">
              <a:rPr lang="el-GR" smtClean="0"/>
            </a:fld>
            <a:endParaRPr lang="el-GR"/>
          </a:p>
        </p:txBody>
      </p:sp>
      <p:sp>
        <p:nvSpPr>
          <p:cNvPr id="4" name="Footer Placeholder 3"/>
          <p:cNvSpPr>
            <a:spLocks noGrp="1"/>
          </p:cNvSpPr>
          <p:nvPr>
            <p:ph type="ftr" sz="quarter" idx="11"/>
          </p:nvPr>
        </p:nvSpPr>
        <p:spPr/>
        <p:txBody>
          <a:bodyPr/>
          <a:p>
            <a:endParaRPr lang="el-GR"/>
          </a:p>
        </p:txBody>
      </p:sp>
      <p:sp>
        <p:nvSpPr>
          <p:cNvPr id="5" name="Slide Number Placeholder 4"/>
          <p:cNvSpPr>
            <a:spLocks noGrp="1"/>
          </p:cNvSpPr>
          <p:nvPr>
            <p:ph type="sldNum" sz="quarter" idx="12"/>
          </p:nvPr>
        </p:nvSpPr>
        <p:spPr/>
        <p:txBody>
          <a:bodyPr/>
          <a:p>
            <a:fld id="{F7ECA01F-CB75-498D-BA6B-154E091F023A}" type="slidenum">
              <a:rPr lang="el-GR" smtClean="0"/>
            </a:fld>
            <a:endParaRPr lang="el-G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DD5CA9AA-6CE2-4993-9758-79A595B2CCA2}" type="datetimeFigureOut">
              <a:rPr lang="el-GR" smtClean="0"/>
            </a:fld>
            <a:endParaRPr lang="el-GR"/>
          </a:p>
        </p:txBody>
      </p:sp>
      <p:sp>
        <p:nvSpPr>
          <p:cNvPr id="3" name="Footer Placeholder 2"/>
          <p:cNvSpPr>
            <a:spLocks noGrp="1"/>
          </p:cNvSpPr>
          <p:nvPr>
            <p:ph type="ftr" sz="quarter" idx="11"/>
          </p:nvPr>
        </p:nvSpPr>
        <p:spPr/>
        <p:txBody>
          <a:bodyPr/>
          <a:p>
            <a:endParaRPr lang="el-GR"/>
          </a:p>
        </p:txBody>
      </p:sp>
      <p:sp>
        <p:nvSpPr>
          <p:cNvPr id="4" name="Slide Number Placeholder 3"/>
          <p:cNvSpPr>
            <a:spLocks noGrp="1"/>
          </p:cNvSpPr>
          <p:nvPr>
            <p:ph type="sldNum" sz="quarter" idx="12"/>
          </p:nvPr>
        </p:nvSpPr>
        <p:spPr/>
        <p:txBody>
          <a:bodyPr/>
          <a:p>
            <a:fld id="{F7ECA01F-CB75-498D-BA6B-154E091F023A}" type="slidenum">
              <a:rPr lang="el-GR" smtClean="0"/>
            </a:fld>
            <a:endParaRPr lang="el-G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DD5CA9AA-6CE2-4993-9758-79A595B2CCA2}" type="datetimeFigureOut">
              <a:rPr lang="el-GR" smtClean="0"/>
            </a:fld>
            <a:endParaRPr lang="el-GR"/>
          </a:p>
        </p:txBody>
      </p:sp>
      <p:sp>
        <p:nvSpPr>
          <p:cNvPr id="6" name="Footer Placeholder 5"/>
          <p:cNvSpPr>
            <a:spLocks noGrp="1"/>
          </p:cNvSpPr>
          <p:nvPr>
            <p:ph type="ftr" sz="quarter" idx="11"/>
          </p:nvPr>
        </p:nvSpPr>
        <p:spPr/>
        <p:txBody>
          <a:bodyPr/>
          <a:p>
            <a:endParaRPr lang="el-GR"/>
          </a:p>
        </p:txBody>
      </p:sp>
      <p:sp>
        <p:nvSpPr>
          <p:cNvPr id="7" name="Slide Number Placeholder 6"/>
          <p:cNvSpPr>
            <a:spLocks noGrp="1"/>
          </p:cNvSpPr>
          <p:nvPr>
            <p:ph type="sldNum" sz="quarter" idx="12"/>
          </p:nvPr>
        </p:nvSpPr>
        <p:spPr/>
        <p:txBody>
          <a:bodyPr/>
          <a:p>
            <a:fld id="{F7ECA01F-CB75-498D-BA6B-154E091F023A}" type="slidenum">
              <a:rPr lang="el-GR" smtClean="0"/>
            </a:fld>
            <a:endParaRPr lang="el-G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DD5CA9AA-6CE2-4993-9758-79A595B2CCA2}" type="datetimeFigureOut">
              <a:rPr lang="el-GR" smtClean="0"/>
            </a:fld>
            <a:endParaRPr lang="el-GR"/>
          </a:p>
        </p:txBody>
      </p:sp>
      <p:sp>
        <p:nvSpPr>
          <p:cNvPr id="6" name="Footer Placeholder 5"/>
          <p:cNvSpPr>
            <a:spLocks noGrp="1"/>
          </p:cNvSpPr>
          <p:nvPr>
            <p:ph type="ftr" sz="quarter" idx="11"/>
          </p:nvPr>
        </p:nvSpPr>
        <p:spPr/>
        <p:txBody>
          <a:bodyPr/>
          <a:p>
            <a:endParaRPr lang="el-GR"/>
          </a:p>
        </p:txBody>
      </p:sp>
      <p:sp>
        <p:nvSpPr>
          <p:cNvPr id="7" name="Slide Number Placeholder 6"/>
          <p:cNvSpPr>
            <a:spLocks noGrp="1"/>
          </p:cNvSpPr>
          <p:nvPr>
            <p:ph type="sldNum" sz="quarter" idx="12"/>
          </p:nvPr>
        </p:nvSpPr>
        <p:spPr/>
        <p:txBody>
          <a:bodyPr/>
          <a:p>
            <a:fld id="{F7ECA01F-CB75-498D-BA6B-154E091F023A}" type="slidenum">
              <a:rPr lang="el-GR" smtClean="0"/>
            </a:fld>
            <a:endParaRPr lang="el-G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3"/>
          <p:cNvPicPr>
            <a:picLocks noChangeAspect="1"/>
          </p:cNvPicPr>
          <p:nvPr/>
        </p:nvPicPr>
        <p:blipFill>
          <a:blip r:embed="rId12"/>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DD5CA9AA-6CE2-4993-9758-79A595B2CCA2}" type="datetimeFigureOut">
              <a:rPr lang="el-GR" smtClean="0"/>
            </a:fld>
            <a:endParaRPr lang="el-G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l-G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F7ECA01F-CB75-498D-BA6B-154E091F023A}"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3" descr="309932911_1510987132655500_4662132160840589443_n"/>
          <p:cNvPicPr>
            <a:picLocks noChangeAspect="1"/>
          </p:cNvPicPr>
          <p:nvPr/>
        </p:nvPicPr>
        <p:blipFill>
          <a:blip r:embed="rId1"/>
          <a:stretch>
            <a:fillRect/>
          </a:stretch>
        </p:blipFill>
        <p:spPr>
          <a:xfrm>
            <a:off x="0" y="16510"/>
            <a:ext cx="12192635" cy="6858000"/>
          </a:xfrm>
          <a:prstGeom prst="rect">
            <a:avLst/>
          </a:prstGeom>
        </p:spPr>
      </p:pic>
      <p:sp>
        <p:nvSpPr>
          <p:cNvPr id="7" name="Τίτλος 1"/>
          <p:cNvSpPr>
            <a:spLocks noGrp="1"/>
          </p:cNvSpPr>
          <p:nvPr/>
        </p:nvSpPr>
        <p:spPr>
          <a:xfrm>
            <a:off x="3799205" y="5518150"/>
            <a:ext cx="7143115" cy="1231900"/>
          </a:xfrm>
          <a:prstGeom prst="rect">
            <a:avLst/>
          </a:prstGeom>
        </p:spPr>
        <p:style>
          <a:lnRef idx="1">
            <a:schemeClr val="accent4"/>
          </a:lnRef>
          <a:fillRef idx="3">
            <a:schemeClr val="accent4"/>
          </a:fillRef>
          <a:effectRef idx="2">
            <a:schemeClr val="accent4"/>
          </a:effectRef>
          <a:fontRef idx="minor">
            <a:schemeClr val="lt1"/>
          </a:fontRef>
        </p:style>
        <p:txBody>
          <a:bodyPr anchor="ctr" anchorCtr="0"/>
          <a:lstStyle>
            <a:lvl1pPr algn="r" rtl="0" fontAlgn="base">
              <a:spcBef>
                <a:spcPct val="0"/>
              </a:spcBef>
              <a:spcAft>
                <a:spcPct val="0"/>
              </a:spcAft>
              <a:defRPr sz="3600" kern="1200">
                <a:solidFill>
                  <a:schemeClr val="lt1"/>
                </a:solidFill>
                <a:latin typeface="+mj-lt"/>
                <a:ea typeface="+mj-ea"/>
                <a:cs typeface="+mj-cs"/>
              </a:defRPr>
            </a:lvl1pPr>
            <a:lvl2pPr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9pPr>
          </a:lstStyle>
          <a:p>
            <a:pPr algn="ctr"/>
            <a:r>
              <a:rPr lang="el-GR" sz="2800" b="1" dirty="0"/>
              <a:t>ΑΤΟΜΙΚΗ ΤΕΧΝΙΚΗ ΣΤΟ ΠΟΔΟΣΦΑΙΡΟ ΚΑΙ  ΑΝΑΠΤΥΞΗ ΒΑΣΙΚΩΝ ΙΚΑΝΟΤΗΤΩΝ </a:t>
            </a:r>
            <a:endParaRPr lang="el-G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242060"/>
            <a:ext cx="10972800" cy="803910"/>
          </a:xfrm>
        </p:spPr>
        <p:txBody>
          <a:bodyPr/>
          <a:lstStyle/>
          <a:p>
            <a:r>
              <a:rPr lang="el-GR" sz="2800" b="1" dirty="0">
                <a:latin typeface="Times New Roman" panose="02020603050405020304" charset="0"/>
                <a:cs typeface="Times New Roman" panose="02020603050405020304" charset="0"/>
                <a:sym typeface="+mn-ea"/>
              </a:rPr>
              <a:t>Επομένως:</a:t>
            </a:r>
            <a:r>
              <a:rPr lang="el-GR" b="1" dirty="0">
                <a:sym typeface="+mn-ea"/>
              </a:rPr>
              <a:t> </a:t>
            </a:r>
            <a:br>
              <a:rPr lang="el-GR" dirty="0" smtClean="0"/>
            </a:br>
            <a:endParaRPr lang="el-GR"/>
          </a:p>
        </p:txBody>
      </p:sp>
      <p:sp>
        <p:nvSpPr>
          <p:cNvPr id="3" name="Θέση περιεχομένου 2"/>
          <p:cNvSpPr>
            <a:spLocks noGrp="1"/>
          </p:cNvSpPr>
          <p:nvPr>
            <p:ph idx="1"/>
          </p:nvPr>
        </p:nvSpPr>
        <p:spPr>
          <a:xfrm>
            <a:off x="482600" y="2267585"/>
            <a:ext cx="10972800" cy="328993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Η τεχνική, η τακτική και η φυσική κατάσταση θα πρέπει στο μοντέρνο ποδόσφαιρο να εκπαιδεύονται συνήθως ενιαία και όχι μεμονωμένα.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1"/>
          <a:stretch>
            <a:fillRect/>
          </a:stretch>
        </p:blipFill>
        <p:spPr>
          <a:xfrm>
            <a:off x="0" y="635"/>
            <a:ext cx="1219136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21615"/>
            <a:ext cx="5967730" cy="582930"/>
          </a:xfrm>
        </p:spPr>
        <p:txBody>
          <a:bodyPr/>
          <a:lstStyle/>
          <a:p>
            <a:r>
              <a:rPr lang="el-GR" sz="2800" b="1" dirty="0">
                <a:latin typeface="Times New Roman" panose="02020603050405020304" charset="0"/>
                <a:cs typeface="Times New Roman" panose="02020603050405020304" charset="0"/>
              </a:rPr>
              <a:t>Κινήσεις με μπάλα</a:t>
            </a:r>
            <a:r>
              <a:rPr lang="el-GR" b="1" dirty="0"/>
              <a:t> </a:t>
            </a:r>
            <a:endParaRPr lang="el-GR" dirty="0"/>
          </a:p>
        </p:txBody>
      </p:sp>
      <p:sp>
        <p:nvSpPr>
          <p:cNvPr id="3" name="Θέση περιεχομένου 2"/>
          <p:cNvSpPr>
            <a:spLocks noGrp="1"/>
          </p:cNvSpPr>
          <p:nvPr>
            <p:ph idx="1"/>
          </p:nvPr>
        </p:nvSpPr>
        <p:spPr/>
        <p:txBody>
          <a:bodyPr/>
          <a:lstStyle/>
          <a:p>
            <a:pPr marL="0" indent="0" algn="just">
              <a:lnSpc>
                <a:spcPct val="150000"/>
              </a:lnSpc>
              <a:buNone/>
            </a:pPr>
            <a:r>
              <a:rPr lang="el-GR" sz="2400" dirty="0">
                <a:latin typeface="Times New Roman" panose="02020603050405020304" charset="0"/>
                <a:cs typeface="Times New Roman" panose="02020603050405020304" charset="0"/>
              </a:rPr>
              <a:t>• Το οδήγημα (μεταφορά) της μπάλας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μεταβίβαση της μπάλας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υποδοχή και ο έλεγχος της μπάλας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προσποίηση και η ντρίπλα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 σουτ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κεφαλιά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 </a:t>
            </a:r>
            <a:r>
              <a:rPr lang="el-GR" sz="2400" dirty="0" err="1">
                <a:latin typeface="Times New Roman" panose="02020603050405020304" charset="0"/>
                <a:cs typeface="Times New Roman" panose="02020603050405020304" charset="0"/>
              </a:rPr>
              <a:t>τάκλινγκ</a:t>
            </a:r>
            <a:r>
              <a:rPr lang="el-GR" sz="2400" dirty="0">
                <a:latin typeface="Times New Roman" panose="02020603050405020304" charset="0"/>
                <a:cs typeface="Times New Roman" panose="02020603050405020304" charset="0"/>
              </a:rPr>
              <a:t> (απόσπαση της μπάλας)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τεχνική του τερματοφύλακα </a:t>
            </a:r>
            <a:endParaRPr lang="el-GR" sz="2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nSpc>
                <a:spcPct val="150000"/>
              </a:lnSpc>
            </a:pPr>
            <a:r>
              <a:rPr lang="el-GR" sz="2800" b="1" dirty="0">
                <a:latin typeface="Times New Roman" panose="02020603050405020304" charset="0"/>
                <a:cs typeface="Times New Roman" panose="02020603050405020304" charset="0"/>
              </a:rPr>
              <a:t>Κινήσεις χωρίς μπάλα </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p:txBody>
          <a:bodyPr>
            <a:normAutofit/>
          </a:bodyPr>
          <a:lstStyle/>
          <a:p>
            <a:pPr marL="0" indent="0" algn="just">
              <a:buNone/>
            </a:pPr>
            <a:r>
              <a:rPr lang="el-GR" sz="2400" dirty="0">
                <a:latin typeface="Times New Roman" panose="02020603050405020304" charset="0"/>
                <a:cs typeface="Times New Roman" panose="02020603050405020304" charset="0"/>
              </a:rPr>
              <a:t>• Βάδισμα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Τρέξιμο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Σπριντ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Διάφορες εκκινήσεις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Γυρίσματα και απότομα σταματήματα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Άλματα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Πεσίματα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«Τζαρτζάρισμα»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Κινήσεις για </a:t>
            </a:r>
            <a:r>
              <a:rPr lang="el-GR" sz="2400" dirty="0" err="1">
                <a:latin typeface="Times New Roman" panose="02020603050405020304" charset="0"/>
                <a:cs typeface="Times New Roman" panose="02020603050405020304" charset="0"/>
              </a:rPr>
              <a:t>τάκλινγκ</a:t>
            </a:r>
            <a:r>
              <a:rPr lang="el-GR" sz="2400" dirty="0">
                <a:latin typeface="Times New Roman" panose="02020603050405020304" charset="0"/>
                <a:cs typeface="Times New Roman" panose="02020603050405020304" charset="0"/>
              </a:rPr>
              <a:t> κλπ.</a:t>
            </a:r>
            <a:endParaRPr lang="el-GR" sz="2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02615"/>
            <a:ext cx="5682615" cy="582930"/>
          </a:xfrm>
        </p:spPr>
        <p:txBody>
          <a:bodyPr/>
          <a:lstStyle/>
          <a:p>
            <a:r>
              <a:rPr lang="el-GR" sz="2800" b="1" dirty="0">
                <a:latin typeface="Times New Roman" panose="02020603050405020304" charset="0"/>
                <a:cs typeface="Times New Roman" panose="02020603050405020304" charset="0"/>
              </a:rPr>
              <a:t>Οδήγημα (μεταφορά) της μπάλας</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539240"/>
            <a:ext cx="10972800" cy="3338195"/>
          </a:xfrm>
        </p:spPr>
        <p:txBody>
          <a:bodyPr/>
          <a:lstStyle/>
          <a:p>
            <a:pPr marL="0" indent="0" algn="just">
              <a:lnSpc>
                <a:spcPct val="150000"/>
              </a:lnSpc>
              <a:buNone/>
            </a:pPr>
            <a:r>
              <a:rPr lang="el-GR" sz="2400" i="1" dirty="0">
                <a:latin typeface="Times New Roman" panose="02020603050405020304" charset="0"/>
                <a:cs typeface="Times New Roman" panose="02020603050405020304" charset="0"/>
              </a:rPr>
              <a:t>Ορισμός </a:t>
            </a:r>
            <a:endParaRPr lang="el-GR" sz="2400" i="1"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Οδήγημα της μπάλας είναι η ικανότητα του παίκτη να ελέγχει και να μεταφέρει τη μπάλα σε χώρο ανάλογα με τον στόχο της αγωνιστικής ενέργειας.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9531350" cy="851535"/>
          </a:xfrm>
        </p:spPr>
        <p:txBody>
          <a:bodyPr>
            <a:normAutofit fontScale="90000"/>
          </a:bodyPr>
          <a:lstStyle/>
          <a:p>
            <a:pPr algn="ctr"/>
            <a:r>
              <a:rPr lang="el-GR" sz="3110" b="1" dirty="0">
                <a:latin typeface="Times New Roman" panose="02020603050405020304" charset="0"/>
                <a:cs typeface="Times New Roman" panose="02020603050405020304" charset="0"/>
              </a:rPr>
              <a:t>Η χρησιμοποίηση και η σημασία του οδηγήματος της μπάλας στο παιχνίδι (1)</a:t>
            </a:r>
            <a:endParaRPr lang="el-GR" sz="311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791970"/>
            <a:ext cx="10972800" cy="408241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Οδήγημα της μπάλας σε άλλους κενούς χώρους (για άνοιγμα του παιχνιδιού και να </a:t>
            </a:r>
            <a:r>
              <a:rPr lang="el-GR" sz="2400" dirty="0" err="1">
                <a:latin typeface="Times New Roman" panose="02020603050405020304" charset="0"/>
                <a:cs typeface="Times New Roman" panose="02020603050405020304" charset="0"/>
              </a:rPr>
              <a:t>ξεμαρκαριστούν</a:t>
            </a:r>
            <a:r>
              <a:rPr lang="el-GR" sz="2400" dirty="0">
                <a:latin typeface="Times New Roman" panose="02020603050405020304" charset="0"/>
                <a:cs typeface="Times New Roman" panose="02020603050405020304" charset="0"/>
              </a:rPr>
              <a:t> οι συμπαίκτες)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Οδήγημα της μπάλας μακριά από τον αντίπαλο (για αποφυγή αντιπάλου)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Οδήγημα της μπάλας για να κερδίσω χρόνο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Οδήγημα της μπάλας για να φέρω ηρεμία στην ομάδα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80365"/>
            <a:ext cx="9119235" cy="773430"/>
          </a:xfrm>
        </p:spPr>
        <p:txBody>
          <a:bodyPr>
            <a:normAutofit fontScale="90000"/>
          </a:bodyPr>
          <a:lstStyle/>
          <a:p>
            <a:pPr algn="ctr"/>
            <a:r>
              <a:rPr lang="el-GR" sz="3110" b="1" dirty="0">
                <a:latin typeface="Times New Roman" panose="02020603050405020304" charset="0"/>
                <a:cs typeface="Times New Roman" panose="02020603050405020304" charset="0"/>
              </a:rPr>
              <a:t>Η χρησιμοποίηση και η σημασία του οδηγήματος της μπάλας στο παιχνίδι (2) </a:t>
            </a:r>
            <a:endParaRPr lang="el-GR" sz="311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981835"/>
            <a:ext cx="10972800" cy="414591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Οδήγημα της μπάλας σε ένα χώρο, ώστε ξαφνικά να πασάρω ξαφνικά σε άλλο χώρο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Οδήγημα της μπάλας προς τον αντίπαλο για να τον προκαλέσω και να δημιουργήσω κενό χώρο (</a:t>
            </a:r>
            <a:r>
              <a:rPr lang="el-GR" sz="2400" dirty="0" err="1">
                <a:latin typeface="Times New Roman" panose="02020603050405020304" charset="0"/>
                <a:cs typeface="Times New Roman" panose="02020603050405020304" charset="0"/>
              </a:rPr>
              <a:t>overlapping</a:t>
            </a:r>
            <a:r>
              <a:rPr lang="el-GR" sz="2400" dirty="0">
                <a:latin typeface="Times New Roman" panose="02020603050405020304" charset="0"/>
                <a:cs typeface="Times New Roman" panose="02020603050405020304" charset="0"/>
              </a:rPr>
              <a:t>)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Οδήγημα της μπάλας στα πόδια του συμπαίκτη (παράδοση - παραλαβή)</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4395" y="638810"/>
            <a:ext cx="3578225" cy="582930"/>
          </a:xfrm>
        </p:spPr>
        <p:txBody>
          <a:bodyPr/>
          <a:lstStyle/>
          <a:p>
            <a:r>
              <a:rPr lang="el-GR" sz="2800" b="1" dirty="0">
                <a:latin typeface="Times New Roman" panose="02020603050405020304" charset="0"/>
                <a:cs typeface="Times New Roman" panose="02020603050405020304" charset="0"/>
              </a:rPr>
              <a:t>ΕΙΔΗ</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221740"/>
            <a:ext cx="6791325" cy="5123180"/>
          </a:xfrm>
        </p:spPr>
        <p:txBody>
          <a:bodyPr>
            <a:normAutofit/>
          </a:bodyPr>
          <a:lstStyle/>
          <a:p>
            <a:pPr marL="0" indent="0" algn="just">
              <a:lnSpc>
                <a:spcPct val="150000"/>
              </a:lnSpc>
              <a:buNone/>
            </a:pPr>
            <a:r>
              <a:rPr lang="el-GR" dirty="0"/>
              <a:t>•</a:t>
            </a:r>
            <a:r>
              <a:rPr lang="el-GR" sz="2400" dirty="0">
                <a:latin typeface="Times New Roman" panose="02020603050405020304" charset="0"/>
                <a:cs typeface="Times New Roman" panose="02020603050405020304" charset="0"/>
              </a:rPr>
              <a:t> Οδήγημα με σχεδόν </a:t>
            </a:r>
            <a:r>
              <a:rPr lang="el-GR" sz="2400" dirty="0" smtClean="0">
                <a:latin typeface="Times New Roman" panose="02020603050405020304" charset="0"/>
                <a:cs typeface="Times New Roman" panose="02020603050405020304" charset="0"/>
              </a:rPr>
              <a:t>όρθιο </a:t>
            </a:r>
            <a:r>
              <a:rPr lang="el-GR" sz="2400" dirty="0">
                <a:latin typeface="Times New Roman" panose="02020603050405020304" charset="0"/>
                <a:cs typeface="Times New Roman" panose="02020603050405020304" charset="0"/>
              </a:rPr>
              <a:t>το κορμί και ψηλά </a:t>
            </a:r>
            <a:r>
              <a:rPr lang="el-GR" sz="2400" dirty="0" smtClean="0">
                <a:latin typeface="Times New Roman" panose="02020603050405020304" charset="0"/>
                <a:cs typeface="Times New Roman" panose="02020603050405020304" charset="0"/>
              </a:rPr>
              <a:t>το </a:t>
            </a:r>
            <a:r>
              <a:rPr lang="el-GR" sz="2400" dirty="0">
                <a:latin typeface="Times New Roman" panose="02020603050405020304" charset="0"/>
                <a:cs typeface="Times New Roman" panose="02020603050405020304" charset="0"/>
              </a:rPr>
              <a:t>κεφάλι, όταν ο </a:t>
            </a:r>
            <a:r>
              <a:rPr lang="el-GR" sz="2400" dirty="0" smtClean="0">
                <a:latin typeface="Times New Roman" panose="02020603050405020304" charset="0"/>
                <a:cs typeface="Times New Roman" panose="02020603050405020304" charset="0"/>
              </a:rPr>
              <a:t>αντίπαλος </a:t>
            </a:r>
            <a:r>
              <a:rPr lang="el-GR" sz="2400" dirty="0">
                <a:latin typeface="Times New Roman" panose="02020603050405020304" charset="0"/>
                <a:cs typeface="Times New Roman" panose="02020603050405020304" charset="0"/>
              </a:rPr>
              <a:t>είναι μακριά </a:t>
            </a:r>
            <a:endParaRPr lang="el-GR" dirty="0" smtClean="0"/>
          </a:p>
          <a:p>
            <a:endParaRPr lang="el-GR" dirty="0" smtClean="0"/>
          </a:p>
          <a:p>
            <a:endParaRPr lang="el-GR" dirty="0" smtClean="0"/>
          </a:p>
          <a:p>
            <a:pPr marL="0" indent="0" algn="just">
              <a:lnSpc>
                <a:spcPct val="150000"/>
              </a:lnSpc>
              <a:buNone/>
            </a:pPr>
            <a:r>
              <a:rPr lang="el-GR" sz="2400" dirty="0">
                <a:latin typeface="Times New Roman" panose="02020603050405020304" charset="0"/>
                <a:cs typeface="Times New Roman" panose="02020603050405020304" charset="0"/>
              </a:rPr>
              <a:t>• Οδήγημα με το κορμί να </a:t>
            </a:r>
            <a:r>
              <a:rPr lang="el-GR" sz="2400" dirty="0" smtClean="0">
                <a:latin typeface="Times New Roman" panose="02020603050405020304" charset="0"/>
                <a:cs typeface="Times New Roman" panose="02020603050405020304" charset="0"/>
              </a:rPr>
              <a:t>είναι </a:t>
            </a:r>
            <a:r>
              <a:rPr lang="el-GR" sz="2400" dirty="0">
                <a:latin typeface="Times New Roman" panose="02020603050405020304" charset="0"/>
                <a:cs typeface="Times New Roman" panose="02020603050405020304" charset="0"/>
              </a:rPr>
              <a:t>ελαφρά λυγισμένο, </a:t>
            </a:r>
            <a:r>
              <a:rPr lang="el-GR" sz="2400" dirty="0" smtClean="0">
                <a:latin typeface="Times New Roman" panose="02020603050405020304" charset="0"/>
                <a:cs typeface="Times New Roman" panose="02020603050405020304" charset="0"/>
              </a:rPr>
              <a:t>όταν </a:t>
            </a:r>
            <a:r>
              <a:rPr lang="el-GR" sz="2400" dirty="0">
                <a:latin typeface="Times New Roman" panose="02020603050405020304" charset="0"/>
                <a:cs typeface="Times New Roman" panose="02020603050405020304" charset="0"/>
              </a:rPr>
              <a:t>ο αντίπαλος είναι </a:t>
            </a:r>
            <a:r>
              <a:rPr lang="el-GR" sz="2400" dirty="0" smtClean="0">
                <a:latin typeface="Times New Roman" panose="02020603050405020304" charset="0"/>
                <a:cs typeface="Times New Roman" panose="02020603050405020304" charset="0"/>
              </a:rPr>
              <a:t>κοντά</a:t>
            </a:r>
            <a:r>
              <a:rPr lang="el-GR" sz="2400" dirty="0">
                <a:latin typeface="Times New Roman" panose="02020603050405020304" charset="0"/>
                <a:cs typeface="Times New Roman" panose="02020603050405020304" charset="0"/>
              </a:rPr>
              <a:t>, για προστασία της </a:t>
            </a:r>
            <a:r>
              <a:rPr lang="el-GR" sz="2400" dirty="0" smtClean="0">
                <a:latin typeface="Times New Roman" panose="02020603050405020304" charset="0"/>
                <a:cs typeface="Times New Roman" panose="02020603050405020304" charset="0"/>
              </a:rPr>
              <a:t>μπάλας </a:t>
            </a:r>
            <a:r>
              <a:rPr lang="el-GR" sz="2400" dirty="0">
                <a:latin typeface="Times New Roman" panose="02020603050405020304" charset="0"/>
                <a:cs typeface="Times New Roman" panose="02020603050405020304" charset="0"/>
              </a:rPr>
              <a:t>και αλλαγή </a:t>
            </a:r>
            <a:r>
              <a:rPr lang="el-GR" sz="2400" dirty="0" smtClean="0">
                <a:latin typeface="Times New Roman" panose="02020603050405020304" charset="0"/>
                <a:cs typeface="Times New Roman" panose="02020603050405020304" charset="0"/>
              </a:rPr>
              <a:t>κατεύθυνσης </a:t>
            </a:r>
            <a:endParaRPr lang="el-GR" sz="2400" dirty="0" smtClean="0">
              <a:latin typeface="Times New Roman" panose="02020603050405020304" charset="0"/>
              <a:cs typeface="Times New Roman" panose="02020603050405020304" charset="0"/>
            </a:endParaRPr>
          </a:p>
          <a:p>
            <a:pPr marL="0" indent="0" algn="just">
              <a:lnSpc>
                <a:spcPct val="150000"/>
              </a:lnSpc>
              <a:buNone/>
            </a:pPr>
            <a:endParaRPr lang="el-GR" sz="2400" dirty="0">
              <a:latin typeface="Times New Roman" panose="02020603050405020304" charset="0"/>
              <a:cs typeface="Times New Roman" panose="02020603050405020304" charset="0"/>
            </a:endParaRPr>
          </a:p>
        </p:txBody>
      </p:sp>
      <p:pic>
        <p:nvPicPr>
          <p:cNvPr id="4" name="Εικόνα 3"/>
          <p:cNvPicPr>
            <a:picLocks noChangeAspect="1"/>
          </p:cNvPicPr>
          <p:nvPr/>
        </p:nvPicPr>
        <p:blipFill>
          <a:blip r:embed="rId1"/>
          <a:stretch>
            <a:fillRect/>
          </a:stretch>
        </p:blipFill>
        <p:spPr>
          <a:xfrm>
            <a:off x="8208645" y="1221740"/>
            <a:ext cx="2724785" cy="2097405"/>
          </a:xfrm>
          <a:prstGeom prst="rect">
            <a:avLst/>
          </a:prstGeom>
        </p:spPr>
      </p:pic>
      <p:pic>
        <p:nvPicPr>
          <p:cNvPr id="5" name="Εικόνα 4"/>
          <p:cNvPicPr>
            <a:picLocks noChangeAspect="1"/>
          </p:cNvPicPr>
          <p:nvPr/>
        </p:nvPicPr>
        <p:blipFill>
          <a:blip r:embed="rId2"/>
          <a:stretch>
            <a:fillRect/>
          </a:stretch>
        </p:blipFill>
        <p:spPr>
          <a:xfrm>
            <a:off x="8208645" y="4163695"/>
            <a:ext cx="2724785" cy="2181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54050"/>
            <a:ext cx="10972800" cy="582613"/>
          </a:xfrm>
        </p:spPr>
        <p:txBody>
          <a:bodyPr/>
          <a:lstStyle/>
          <a:p>
            <a:r>
              <a:rPr lang="el-GR" sz="2800" b="1" dirty="0">
                <a:latin typeface="Times New Roman" panose="02020603050405020304" charset="0"/>
                <a:cs typeface="Times New Roman" panose="02020603050405020304" charset="0"/>
              </a:rPr>
              <a:t>Βασικά σημεία εκτέλεσης (1)</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753870"/>
            <a:ext cx="10972800" cy="4638675"/>
          </a:xfrm>
        </p:spPr>
        <p:txBody>
          <a:bodyPr>
            <a:noAutofit/>
          </a:bodyPr>
          <a:lstStyle/>
          <a:p>
            <a:pPr marL="0" indent="0" algn="just">
              <a:lnSpc>
                <a:spcPct val="150000"/>
              </a:lnSpc>
              <a:buNone/>
            </a:pPr>
            <a:r>
              <a:rPr lang="el-GR" sz="2300" dirty="0">
                <a:latin typeface="Times New Roman" panose="02020603050405020304" charset="0"/>
                <a:cs typeface="Times New Roman" panose="02020603050405020304" charset="0"/>
              </a:rPr>
              <a:t>1. Ο παίκτης πρέπει να οδηγεί τη μπάλα και όχι η μπάλα τον παίκτη (</a:t>
            </a:r>
            <a:r>
              <a:rPr lang="el-GR" sz="2300" dirty="0" err="1">
                <a:latin typeface="Times New Roman" panose="02020603050405020304" charset="0"/>
                <a:cs typeface="Times New Roman" panose="02020603050405020304" charset="0"/>
              </a:rPr>
              <a:t>χάϊδεμα</a:t>
            </a:r>
            <a:r>
              <a:rPr lang="el-GR" sz="2300" dirty="0">
                <a:latin typeface="Times New Roman" panose="02020603050405020304" charset="0"/>
                <a:cs typeface="Times New Roman" panose="02020603050405020304" charset="0"/>
              </a:rPr>
              <a:t> της μπάλας), όχι χτύπημα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2. Το σώμα πρέπει να κλίνει ελαφρά εμπρός. Έτσι δημιουργείται καλύτερη ισορροπία και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καλύπτεται καλύτερα η μπάλα.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3. Ο παίκτης πρέπει να έρχεται σε επαφή με τη μπάλα σε κάθε βήμα, επίσης σε υψηλό ρυθμό παιχνιδιού.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4. Η μπάλα να είναι κοντά στον παίκτη</a:t>
            </a:r>
            <a:endParaRPr lang="el-GR" sz="2300" dirty="0">
              <a:latin typeface="Times New Roman" panose="02020603050405020304" charset="0"/>
              <a:cs typeface="Times New Roman"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21030"/>
            <a:ext cx="10972800" cy="582613"/>
          </a:xfrm>
        </p:spPr>
        <p:txBody>
          <a:bodyPr/>
          <a:lstStyle/>
          <a:p>
            <a:r>
              <a:rPr lang="el-GR" sz="2800" b="1" dirty="0">
                <a:latin typeface="Times New Roman" panose="02020603050405020304" charset="0"/>
                <a:cs typeface="Times New Roman" panose="02020603050405020304" charset="0"/>
              </a:rPr>
              <a:t>Βασικά σημεία εκτέλεσης (2)</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299970"/>
            <a:ext cx="10972800" cy="3331845"/>
          </a:xfrm>
        </p:spPr>
        <p:txBody>
          <a:bodyPr>
            <a:noAutofit/>
          </a:bodyPr>
          <a:lstStyle/>
          <a:p>
            <a:pPr marL="0" indent="0">
              <a:lnSpc>
                <a:spcPct val="150000"/>
              </a:lnSpc>
              <a:buNone/>
            </a:pPr>
            <a:r>
              <a:rPr lang="el-GR" sz="2400" dirty="0">
                <a:latin typeface="Times New Roman" panose="02020603050405020304" charset="0"/>
                <a:cs typeface="Times New Roman" panose="02020603050405020304" charset="0"/>
              </a:rPr>
              <a:t>5. Το βλέμμα του παίκτη δεν πρέπει να κατευθύνεται στη μπάλα, αλλά στο χώρο, ώστε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να ελέγχονται οι συμπαίκτες και οι αντίπαλοι (περιφερική ορατότητα)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6. Όταν το οδήγημα της μπάλας γίνεται κοντά σε αντίπαλο, τότε το σώμα να βρίσκεται μεταξύ μπάλας και αντιπάλου (οδήγημα με το εξωτερικό πόδι)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7. Το οδήγημα της μπάλας να μπορεί να γίνεται και με τα δυο πόδια εναλλάξ</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smtClean="0">
                <a:effectLst/>
                <a:latin typeface="Times New Roman" panose="02020603050405020304" charset="0"/>
                <a:cs typeface="Times New Roman" panose="02020603050405020304" charset="0"/>
                <a:sym typeface="+mn-ea"/>
              </a:rPr>
              <a:t>Ορισμός</a:t>
            </a:r>
            <a:endParaRPr lang="el-GR" sz="2800" b="1">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364615"/>
            <a:ext cx="10972800" cy="4953000"/>
          </a:xfrm>
        </p:spPr>
        <p:txBody>
          <a:bodyPr>
            <a:normAutofit/>
          </a:bodyPr>
          <a:lstStyle/>
          <a:p>
            <a:pPr marL="0" indent="0" algn="just">
              <a:lnSpc>
                <a:spcPct val="150000"/>
              </a:lnSpc>
              <a:buNone/>
            </a:pPr>
            <a:r>
              <a:rPr lang="el-GR" dirty="0">
                <a:latin typeface="Arial" panose="020B0604020202020204" pitchFamily="34" charset="0"/>
              </a:rPr>
              <a:t>• </a:t>
            </a:r>
            <a:r>
              <a:rPr lang="el-GR" sz="2665" dirty="0">
                <a:latin typeface="Times New Roman" panose="02020603050405020304" charset="0"/>
                <a:cs typeface="Times New Roman" panose="02020603050405020304" charset="0"/>
              </a:rPr>
              <a:t>Τεχνική στο ποδόσφαιρο είναι οι διάφορες κινήσεις με ή χωρίς μπάλα </a:t>
            </a:r>
            <a:endParaRPr lang="el-GR" sz="2665" dirty="0" smtClean="0">
              <a:latin typeface="Times New Roman" panose="02020603050405020304" charset="0"/>
              <a:cs typeface="Times New Roman" panose="02020603050405020304" charset="0"/>
            </a:endParaRPr>
          </a:p>
          <a:p>
            <a:pPr marL="0" indent="0" algn="just">
              <a:lnSpc>
                <a:spcPct val="150000"/>
              </a:lnSpc>
              <a:buNone/>
            </a:pPr>
            <a:r>
              <a:rPr lang="el-GR" sz="2665" dirty="0">
                <a:latin typeface="Times New Roman" panose="02020603050405020304" charset="0"/>
                <a:cs typeface="Times New Roman" panose="02020603050405020304" charset="0"/>
              </a:rPr>
              <a:t>που εκτελεί ο παίκτης χωρίς την πίεση αντιπάλου. </a:t>
            </a:r>
            <a:endParaRPr lang="el-GR" sz="2665" dirty="0">
              <a:latin typeface="Times New Roman" panose="02020603050405020304" charset="0"/>
              <a:cs typeface="Times New Roman" panose="02020603050405020304" charset="0"/>
            </a:endParaRPr>
          </a:p>
          <a:p>
            <a:pPr marL="0" indent="0" algn="just">
              <a:lnSpc>
                <a:spcPct val="150000"/>
              </a:lnSpc>
              <a:buNone/>
            </a:pPr>
            <a:endParaRPr lang="el-GR" sz="2665" dirty="0" smtClean="0">
              <a:latin typeface="Times New Roman" panose="02020603050405020304" charset="0"/>
              <a:cs typeface="Times New Roman" panose="02020603050405020304" charset="0"/>
            </a:endParaRPr>
          </a:p>
          <a:p>
            <a:pPr marL="0" indent="0" algn="just">
              <a:lnSpc>
                <a:spcPct val="150000"/>
              </a:lnSpc>
              <a:buNone/>
            </a:pPr>
            <a:r>
              <a:rPr lang="el-GR" sz="2665" dirty="0">
                <a:latin typeface="Times New Roman" panose="02020603050405020304" charset="0"/>
                <a:cs typeface="Times New Roman" panose="02020603050405020304" charset="0"/>
              </a:rPr>
              <a:t>• Με την προπόνηση τεχνικής επιδιώκεται η ιδανικότερη εκτέλεση μιας κίνησης. Έτσι με βάση τις προσωπικές και ατομικές ικανότητες του κάθε παίκτη επιτυγχάνεται η</a:t>
            </a:r>
            <a:r>
              <a:rPr lang="el-GR" sz="2665" b="1" dirty="0">
                <a:latin typeface="Times New Roman" panose="02020603050405020304" charset="0"/>
                <a:cs typeface="Times New Roman" panose="02020603050405020304" charset="0"/>
              </a:rPr>
              <a:t> «προσωπική τεχνική».</a:t>
            </a:r>
            <a:endParaRPr lang="el-GR" sz="2665" dirty="0">
              <a:latin typeface="Times New Roman" panose="02020603050405020304" charset="0"/>
              <a:cs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70865"/>
            <a:ext cx="10972800" cy="582613"/>
          </a:xfrm>
        </p:spPr>
        <p:txBody>
          <a:bodyPr/>
          <a:lstStyle/>
          <a:p>
            <a:r>
              <a:rPr lang="el-GR" sz="2800" b="1" dirty="0">
                <a:latin typeface="Times New Roman" panose="02020603050405020304" charset="0"/>
                <a:cs typeface="Times New Roman" panose="02020603050405020304" charset="0"/>
              </a:rPr>
              <a:t>Βασικά σημεία εκτέλεσης (3)</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985010"/>
            <a:ext cx="10972800" cy="3415030"/>
          </a:xfrm>
        </p:spPr>
        <p:txBody>
          <a:bodyPr/>
          <a:lstStyle/>
          <a:p>
            <a:pPr marL="0" indent="0">
              <a:lnSpc>
                <a:spcPct val="150000"/>
              </a:lnSpc>
              <a:buNone/>
            </a:pPr>
            <a:r>
              <a:rPr lang="el-GR" sz="2400" dirty="0">
                <a:latin typeface="Times New Roman" panose="02020603050405020304" charset="0"/>
                <a:cs typeface="Times New Roman" panose="02020603050405020304" charset="0"/>
              </a:rPr>
              <a:t>8. Να υπάρχει ρυθμός (ποικιλία) στην κίνηση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9. Το οδήγημα της μπάλας γίνεται με το «</a:t>
            </a:r>
            <a:r>
              <a:rPr lang="el-GR" sz="2400" dirty="0" err="1">
                <a:latin typeface="Times New Roman" panose="02020603050405020304" charset="0"/>
                <a:cs typeface="Times New Roman" panose="02020603050405020304" charset="0"/>
              </a:rPr>
              <a:t>κουντεπιέ</a:t>
            </a:r>
            <a:r>
              <a:rPr lang="el-GR" sz="2400" dirty="0">
                <a:latin typeface="Times New Roman" panose="02020603050405020304" charset="0"/>
                <a:cs typeface="Times New Roman" panose="02020603050405020304" charset="0"/>
              </a:rPr>
              <a:t>» για το οδήγημα της μπάλας σε ευθεία κατεύθυνση και με την εσωτερική επιφάνεια ή την εξωτερική επιφάνεια του ποδιού (του ταρσού) για αλλαγή κατεύθυνσης.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37540"/>
            <a:ext cx="3462655" cy="582930"/>
          </a:xfrm>
          <a:gradFill>
            <a:gsLst>
              <a:gs pos="85000">
                <a:srgbClr val="AD0202">
                  <a:alpha val="100000"/>
                </a:srgbClr>
              </a:gs>
              <a:gs pos="0">
                <a:srgbClr val="E30000"/>
              </a:gs>
              <a:gs pos="100000">
                <a:srgbClr val="760303"/>
              </a:gs>
            </a:gsLst>
            <a:lin scaled="0"/>
          </a:gradFill>
        </p:spPr>
        <p:style>
          <a:lnRef idx="2">
            <a:schemeClr val="dk1"/>
          </a:lnRef>
          <a:fillRef idx="1">
            <a:schemeClr val="lt1"/>
          </a:fillRef>
          <a:effectRef idx="0">
            <a:schemeClr val="dk1"/>
          </a:effectRef>
          <a:fontRef idx="minor">
            <a:schemeClr val="dk1"/>
          </a:fontRef>
        </p:style>
        <p:txBody>
          <a:bodyPr/>
          <a:lstStyle/>
          <a:p>
            <a:r>
              <a:rPr lang="el-GR" sz="2800" dirty="0">
                <a:latin typeface="Times New Roman" panose="02020603050405020304" charset="0"/>
                <a:cs typeface="Times New Roman" panose="02020603050405020304" charset="0"/>
              </a:rPr>
              <a:t>Πότε να αποφεύγεται </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721485"/>
            <a:ext cx="10972800" cy="3415030"/>
          </a:xfrm>
        </p:spPr>
        <p:txBody>
          <a:bodyPr/>
          <a:lstStyle/>
          <a:p>
            <a:pPr marL="0" indent="0">
              <a:lnSpc>
                <a:spcPct val="150000"/>
              </a:lnSpc>
              <a:buNone/>
            </a:pPr>
            <a:r>
              <a:rPr lang="el-GR" sz="2400" dirty="0">
                <a:latin typeface="Times New Roman" panose="02020603050405020304" charset="0"/>
                <a:cs typeface="Times New Roman" panose="02020603050405020304" charset="0"/>
              </a:rPr>
              <a:t>1. Όταν υπάρχει δυνατότητα πασαρίσματος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2. Όταν το μαρκάρισμα του αντιπάλου είναι έντονο και υπάρχει ο κίνδυνος να χαθεί η μπάλα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3. Στην αμυντική ζώνη (κοντά στην εστία)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4. Σε κακό αγωνιστικό χώρο</a:t>
            </a:r>
            <a:endParaRPr lang="el-GR" sz="2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21030"/>
            <a:ext cx="3893185" cy="582930"/>
          </a:xfrm>
          <a:gradFill>
            <a:gsLst>
              <a:gs pos="100000">
                <a:srgbClr val="C13838">
                  <a:alpha val="100000"/>
                </a:srgbClr>
              </a:gs>
              <a:gs pos="0">
                <a:srgbClr val="FE4444"/>
              </a:gs>
              <a:gs pos="100000">
                <a:srgbClr val="832B2B"/>
              </a:gs>
            </a:gsLst>
            <a:lin scaled="0"/>
          </a:gradFill>
        </p:spPr>
        <p:style>
          <a:lnRef idx="2">
            <a:schemeClr val="accent1"/>
          </a:lnRef>
          <a:fillRef idx="1">
            <a:schemeClr val="lt1"/>
          </a:fillRef>
          <a:effectRef idx="0">
            <a:schemeClr val="accent1"/>
          </a:effectRef>
          <a:fontRef idx="minor">
            <a:schemeClr val="dk1"/>
          </a:fontRef>
        </p:style>
        <p:txBody>
          <a:bodyPr/>
          <a:lstStyle/>
          <a:p>
            <a:r>
              <a:rPr lang="el-GR" sz="2800" b="1" dirty="0">
                <a:latin typeface="Times New Roman" panose="02020603050405020304" charset="0"/>
                <a:cs typeface="Times New Roman" panose="02020603050405020304" charset="0"/>
              </a:rPr>
              <a:t>Λάθη κατά την κίνηση</a:t>
            </a:r>
            <a:r>
              <a:rPr lang="el-GR" b="1" dirty="0"/>
              <a:t> </a:t>
            </a:r>
            <a:endParaRPr lang="el-GR" b="1" dirty="0"/>
          </a:p>
        </p:txBody>
      </p:sp>
      <p:sp>
        <p:nvSpPr>
          <p:cNvPr id="3" name="Θέση περιεχομένου 2"/>
          <p:cNvSpPr>
            <a:spLocks noGrp="1"/>
          </p:cNvSpPr>
          <p:nvPr>
            <p:ph idx="1"/>
          </p:nvPr>
        </p:nvSpPr>
        <p:spPr>
          <a:xfrm>
            <a:off x="609600" y="1854200"/>
            <a:ext cx="10972800" cy="3149600"/>
          </a:xfrm>
        </p:spPr>
        <p:txBody>
          <a:bodyPr/>
          <a:lstStyle/>
          <a:p>
            <a:pPr marL="0" indent="0">
              <a:lnSpc>
                <a:spcPct val="150000"/>
              </a:lnSpc>
              <a:buNone/>
            </a:pPr>
            <a:r>
              <a:rPr lang="el-GR" sz="2400" dirty="0">
                <a:latin typeface="Times New Roman" panose="02020603050405020304" charset="0"/>
                <a:cs typeface="Times New Roman" panose="02020603050405020304" charset="0"/>
              </a:rPr>
              <a:t>1. Κακός συγχρονισμός (δεν υπάρχει ρυθμός/αρμονία στην κίνηση)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2. Το οδήγημα της μπάλας σε γρήγορο ρυθμό γίνεται με το εσωτερικό αντί με το εξωτερικό του ποδιού (επιβράδυνση της κίνησης)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3. Το βλέμμα του παίκτη είναι μόνο στη μπάλα (έλλειψη περιφερικής ορατότητας)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latin typeface="Times New Roman" panose="02020603050405020304" charset="0"/>
                <a:cs typeface="Times New Roman" panose="02020603050405020304" charset="0"/>
              </a:rPr>
              <a:t>Συμβουλές για την προπόνηση </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505585"/>
            <a:ext cx="10972800" cy="308419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Οι παίκτες να εξασκούνται σε όλα τα είδη οδηγήματος της μπάλας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Να γίνεται εξάσκηση και των δυο ποδιών (ιδιαίτερα στις μικρές ηλικίες)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Να δίνεται ρυθμός και ταχύτητα στην κίνηση (όπως στον αγώνα)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Ενθάρρυνε τους μικρούς παίκτες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62660" y="372745"/>
            <a:ext cx="3529330" cy="582930"/>
          </a:xfrm>
        </p:spPr>
        <p:txBody>
          <a:bodyPr/>
          <a:lstStyle/>
          <a:p>
            <a:r>
              <a:rPr lang="el-GR" b="1" dirty="0"/>
              <a:t>ΜΕΤΑΒΙΒΑΣΗ</a:t>
            </a:r>
            <a:endParaRPr lang="el-GR" dirty="0"/>
          </a:p>
        </p:txBody>
      </p:sp>
      <p:pic>
        <p:nvPicPr>
          <p:cNvPr id="4" name="Content Placeholder 3" descr="311228183_675168180413962_6772321210076411643_n"/>
          <p:cNvPicPr>
            <a:picLocks noChangeAspect="1"/>
          </p:cNvPicPr>
          <p:nvPr>
            <p:ph idx="1"/>
          </p:nvPr>
        </p:nvPicPr>
        <p:blipFill>
          <a:blip r:embed="rId1"/>
          <a:stretch>
            <a:fillRect/>
          </a:stretch>
        </p:blipFill>
        <p:spPr>
          <a:xfrm>
            <a:off x="962660" y="1197610"/>
            <a:ext cx="8877300" cy="54851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968375"/>
            <a:ext cx="10972800" cy="582613"/>
          </a:xfrm>
        </p:spPr>
        <p:txBody>
          <a:bodyPr/>
          <a:lstStyle/>
          <a:p>
            <a:r>
              <a:rPr lang="el-GR" sz="2800" b="1" dirty="0">
                <a:latin typeface="Times New Roman" panose="02020603050405020304" charset="0"/>
                <a:cs typeface="Times New Roman" panose="02020603050405020304" charset="0"/>
              </a:rPr>
              <a:t>ΤΙ ΔΕΙΧΝΟΥΝ ΟΙ ΕΡΕΥΝΕΣ</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035175"/>
            <a:ext cx="8590280" cy="2587625"/>
          </a:xfrm>
          <a:gradFill>
            <a:gsLst>
              <a:gs pos="0">
                <a:schemeClr val="accent2">
                  <a:lumMod val="110000"/>
                  <a:satMod val="105000"/>
                  <a:tint val="67000"/>
                </a:schemeClr>
              </a:gs>
              <a:gs pos="98000">
                <a:schemeClr val="accent2">
                  <a:lumMod val="105000"/>
                  <a:satMod val="103000"/>
                  <a:tint val="73000"/>
                </a:schemeClr>
              </a:gs>
              <a:gs pos="100000">
                <a:schemeClr val="accent2">
                  <a:lumMod val="105000"/>
                  <a:satMod val="109000"/>
                  <a:tint val="81000"/>
                </a:schemeClr>
              </a:gs>
              <a:gs pos="0">
                <a:srgbClr val="FBFB11"/>
              </a:gs>
              <a:gs pos="100000">
                <a:srgbClr val="838309"/>
              </a:gs>
            </a:gsLst>
            <a:lin scaled="0"/>
          </a:gradFill>
        </p:spPr>
        <p:style>
          <a:lnRef idx="1">
            <a:schemeClr val="accent2"/>
          </a:lnRef>
          <a:fillRef idx="2">
            <a:schemeClr val="accent2"/>
          </a:fillRef>
          <a:effectRef idx="1">
            <a:schemeClr val="accent2"/>
          </a:effectRef>
          <a:fontRef idx="minor">
            <a:schemeClr val="dk1"/>
          </a:fontRef>
        </p:style>
        <p:txBody>
          <a:bodyPr/>
          <a:lstStyle/>
          <a:p>
            <a:pPr marL="0" indent="0" algn="just">
              <a:lnSpc>
                <a:spcPct val="150000"/>
              </a:lnSpc>
              <a:buNone/>
            </a:pPr>
            <a:r>
              <a:rPr lang="el-GR" sz="2400" dirty="0">
                <a:solidFill>
                  <a:schemeClr val="tx1">
                    <a:lumMod val="95000"/>
                    <a:lumOff val="5000"/>
                  </a:schemeClr>
                </a:solidFill>
                <a:latin typeface="Times New Roman" panose="02020603050405020304" charset="0"/>
                <a:cs typeface="Times New Roman" panose="02020603050405020304" charset="0"/>
              </a:rPr>
              <a:t>• Στατιστικές έρυνες έδειξαν ότι όταν ένας παίκτης πάρει τη μπάλα: </a:t>
            </a:r>
            <a:endParaRPr lang="el-GR" sz="2400" dirty="0" smtClean="0">
              <a:solidFill>
                <a:schemeClr val="tx1">
                  <a:lumMod val="95000"/>
                  <a:lumOff val="5000"/>
                </a:schemeClr>
              </a:solidFill>
              <a:latin typeface="Times New Roman" panose="02020603050405020304" charset="0"/>
              <a:cs typeface="Times New Roman" panose="02020603050405020304" charset="0"/>
            </a:endParaRPr>
          </a:p>
          <a:p>
            <a:pPr marL="0" indent="0" algn="just">
              <a:lnSpc>
                <a:spcPct val="150000"/>
              </a:lnSpc>
              <a:buNone/>
            </a:pPr>
            <a:r>
              <a:rPr lang="el-GR" sz="2400" dirty="0">
                <a:solidFill>
                  <a:schemeClr val="tx1">
                    <a:lumMod val="95000"/>
                    <a:lumOff val="5000"/>
                  </a:schemeClr>
                </a:solidFill>
                <a:latin typeface="Times New Roman" panose="02020603050405020304" charset="0"/>
                <a:cs typeface="Times New Roman" panose="02020603050405020304" charset="0"/>
              </a:rPr>
              <a:t>• 80% των περιπτώσεων θα την πασάρει σε έναν συμπαίκτη του </a:t>
            </a:r>
            <a:endParaRPr lang="el-GR" sz="2400" dirty="0" smtClean="0">
              <a:solidFill>
                <a:schemeClr val="tx1">
                  <a:lumMod val="95000"/>
                  <a:lumOff val="5000"/>
                </a:schemeClr>
              </a:solidFill>
              <a:latin typeface="Times New Roman" panose="02020603050405020304" charset="0"/>
              <a:cs typeface="Times New Roman" panose="02020603050405020304" charset="0"/>
            </a:endParaRPr>
          </a:p>
          <a:p>
            <a:pPr marL="0" indent="0" algn="just">
              <a:lnSpc>
                <a:spcPct val="150000"/>
              </a:lnSpc>
              <a:buNone/>
            </a:pPr>
            <a:r>
              <a:rPr lang="el-GR" sz="2400" dirty="0">
                <a:solidFill>
                  <a:schemeClr val="tx1">
                    <a:lumMod val="95000"/>
                    <a:lumOff val="5000"/>
                  </a:schemeClr>
                </a:solidFill>
                <a:latin typeface="Times New Roman" panose="02020603050405020304" charset="0"/>
                <a:cs typeface="Times New Roman" panose="02020603050405020304" charset="0"/>
              </a:rPr>
              <a:t>• 20% των περιπτώσεων θα </a:t>
            </a:r>
            <a:r>
              <a:rPr lang="el-GR" sz="2400" dirty="0" err="1">
                <a:solidFill>
                  <a:schemeClr val="tx1">
                    <a:lumMod val="95000"/>
                    <a:lumOff val="5000"/>
                  </a:schemeClr>
                </a:solidFill>
                <a:latin typeface="Times New Roman" panose="02020603050405020304" charset="0"/>
                <a:cs typeface="Times New Roman" panose="02020603050405020304" charset="0"/>
              </a:rPr>
              <a:t>ντριπλάρει</a:t>
            </a:r>
            <a:r>
              <a:rPr lang="el-GR" sz="2400" dirty="0">
                <a:solidFill>
                  <a:schemeClr val="tx1">
                    <a:lumMod val="95000"/>
                    <a:lumOff val="5000"/>
                  </a:schemeClr>
                </a:solidFill>
                <a:latin typeface="Times New Roman" panose="02020603050405020304" charset="0"/>
                <a:cs typeface="Times New Roman" panose="02020603050405020304" charset="0"/>
              </a:rPr>
              <a:t> ή θα σουτάρει </a:t>
            </a:r>
            <a:r>
              <a:rPr lang="el-GR" sz="2400" dirty="0" err="1">
                <a:solidFill>
                  <a:schemeClr val="tx1">
                    <a:lumMod val="95000"/>
                    <a:lumOff val="5000"/>
                  </a:schemeClr>
                </a:solidFill>
                <a:latin typeface="Times New Roman" panose="02020603050405020304" charset="0"/>
                <a:cs typeface="Times New Roman" panose="02020603050405020304" charset="0"/>
              </a:rPr>
              <a:t>κλπ</a:t>
            </a:r>
            <a:endParaRPr lang="el-GR" sz="2400" dirty="0" err="1">
              <a:solidFill>
                <a:schemeClr val="tx1">
                  <a:lumMod val="95000"/>
                  <a:lumOff val="5000"/>
                </a:schemeClr>
              </a:solidFill>
              <a:latin typeface="Times New Roman" panose="02020603050405020304" charset="0"/>
              <a:cs typeface="Times New Roman" panose="020206030504050203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71500"/>
            <a:ext cx="10972800" cy="582613"/>
          </a:xfrm>
        </p:spPr>
        <p:txBody>
          <a:bodyPr/>
          <a:lstStyle/>
          <a:p>
            <a:r>
              <a:rPr lang="el-GR" sz="2800" b="1" dirty="0">
                <a:latin typeface="Times New Roman" panose="02020603050405020304" charset="0"/>
                <a:cs typeface="Times New Roman" panose="02020603050405020304" charset="0"/>
              </a:rPr>
              <a:t>ΣΥΜΠΕΡΑΣΜΑ</a:t>
            </a:r>
            <a:r>
              <a:rPr lang="el-GR" dirty="0"/>
              <a:t> </a:t>
            </a:r>
            <a:endParaRPr lang="el-GR" dirty="0"/>
          </a:p>
        </p:txBody>
      </p:sp>
      <p:sp>
        <p:nvSpPr>
          <p:cNvPr id="3" name="Θέση περιεχομένου 2"/>
          <p:cNvSpPr>
            <a:spLocks noGrp="1"/>
          </p:cNvSpPr>
          <p:nvPr>
            <p:ph idx="1"/>
          </p:nvPr>
        </p:nvSpPr>
        <p:spPr>
          <a:xfrm>
            <a:off x="609600" y="1736725"/>
            <a:ext cx="10972800" cy="3662680"/>
          </a:xfrm>
        </p:spPr>
        <p:txBody>
          <a:bodyPr/>
          <a:lstStyle/>
          <a:p>
            <a:pPr marL="0" indent="0" algn="just">
              <a:lnSpc>
                <a:spcPct val="150000"/>
              </a:lnSpc>
              <a:buNone/>
            </a:pPr>
            <a:r>
              <a:rPr lang="el-GR" sz="2400" i="1" u="sng" dirty="0">
                <a:latin typeface="Times New Roman" panose="02020603050405020304" charset="0"/>
                <a:cs typeface="Times New Roman" panose="02020603050405020304" charset="0"/>
              </a:rPr>
              <a:t>Επομένως: </a:t>
            </a:r>
            <a:endParaRPr lang="el-GR" sz="2400" i="1" u="sng"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Όσο μεγαλύτερο είναι το ποσοστό ακρίβειας στην τροφοδότηση (στο πασάρισμα) σε μια ομάδα, τόσο αυξάνει και το ποσοστό επιτυχίας για τη νίκη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Ακριβής πάσα σημαίνει καλή τροφοδότηση και επομένως επιτυγχάνεται η καλή κυκλοφορία της μπάλας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55295"/>
            <a:ext cx="9401175" cy="765175"/>
          </a:xfrm>
        </p:spPr>
        <p:txBody>
          <a:bodyPr/>
          <a:lstStyle/>
          <a:p>
            <a:pPr algn="ctr"/>
            <a:r>
              <a:rPr lang="el-GR" sz="2800" b="1" dirty="0">
                <a:latin typeface="Times New Roman" panose="02020603050405020304" charset="0"/>
                <a:cs typeface="Times New Roman" panose="02020603050405020304" charset="0"/>
              </a:rPr>
              <a:t>Για μια σωστή μεταβίβαση σε μια αγωνιστική Φάση απαιτείται να δούμε:</a:t>
            </a:r>
            <a:r>
              <a:rPr lang="el-GR" b="1" dirty="0"/>
              <a:t> </a:t>
            </a:r>
            <a:endParaRPr lang="el-GR" dirty="0"/>
          </a:p>
        </p:txBody>
      </p:sp>
      <p:sp>
        <p:nvSpPr>
          <p:cNvPr id="3" name="Θέση περιεχομένου 2"/>
          <p:cNvSpPr>
            <a:spLocks noGrp="1"/>
          </p:cNvSpPr>
          <p:nvPr>
            <p:ph idx="1"/>
          </p:nvPr>
        </p:nvSpPr>
        <p:spPr>
          <a:xfrm>
            <a:off x="609600" y="1587500"/>
            <a:ext cx="10972800" cy="4540250"/>
          </a:xfrm>
        </p:spPr>
        <p:txBody>
          <a:bodyPr>
            <a:noAutofit/>
          </a:bodyPr>
          <a:lstStyle/>
          <a:p>
            <a:pPr marL="0" indent="0" algn="just">
              <a:lnSpc>
                <a:spcPct val="150000"/>
              </a:lnSpc>
              <a:buNone/>
            </a:pPr>
            <a:r>
              <a:rPr lang="el-GR" sz="2400" dirty="0">
                <a:latin typeface="Times New Roman" panose="02020603050405020304" charset="0"/>
                <a:cs typeface="Times New Roman" panose="02020603050405020304" charset="0"/>
              </a:rPr>
              <a:t>• </a:t>
            </a:r>
            <a:r>
              <a:rPr lang="el-GR" sz="2400" b="1" dirty="0">
                <a:latin typeface="Times New Roman" panose="02020603050405020304" charset="0"/>
                <a:cs typeface="Times New Roman" panose="02020603050405020304" charset="0"/>
              </a:rPr>
              <a:t>Την Επιλογή της τεχνικής της μεταβίβασης ανάλογα της αγωνιστικής κατάστασης </a:t>
            </a:r>
            <a:r>
              <a:rPr lang="el-GR" sz="2400" dirty="0">
                <a:latin typeface="Times New Roman" panose="02020603050405020304" charset="0"/>
                <a:cs typeface="Times New Roman" panose="02020603050405020304" charset="0"/>
              </a:rPr>
              <a:t>(είδη μεταβίβασης - ποιότητα απόφασης για την μεταβίβαση που θα χρησιμοποιηθεί)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Εδώ απαιτείται: Αντίληψη, εκτίμηση, απόφαση για εκτέλεση της επιλεγμένης τεχνικής κάτω από την πίεση του χώρου, του χρόνου και των αντιπάλων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a:t>
            </a:r>
            <a:r>
              <a:rPr lang="el-GR" sz="2400" b="1" dirty="0">
                <a:latin typeface="Times New Roman" panose="02020603050405020304" charset="0"/>
                <a:cs typeface="Times New Roman" panose="02020603050405020304" charset="0"/>
              </a:rPr>
              <a:t>Την Εκτέλεση της τεχνικής της μεταβίβασης </a:t>
            </a:r>
            <a:r>
              <a:rPr lang="el-GR" sz="2400" dirty="0">
                <a:latin typeface="Times New Roman" panose="02020603050405020304" charset="0"/>
                <a:cs typeface="Times New Roman" panose="02020603050405020304" charset="0"/>
              </a:rPr>
              <a:t>(βασικά τεχνικά σημεία - ακρίβεια της</a:t>
            </a:r>
            <a:endParaRPr lang="el-GR" sz="2400" dirty="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μεταβίβασης)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21640"/>
            <a:ext cx="10972800" cy="918210"/>
          </a:xfrm>
        </p:spPr>
        <p:txBody>
          <a:bodyPr/>
          <a:lstStyle/>
          <a:p>
            <a:r>
              <a:rPr lang="el-GR" sz="2800" b="1" dirty="0">
                <a:latin typeface="Times New Roman" panose="02020603050405020304" charset="0"/>
                <a:cs typeface="Times New Roman" panose="02020603050405020304" charset="0"/>
              </a:rPr>
              <a:t>Η επιλογή της πάσας</a:t>
            </a:r>
            <a:r>
              <a:rPr lang="el-GR" b="1" dirty="0"/>
              <a:t> </a:t>
            </a:r>
            <a:br>
              <a:rPr lang="el-GR" b="1" dirty="0"/>
            </a:br>
            <a:br>
              <a:rPr lang="el-GR" dirty="0" smtClean="0"/>
            </a:br>
            <a:r>
              <a:rPr lang="el-GR" sz="2400" b="1" i="1" dirty="0">
                <a:latin typeface="Times New Roman" panose="02020603050405020304" charset="0"/>
                <a:cs typeface="Times New Roman" panose="02020603050405020304" charset="0"/>
              </a:rPr>
              <a:t>Σωστή απόφαση</a:t>
            </a:r>
            <a:endParaRPr lang="el-GR" sz="2400" b="1" i="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737360"/>
            <a:ext cx="10972800" cy="472122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Η απόφαση θα στηρίζεται στα παρακάτω στοιχεία: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Στην παρατήρηση του παιχνιδιού με ψηλά το κεφάλι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Στη θέση των αντιπάλων παικτών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Στο χώρο του γηπέδου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Στην τακτική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Στη γνώση της τεχνικής ικανότητας</a:t>
            </a:r>
            <a:endParaRPr lang="el-GR" sz="2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72745"/>
            <a:ext cx="10972800" cy="984250"/>
          </a:xfrm>
        </p:spPr>
        <p:txBody>
          <a:bodyPr/>
          <a:lstStyle/>
          <a:p>
            <a:r>
              <a:rPr lang="el-GR" sz="2800" b="1" dirty="0">
                <a:latin typeface="Times New Roman" panose="02020603050405020304" charset="0"/>
                <a:cs typeface="Times New Roman" panose="02020603050405020304" charset="0"/>
              </a:rPr>
              <a:t>Η ΕΚΤΕΛΕΣΗ ΤΗΣ ΠΑΣΑΣ </a:t>
            </a:r>
            <a:br>
              <a:rPr lang="el-GR" sz="2800" b="1" dirty="0" smtClean="0">
                <a:latin typeface="Times New Roman" panose="02020603050405020304" charset="0"/>
                <a:cs typeface="Times New Roman" panose="02020603050405020304" charset="0"/>
              </a:rPr>
            </a:br>
            <a:r>
              <a:rPr lang="el-GR" sz="2800" b="1" i="1" dirty="0">
                <a:latin typeface="Times New Roman" panose="02020603050405020304" charset="0"/>
                <a:cs typeface="Times New Roman" panose="02020603050405020304" charset="0"/>
              </a:rPr>
              <a:t>(ΠΟΙΟΤΗΤΑ ΤΗΣ ΠΑΣΑΣ)</a:t>
            </a:r>
            <a:r>
              <a:rPr lang="el-GR" sz="2800" dirty="0">
                <a:latin typeface="Times New Roman" panose="02020603050405020304" charset="0"/>
                <a:cs typeface="Times New Roman" panose="02020603050405020304" charset="0"/>
              </a:rPr>
              <a:t> </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605280"/>
            <a:ext cx="10972800" cy="4274820"/>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Οι παρακάτω παράγοντες συμβάλουν στην ποιότητα της σωστής πάσας: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Ακρίβεια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προσποίηση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Εκλογή του κατάλληλου χρόνου (</a:t>
            </a:r>
            <a:r>
              <a:rPr lang="el-GR" sz="2400" dirty="0" err="1">
                <a:latin typeface="Times New Roman" panose="02020603050405020304" charset="0"/>
                <a:cs typeface="Times New Roman" panose="02020603050405020304" charset="0"/>
              </a:rPr>
              <a:t>timing</a:t>
            </a:r>
            <a:r>
              <a:rPr lang="el-GR" sz="2400" dirty="0">
                <a:latin typeface="Times New Roman" panose="02020603050405020304" charset="0"/>
                <a:cs typeface="Times New Roman" panose="02020603050405020304" charset="0"/>
              </a:rPr>
              <a:t>)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Ταχύτητα και δύναμη της πάσας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Απλότητα</a:t>
            </a:r>
            <a:endParaRPr lang="el-GR" sz="2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plus(in)">
                                      <p:cBhvr>
                                        <p:cTn id="7" dur="2000"/>
                                        <p:tgtEl>
                                          <p:spTgt spid="3">
                                            <p:txEl>
                                              <p:pRg st="1" end="1"/>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plus(in)">
                                      <p:cBhvr>
                                        <p:cTn id="10" dur="2000"/>
                                        <p:tgtEl>
                                          <p:spTgt spid="3">
                                            <p:txEl>
                                              <p:pRg st="2" end="2"/>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plus(in)">
                                      <p:cBhvr>
                                        <p:cTn id="13" dur="2000"/>
                                        <p:tgtEl>
                                          <p:spTgt spid="3">
                                            <p:txEl>
                                              <p:pRg st="3" end="3"/>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plus(in)">
                                      <p:cBhvr>
                                        <p:cTn id="16" dur="2000"/>
                                        <p:tgtEl>
                                          <p:spTgt spid="3">
                                            <p:txEl>
                                              <p:pRg st="4" end="4"/>
                                            </p:txEl>
                                          </p:spTgt>
                                        </p:tgtEl>
                                      </p:cBhvr>
                                    </p:animEffect>
                                  </p:childTnLst>
                                </p:cTn>
                              </p:par>
                              <p:par>
                                <p:cTn id="17" presetID="1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plus(in)">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6860" y="190500"/>
            <a:ext cx="9897745" cy="984250"/>
          </a:xfrm>
        </p:spPr>
        <p:txBody>
          <a:bodyPr>
            <a:normAutofit fontScale="90000"/>
          </a:bodyPr>
          <a:lstStyle/>
          <a:p>
            <a:pPr algn="ctr"/>
            <a:r>
              <a:rPr lang="el-GR" sz="2800" b="1" dirty="0">
                <a:latin typeface="Times New Roman" panose="02020603050405020304" charset="0"/>
                <a:cs typeface="Times New Roman" panose="02020603050405020304" charset="0"/>
              </a:rPr>
              <a:t>Για την ιδανική εκτέλεση μιας τεχνικής κίνησης παίζουν ρόλο οι </a:t>
            </a:r>
            <a:br>
              <a:rPr lang="el-GR" sz="2800" b="1" dirty="0">
                <a:latin typeface="Times New Roman" panose="02020603050405020304" charset="0"/>
                <a:cs typeface="Times New Roman" panose="02020603050405020304" charset="0"/>
              </a:rPr>
            </a:br>
            <a:r>
              <a:rPr lang="el-GR" sz="2800" b="1" dirty="0">
                <a:latin typeface="Times New Roman" panose="02020603050405020304" charset="0"/>
                <a:cs typeface="Times New Roman" panose="02020603050405020304" charset="0"/>
              </a:rPr>
              <a:t>παρακάτω παράγοντες: </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p:txBody>
          <a:bodyPr>
            <a:normAutofit/>
          </a:bodyPr>
          <a:lstStyle/>
          <a:p>
            <a:pPr>
              <a:lnSpc>
                <a:spcPct val="150000"/>
              </a:lnSpc>
              <a:buFont typeface="Wingdings" panose="05000000000000000000" charset="0"/>
              <a:buChar char="q"/>
            </a:pPr>
            <a:r>
              <a:rPr lang="el-GR" sz="2460" i="1" dirty="0"/>
              <a:t>Τ</a:t>
            </a:r>
            <a:r>
              <a:rPr lang="el-GR" sz="2400" i="1" dirty="0">
                <a:latin typeface="Times New Roman" panose="02020603050405020304" charset="0"/>
                <a:cs typeface="Times New Roman" panose="02020603050405020304" charset="0"/>
              </a:rPr>
              <a:t>ο κεντρικό νευρικό σύστημα (συνεργασία νεύρων και μυών), </a:t>
            </a:r>
            <a:endParaRPr lang="el-GR" sz="2400" i="1" dirty="0" smtClean="0">
              <a:latin typeface="Times New Roman" panose="02020603050405020304" charset="0"/>
              <a:cs typeface="Times New Roman" panose="02020603050405020304" charset="0"/>
            </a:endParaRPr>
          </a:p>
          <a:p>
            <a:pPr>
              <a:lnSpc>
                <a:spcPct val="150000"/>
              </a:lnSpc>
              <a:buFont typeface="Wingdings" panose="05000000000000000000" charset="0"/>
              <a:buChar char="q"/>
            </a:pPr>
            <a:r>
              <a:rPr lang="el-GR" sz="2400" i="1" dirty="0">
                <a:latin typeface="Times New Roman" panose="02020603050405020304" charset="0"/>
                <a:cs typeface="Times New Roman" panose="02020603050405020304" charset="0"/>
              </a:rPr>
              <a:t>Ανατομικοί παράγοντες (οστά - μύες) </a:t>
            </a:r>
            <a:endParaRPr lang="el-GR" sz="2400" i="1" dirty="0" smtClean="0">
              <a:latin typeface="Times New Roman" panose="02020603050405020304" charset="0"/>
              <a:cs typeface="Times New Roman" panose="02020603050405020304" charset="0"/>
            </a:endParaRPr>
          </a:p>
          <a:p>
            <a:pPr>
              <a:lnSpc>
                <a:spcPct val="150000"/>
              </a:lnSpc>
              <a:buFont typeface="Wingdings" panose="05000000000000000000" charset="0"/>
              <a:buChar char="q"/>
            </a:pPr>
            <a:r>
              <a:rPr lang="el-GR" sz="2400" i="1" dirty="0">
                <a:latin typeface="Times New Roman" panose="02020603050405020304" charset="0"/>
                <a:cs typeface="Times New Roman" panose="02020603050405020304" charset="0"/>
              </a:rPr>
              <a:t>Φυσικοί παράγοντες (ταχύτητα κίνησης, δύναμη κλπ.) </a:t>
            </a:r>
            <a:endParaRPr lang="el-GR" sz="2400" i="1" dirty="0" smtClean="0">
              <a:latin typeface="Times New Roman" panose="02020603050405020304" charset="0"/>
              <a:cs typeface="Times New Roman" panose="02020603050405020304" charset="0"/>
            </a:endParaRPr>
          </a:p>
          <a:p>
            <a:pPr>
              <a:lnSpc>
                <a:spcPct val="150000"/>
              </a:lnSpc>
              <a:buFont typeface="Wingdings" panose="05000000000000000000" charset="0"/>
              <a:buChar char="q"/>
            </a:pPr>
            <a:r>
              <a:rPr lang="el-GR" sz="2400" i="1" dirty="0">
                <a:latin typeface="Times New Roman" panose="02020603050405020304" charset="0"/>
                <a:cs typeface="Times New Roman" panose="02020603050405020304" charset="0"/>
              </a:rPr>
              <a:t>Νοητικοί παράγοντες (Αντίληψη, πρόβλεψη, σκέψη κλπ.) </a:t>
            </a:r>
            <a:endParaRPr lang="el-GR" sz="2400" i="1" dirty="0" smtClean="0">
              <a:latin typeface="Times New Roman" panose="02020603050405020304" charset="0"/>
              <a:cs typeface="Times New Roman" panose="02020603050405020304" charset="0"/>
            </a:endParaRPr>
          </a:p>
          <a:p>
            <a:pPr>
              <a:lnSpc>
                <a:spcPct val="150000"/>
              </a:lnSpc>
              <a:buFont typeface="Wingdings" panose="05000000000000000000" charset="0"/>
              <a:buChar char="q"/>
            </a:pPr>
            <a:r>
              <a:rPr lang="el-GR" sz="2400" i="1" dirty="0">
                <a:latin typeface="Times New Roman" panose="02020603050405020304" charset="0"/>
                <a:cs typeface="Times New Roman" panose="02020603050405020304" charset="0"/>
              </a:rPr>
              <a:t>Ψυχικοί παράγοντες (συγκέντρωση, θέληση κλπ.) </a:t>
            </a:r>
            <a:endParaRPr lang="el-GR" sz="2400" i="1" dirty="0" smtClean="0">
              <a:latin typeface="Times New Roman" panose="02020603050405020304" charset="0"/>
              <a:cs typeface="Times New Roman" panose="02020603050405020304" charset="0"/>
            </a:endParaRPr>
          </a:p>
          <a:p>
            <a:pPr>
              <a:lnSpc>
                <a:spcPct val="150000"/>
              </a:lnSpc>
              <a:buFont typeface="Wingdings" panose="05000000000000000000" charset="0"/>
              <a:buChar char="q"/>
            </a:pPr>
            <a:r>
              <a:rPr lang="el-GR" sz="2400" i="1" dirty="0">
                <a:latin typeface="Times New Roman" panose="02020603050405020304" charset="0"/>
                <a:cs typeface="Times New Roman" panose="02020603050405020304" charset="0"/>
              </a:rPr>
              <a:t>Φάση κινητικής ανάπτυξης του ατόμου και επίπεδο εκπαίδευσης, επίπεδο μάθησης (δεκτικότητα) </a:t>
            </a:r>
            <a:endParaRPr lang="el-GR" sz="2400" i="1" dirty="0" smtClean="0">
              <a:latin typeface="Times New Roman" panose="02020603050405020304" charset="0"/>
              <a:cs typeface="Times New Roman" panose="02020603050405020304" charset="0"/>
            </a:endParaRPr>
          </a:p>
          <a:p>
            <a:pPr>
              <a:lnSpc>
                <a:spcPct val="150000"/>
              </a:lnSpc>
              <a:buFont typeface="Wingdings" panose="05000000000000000000" charset="0"/>
              <a:buChar char="q"/>
            </a:pPr>
            <a:r>
              <a:rPr lang="el-GR" sz="2400" i="1" dirty="0">
                <a:latin typeface="Times New Roman" panose="02020603050405020304" charset="0"/>
                <a:cs typeface="Times New Roman" panose="02020603050405020304" charset="0"/>
              </a:rPr>
              <a:t>Περιβαλλοντικοί παράγοντες</a:t>
            </a:r>
            <a:endParaRPr lang="el-GR" sz="2400" i="1"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71805"/>
            <a:ext cx="9171305" cy="1210945"/>
          </a:xfrm>
        </p:spPr>
        <p:txBody>
          <a:bodyPr>
            <a:normAutofit/>
          </a:bodyPr>
          <a:lstStyle/>
          <a:p>
            <a:pPr algn="ctr"/>
            <a:r>
              <a:rPr lang="el-GR" sz="2800" b="1" dirty="0">
                <a:latin typeface="Times New Roman" panose="02020603050405020304" charset="0"/>
                <a:cs typeface="Times New Roman" panose="02020603050405020304" charset="0"/>
              </a:rPr>
              <a:t>Σύγκριση μεταξύ υψηλού και χαμηλού επιπέδου παικτών όσο αφορά το πασάρισμα</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134235"/>
            <a:ext cx="10972800" cy="3447415"/>
          </a:xfrm>
        </p:spPr>
        <p:txBody>
          <a:bodyPr>
            <a:normAutofit lnSpcReduction="20000"/>
          </a:bodyPr>
          <a:lstStyle/>
          <a:p>
            <a:pPr marL="0" indent="0">
              <a:lnSpc>
                <a:spcPct val="150000"/>
              </a:lnSpc>
              <a:buNone/>
            </a:pPr>
            <a:r>
              <a:rPr lang="el-GR" sz="2400" dirty="0">
                <a:latin typeface="Times New Roman" panose="02020603050405020304" charset="0"/>
                <a:cs typeface="Times New Roman" panose="02020603050405020304" charset="0"/>
              </a:rPr>
              <a:t>• Οι καλοί παίκτες χρησιμοποιούν περισσότερο κοντινές πάσες παρά μακρινές και οι περισσότερες πάσες εκτελούνται στο έδαφος παρά ψηλά στον αέρα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 Οι χαμηλού επιπέδου παίκτες χρησιμοποιούν περισσότερο ψηλές – μακρινέςμεταβιβάσεις χωρίς στόχο και ακρίβεια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70560"/>
            <a:ext cx="10972800" cy="582613"/>
          </a:xfrm>
        </p:spPr>
        <p:txBody>
          <a:bodyPr/>
          <a:lstStyle/>
          <a:p>
            <a:r>
              <a:rPr lang="el-GR" sz="2800" b="1" dirty="0">
                <a:latin typeface="Times New Roman" panose="02020603050405020304" charset="0"/>
                <a:cs typeface="Times New Roman" panose="02020603050405020304" charset="0"/>
              </a:rPr>
              <a:t>ΕΙΔΗ ΜΕΤΑΒΙΒΑΣΕΩΝ (1) </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770380"/>
            <a:ext cx="9434195" cy="3728720"/>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Ανάλογα με το ύψος της μπάλας διακρίνουμε δυο κατηγορίες: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–Μεταβιβάσεις εδάφους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–Μεταβιβάσεις ψηλές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91820"/>
            <a:ext cx="10972800" cy="582613"/>
          </a:xfrm>
        </p:spPr>
        <p:txBody>
          <a:bodyPr/>
          <a:lstStyle/>
          <a:p>
            <a:r>
              <a:rPr lang="el-GR" sz="2800" b="1" dirty="0">
                <a:latin typeface="Times New Roman" panose="02020603050405020304" charset="0"/>
                <a:cs typeface="Times New Roman" panose="02020603050405020304" charset="0"/>
              </a:rPr>
              <a:t>ΕΙΔΗ ΜΕΤΑΒΙΒΑΣΕΩΝ (2)</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621155"/>
            <a:ext cx="8970645" cy="3233420"/>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Ανάλογα με την κατεύθυνση της μπάλας διακρίνουμε τις: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–Κάθετες μεταβιβάσεις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–Διαγώνιες μεταβιβάσεις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–Πλάγιες μεταβιβάσεις</a:t>
            </a:r>
            <a:endParaRPr lang="el-GR" sz="2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2000"/>
                                        <p:tgtEl>
                                          <p:spTgt spid="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ox(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885825"/>
            <a:ext cx="10972800" cy="582613"/>
          </a:xfrm>
        </p:spPr>
        <p:txBody>
          <a:bodyPr/>
          <a:lstStyle/>
          <a:p>
            <a:r>
              <a:rPr lang="el-GR" sz="2800" b="1" dirty="0">
                <a:latin typeface="Times New Roman" panose="02020603050405020304" charset="0"/>
                <a:cs typeface="Times New Roman" panose="02020603050405020304" charset="0"/>
              </a:rPr>
              <a:t>ΕΙΔΗ ΜΕΤΑΒΙΒΑΣΕΩΝ (3)</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753235"/>
            <a:ext cx="9351645" cy="3862070"/>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Ανάλογα με την επιφάνεια του ποδιού που χτυπά τη μπάλα διακρίνουμε τις μεταβιβάσεις: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–Με το εσωτερικό του ποδιού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–Με το εσωτερικό ή το εξωτερικό </a:t>
            </a:r>
            <a:r>
              <a:rPr lang="el-GR" sz="2400" dirty="0" err="1">
                <a:latin typeface="Times New Roman" panose="02020603050405020304" charset="0"/>
                <a:cs typeface="Times New Roman" panose="02020603050405020304" charset="0"/>
              </a:rPr>
              <a:t>κουντεπιέ</a:t>
            </a:r>
            <a:r>
              <a:rPr lang="el-GR" sz="2400" dirty="0">
                <a:latin typeface="Times New Roman" panose="02020603050405020304" charset="0"/>
                <a:cs typeface="Times New Roman" panose="02020603050405020304" charset="0"/>
              </a:rPr>
              <a:t>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–Με ολόκληρο το </a:t>
            </a:r>
            <a:r>
              <a:rPr lang="el-GR" sz="2400" dirty="0" err="1">
                <a:latin typeface="Times New Roman" panose="02020603050405020304" charset="0"/>
                <a:cs typeface="Times New Roman" panose="02020603050405020304" charset="0"/>
              </a:rPr>
              <a:t>κουντεπιέ</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07340"/>
            <a:ext cx="9451340" cy="1176655"/>
          </a:xfrm>
        </p:spPr>
        <p:txBody>
          <a:bodyPr>
            <a:normAutofit fontScale="90000"/>
          </a:bodyPr>
          <a:lstStyle/>
          <a:p>
            <a:pPr algn="just"/>
            <a:r>
              <a:rPr lang="el-GR" sz="3110" b="1" dirty="0">
                <a:latin typeface="Times New Roman" panose="02020603050405020304" charset="0"/>
                <a:cs typeface="Times New Roman" panose="02020603050405020304" charset="0"/>
              </a:rPr>
              <a:t>Ειδικές μεταβιβάσεις ή χτυπήματα της μπάλας (σουτ) που εκτελούνται στο παιχνίδι ανάλογα της φάσης του αγώνα:</a:t>
            </a:r>
            <a:endParaRPr lang="el-GR" sz="311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886585"/>
            <a:ext cx="10972800" cy="406082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Μεταβίβαση (χτύπημα) βολέ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Μεταβίβαση (χτύπημα) </a:t>
            </a:r>
            <a:r>
              <a:rPr lang="el-GR" sz="2400" dirty="0" err="1">
                <a:latin typeface="Times New Roman" panose="02020603050405020304" charset="0"/>
                <a:cs typeface="Times New Roman" panose="02020603050405020304" charset="0"/>
              </a:rPr>
              <a:t>ντεμί</a:t>
            </a:r>
            <a:r>
              <a:rPr lang="el-GR" sz="2400" dirty="0">
                <a:latin typeface="Times New Roman" panose="02020603050405020304" charset="0"/>
                <a:cs typeface="Times New Roman" panose="02020603050405020304" charset="0"/>
              </a:rPr>
              <a:t> βολέ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Μεταβίβαση (χτύπημα) πλάγιο βολέ από πλάγια θέση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Μεταβίβαση (χτύπημα) με ανάποδο ψαλίδι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Μεταβίβαση (χτύπημα με τακουνάκι)</a:t>
            </a:r>
            <a:endParaRPr lang="el-GR" sz="2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03580"/>
            <a:ext cx="9615805" cy="582930"/>
          </a:xfrm>
        </p:spPr>
        <p:txBody>
          <a:bodyPr/>
          <a:lstStyle/>
          <a:p>
            <a:pPr algn="just"/>
            <a:r>
              <a:rPr lang="el-GR" sz="2800" b="1" dirty="0">
                <a:latin typeface="Times New Roman" panose="02020603050405020304" charset="0"/>
                <a:cs typeface="Times New Roman" panose="02020603050405020304" charset="0"/>
              </a:rPr>
              <a:t>Οι πάσες γενικά έχουν τα εξής πλεονεκτήματα:</a:t>
            </a:r>
            <a:r>
              <a:rPr lang="el-GR" b="1" dirty="0"/>
              <a:t> </a:t>
            </a:r>
            <a:endParaRPr lang="el-GR" dirty="0"/>
          </a:p>
        </p:txBody>
      </p:sp>
      <p:sp>
        <p:nvSpPr>
          <p:cNvPr id="3" name="Θέση περιεχομένου 2"/>
          <p:cNvSpPr>
            <a:spLocks noGrp="1"/>
          </p:cNvSpPr>
          <p:nvPr>
            <p:ph idx="1"/>
          </p:nvPr>
        </p:nvSpPr>
        <p:spPr>
          <a:xfrm>
            <a:off x="609600" y="2035175"/>
            <a:ext cx="10972800" cy="3382010"/>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Είναι ταχύτερες και από τον γρηγορότερο παίκτη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Κουράζουν λιγότερο και βοηθούν στην οικονομία δυνάμεων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Γρήγορη προώθηση του παιχνιδιού στην επίθεση (μεγάλες μεταβιβάσεις)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Με την καλή κυκλοφορία προσφέρουν κυριαρχία στο παιχνίδι </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10972800" cy="1297305"/>
          </a:xfrm>
        </p:spPr>
        <p:txBody>
          <a:bodyPr>
            <a:normAutofit fontScale="90000"/>
          </a:bodyPr>
          <a:lstStyle/>
          <a:p>
            <a:pPr algn="ctr">
              <a:lnSpc>
                <a:spcPct val="150000"/>
              </a:lnSpc>
            </a:pPr>
            <a:r>
              <a:rPr lang="el-GR" sz="3110" b="1" dirty="0">
                <a:latin typeface="Times New Roman" panose="02020603050405020304" charset="0"/>
                <a:cs typeface="Times New Roman" panose="02020603050405020304" charset="0"/>
              </a:rPr>
              <a:t>Που και ποιες μεταβιβάσεις πρέπει συνήθως να αποφεύγονται γιατί δημιουργούν κινδύνους:</a:t>
            </a:r>
            <a:endParaRPr lang="el-GR" sz="311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803400"/>
            <a:ext cx="10972800" cy="4076700"/>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Στην περιοχή μπροστά στην εστία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Οι οριζόντιες μεταβιβάσεις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Όταν εκτελούνται άσκοπα από φόβο ευθύνης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Όταν εκτελούνται προς τα πίσω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Όταν παρεμποδίζονται από τον αντίπαλο</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1"/>
          <a:stretch>
            <a:fillRect/>
          </a:stretch>
        </p:blipFill>
        <p:spPr>
          <a:xfrm>
            <a:off x="0" y="-635"/>
            <a:ext cx="12192635"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70560"/>
            <a:ext cx="9120505" cy="582930"/>
          </a:xfrm>
        </p:spPr>
        <p:txBody>
          <a:bodyPr/>
          <a:lstStyle/>
          <a:p>
            <a:pPr algn="just"/>
            <a:r>
              <a:rPr lang="el-GR" sz="2800" b="1" dirty="0">
                <a:latin typeface="Times New Roman" panose="02020603050405020304" charset="0"/>
                <a:cs typeface="Times New Roman" panose="02020603050405020304" charset="0"/>
              </a:rPr>
              <a:t>Πάσα με το εσωτερικό του ποδιού (1)</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935480"/>
            <a:ext cx="9120505" cy="382841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Χρησιμοποιείται στο παιχνίδι κυρίως για: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Κοντινή μεταβίβαση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Χαμηλή μεταβίβαση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Άμεση μεταβίβαση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Για πάσα 1-2</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latin typeface="Times New Roman" panose="02020603050405020304" charset="0"/>
                <a:cs typeface="Times New Roman" panose="02020603050405020304" charset="0"/>
              </a:rPr>
              <a:t>Βασικές σημεία εκτέλεσης της τεχνικής (1)</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439545"/>
            <a:ext cx="10972800" cy="4490085"/>
          </a:xfrm>
        </p:spPr>
        <p:txBody>
          <a:bodyPr>
            <a:noAutofit/>
          </a:bodyPr>
          <a:lstStyle/>
          <a:p>
            <a:pPr marL="0" indent="0" algn="just">
              <a:lnSpc>
                <a:spcPct val="150000"/>
              </a:lnSpc>
              <a:buNone/>
            </a:pPr>
            <a:r>
              <a:rPr lang="el-GR" sz="2400" b="1" dirty="0">
                <a:latin typeface="Times New Roman" panose="02020603050405020304" charset="0"/>
                <a:cs typeface="Times New Roman" panose="02020603050405020304" charset="0"/>
              </a:rPr>
              <a:t>Πόδι στήριξης: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Τοποθετείται δίπλα στη μπάλα με τη μύτη του ποδιού περισσότερο προς την κατεύθυνση της μπάλας. Το γόνατο λυγισμένο.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b="1" dirty="0">
                <a:latin typeface="Times New Roman" panose="02020603050405020304" charset="0"/>
                <a:cs typeface="Times New Roman" panose="02020603050405020304" charset="0"/>
              </a:rPr>
              <a:t>Πόδι χτυπήματος: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Το πόδι στρέφεται προς τα έξω στην άρθρωση του ισχίου και είναι λυγισμένο στο γόνατο. Το πόδι είναι σταθερό στον αστράγαλο και το εσωτερικό του ποδιού δείχνει προς την κατεύθυνση της πάσας. Η αιώρηση του ποδιού είναι συνήθως μικρή.</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Το μοντέρνο ποδόσφαιρο χαρακτηρίζεται από την:</a:t>
            </a:r>
            <a:r>
              <a:rPr lang="el-GR" b="1" dirty="0"/>
              <a:t> </a:t>
            </a:r>
            <a:endParaRPr lang="el-GR" dirty="0"/>
          </a:p>
        </p:txBody>
      </p:sp>
      <p:sp>
        <p:nvSpPr>
          <p:cNvPr id="3" name="Θέση περιεχομένου 2"/>
          <p:cNvSpPr>
            <a:spLocks noGrp="1"/>
          </p:cNvSpPr>
          <p:nvPr>
            <p:ph idx="1"/>
          </p:nvPr>
        </p:nvSpPr>
        <p:spPr/>
        <p:txBody>
          <a:bodyPr/>
          <a:lstStyle/>
          <a:p>
            <a:pPr marL="0" indent="0">
              <a:lnSpc>
                <a:spcPct val="150000"/>
              </a:lnSpc>
              <a:buNone/>
            </a:pPr>
            <a:r>
              <a:rPr lang="el-GR" sz="2400" dirty="0">
                <a:latin typeface="Times New Roman" panose="02020603050405020304" charset="0"/>
                <a:cs typeface="Times New Roman" panose="02020603050405020304" charset="0"/>
              </a:rPr>
              <a:t>1. Ταχύτητα σκέψεως και ενέργειας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2. Εκτέλεση υψηλού επιπέδου τεχνικής κάτω υπό την πίεση του χρόνου, του χώρου, των αντιπάλων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3. Επιλογή της τεχνικής ανάλογα της αγωνιστικής φάσης</a:t>
            </a:r>
            <a:endParaRPr lang="el-GR" sz="2400"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06070"/>
            <a:ext cx="10972800" cy="781050"/>
          </a:xfrm>
        </p:spPr>
        <p:txBody>
          <a:bodyPr/>
          <a:lstStyle/>
          <a:p>
            <a:r>
              <a:rPr lang="el-GR" sz="2800" b="1" dirty="0">
                <a:latin typeface="Times New Roman" panose="02020603050405020304" charset="0"/>
                <a:cs typeface="Times New Roman" panose="02020603050405020304" charset="0"/>
              </a:rPr>
              <a:t>Βασικές σημεία εκτέλεσης της τεχνικής (2)</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770380"/>
            <a:ext cx="10972800" cy="3662680"/>
          </a:xfrm>
        </p:spPr>
        <p:txBody>
          <a:bodyPr/>
          <a:lstStyle/>
          <a:p>
            <a:pPr marL="0" indent="0" algn="just">
              <a:lnSpc>
                <a:spcPct val="150000"/>
              </a:lnSpc>
              <a:buNone/>
            </a:pPr>
            <a:r>
              <a:rPr lang="el-GR" sz="2400" b="1" dirty="0">
                <a:latin typeface="Times New Roman" panose="02020603050405020304" charset="0"/>
                <a:cs typeface="Times New Roman" panose="02020603050405020304" charset="0"/>
              </a:rPr>
              <a:t>Κορμός: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Το πάνω μέρος του σώματος είναι ελαφρά λυγισμένο προς τα εμπρός και είναι πάνω από τη μπάλα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b="1" dirty="0">
                <a:latin typeface="Times New Roman" panose="02020603050405020304" charset="0"/>
                <a:cs typeface="Times New Roman" panose="02020603050405020304" charset="0"/>
              </a:rPr>
              <a:t>Επιφάνεια επαφής της μπάλας: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Πρέπει να χτυπηθεί στη μεσαία οριζόντια γραμμή της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951865"/>
            <a:ext cx="7035165" cy="582930"/>
          </a:xfrm>
        </p:spPr>
        <p:txBody>
          <a:bodyPr/>
          <a:lstStyle/>
          <a:p>
            <a:r>
              <a:rPr lang="el-GR" sz="2800" b="1" dirty="0">
                <a:latin typeface="Times New Roman" panose="02020603050405020304" charset="0"/>
                <a:cs typeface="Times New Roman" panose="02020603050405020304" charset="0"/>
              </a:rPr>
              <a:t>Πλεονεκτήματα - Μειονεκτήματα</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117725"/>
            <a:ext cx="10972800" cy="3348355"/>
          </a:xfrm>
        </p:spPr>
        <p:txBody>
          <a:bodyPr/>
          <a:lstStyle/>
          <a:p>
            <a:pPr marL="0" indent="0" algn="just">
              <a:lnSpc>
                <a:spcPct val="150000"/>
              </a:lnSpc>
              <a:buNone/>
            </a:pPr>
            <a:r>
              <a:rPr lang="el-GR" sz="2400" b="1" dirty="0">
                <a:latin typeface="Times New Roman" panose="02020603050405020304" charset="0"/>
                <a:cs typeface="Times New Roman" panose="02020603050405020304" charset="0"/>
              </a:rPr>
              <a:t>ΠΛΕΟΝΕΚΤΗΜΑΤΑ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Η καλύτερη εγγύηση ακρίβειας για μεταβιβάσεις μικρής απόστασης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b="1" dirty="0">
                <a:latin typeface="Times New Roman" panose="02020603050405020304" charset="0"/>
                <a:cs typeface="Times New Roman" panose="02020603050405020304" charset="0"/>
              </a:rPr>
              <a:t>ΜΕΟΝΕΚΤΗΜΑΤΑ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Δεν ενδείκνυται για μακρινή τροφοδότηση ή για δυνατό σουτ. Δεν παράγεται μεγάλη δύναμη</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21335"/>
            <a:ext cx="2305685" cy="582930"/>
          </a:xfrm>
          <a:gradFill>
            <a:gsLst>
              <a:gs pos="88000">
                <a:srgbClr val="E30000"/>
              </a:gs>
              <a:gs pos="100000">
                <a:srgbClr val="760303"/>
              </a:gs>
            </a:gsLst>
            <a:lin scaled="0"/>
          </a:gradFill>
        </p:spPr>
        <p:txBody>
          <a:bodyPr/>
          <a:lstStyle/>
          <a:p>
            <a:r>
              <a:rPr lang="el-GR" sz="2800" b="1" dirty="0">
                <a:latin typeface="Times New Roman" panose="02020603050405020304" charset="0"/>
                <a:cs typeface="Times New Roman" panose="02020603050405020304" charset="0"/>
              </a:rPr>
              <a:t>Πιθανά λάθη</a:t>
            </a:r>
            <a:r>
              <a:rPr lang="el-GR" dirty="0"/>
              <a:t> </a:t>
            </a:r>
            <a:endParaRPr lang="el-GR" dirty="0"/>
          </a:p>
        </p:txBody>
      </p:sp>
      <p:sp>
        <p:nvSpPr>
          <p:cNvPr id="3" name="Θέση περιεχομένου 2"/>
          <p:cNvSpPr>
            <a:spLocks noGrp="1"/>
          </p:cNvSpPr>
          <p:nvPr>
            <p:ph idx="1"/>
          </p:nvPr>
        </p:nvSpPr>
        <p:spPr>
          <a:xfrm>
            <a:off x="493395" y="1555750"/>
            <a:ext cx="10972800" cy="4109085"/>
          </a:xfrm>
        </p:spPr>
        <p:txBody>
          <a:bodyPr>
            <a:noAutofit/>
          </a:bodyPr>
          <a:lstStyle/>
          <a:p>
            <a:pPr marL="0" indent="0" algn="just">
              <a:lnSpc>
                <a:spcPct val="150000"/>
              </a:lnSpc>
              <a:buNone/>
            </a:pPr>
            <a:r>
              <a:rPr lang="el-GR" sz="2400" dirty="0">
                <a:latin typeface="Times New Roman" panose="02020603050405020304" charset="0"/>
                <a:cs typeface="Times New Roman" panose="02020603050405020304" charset="0"/>
              </a:rPr>
              <a:t>• Το πόδι στήριξης τοποθετείται μακριά και πίσω από τη μπάλα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 πόδι χτυπήματος μετά το χτύπημα τεντώνει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μπάλα χτυπιέται κάτω από το κέντρο της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επιφάνεια του </a:t>
            </a:r>
            <a:r>
              <a:rPr lang="el-GR" sz="2400" dirty="0" err="1">
                <a:latin typeface="Times New Roman" panose="02020603050405020304" charset="0"/>
                <a:cs typeface="Times New Roman" panose="02020603050405020304" charset="0"/>
              </a:rPr>
              <a:t>εσωτ</a:t>
            </a:r>
            <a:r>
              <a:rPr lang="el-GR" sz="2400" dirty="0">
                <a:latin typeface="Times New Roman" panose="02020603050405020304" charset="0"/>
                <a:cs typeface="Times New Roman" panose="02020603050405020304" charset="0"/>
              </a:rPr>
              <a:t>. ποδιού που έρχεται σε επαφή με τη μπάλα δεν δείχνει προς το συγκεκριμένο στόχο της μεταβίβασης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 σώμα του παίκτη είναι σε υπερέκταση προς τα πίσω </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54355"/>
            <a:ext cx="10972800" cy="765175"/>
          </a:xfrm>
        </p:spPr>
        <p:txBody>
          <a:bodyPr/>
          <a:lstStyle/>
          <a:p>
            <a:r>
              <a:rPr lang="el-GR" sz="2800" b="1" dirty="0">
                <a:latin typeface="Times New Roman" panose="02020603050405020304" charset="0"/>
                <a:cs typeface="Times New Roman" panose="02020603050405020304" charset="0"/>
              </a:rPr>
              <a:t>Σημεία παρατήρησης του προπονητή</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555115"/>
            <a:ext cx="10972800" cy="4059555"/>
          </a:xfrm>
        </p:spPr>
        <p:txBody>
          <a:bodyPr>
            <a:noAutofit/>
          </a:bodyPr>
          <a:lstStyle/>
          <a:p>
            <a:pPr marL="0" indent="0" algn="just">
              <a:lnSpc>
                <a:spcPct val="150000"/>
              </a:lnSpc>
              <a:buNone/>
            </a:pPr>
            <a:r>
              <a:rPr lang="el-GR" sz="2300" dirty="0">
                <a:latin typeface="Times New Roman" panose="02020603050405020304" charset="0"/>
                <a:cs typeface="Times New Roman" panose="02020603050405020304" charset="0"/>
              </a:rPr>
              <a:t>• Παρατήρησε ότι οι παίκτες προπονούνται σύμφωνα με τις οδηγίες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Παρατήρησε τη θέση του ποδιού στήριξης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Παρατήρησε την ενέργεια του ποδιού χτυπήματος και του σημείου επαφής με τη μπάλα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Παρατήρησε τη κλίση του σώματος του παίκτη.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Παρατήρησε αν υπάρχει ρυθμός στην εκτέλεση της κίνησης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Να γίνεται η εξάσκηση και με τα δυο πόδια</a:t>
            </a:r>
            <a:endParaRPr lang="el-GR" sz="2300" dirty="0">
              <a:latin typeface="Times New Roman" panose="02020603050405020304" charset="0"/>
              <a:cs typeface="Times New Roman" panose="0202060305040502030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latin typeface="Times New Roman" panose="02020603050405020304" charset="0"/>
                <a:cs typeface="Times New Roman" panose="02020603050405020304" charset="0"/>
              </a:rPr>
              <a:t>Μεγάλη (ψηλή) μεταβίβαση</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772795"/>
            <a:ext cx="10972800" cy="5734685"/>
          </a:xfrm>
        </p:spPr>
        <p:txBody>
          <a:bodyPr>
            <a:noAutofit/>
          </a:bodyPr>
          <a:lstStyle/>
          <a:p>
            <a:pPr marL="0" indent="0" algn="just">
              <a:lnSpc>
                <a:spcPct val="150000"/>
              </a:lnSpc>
              <a:buNone/>
            </a:pPr>
            <a:r>
              <a:rPr lang="el-GR" sz="2400" dirty="0">
                <a:latin typeface="Times New Roman" panose="02020603050405020304" charset="0"/>
                <a:cs typeface="Times New Roman" panose="02020603050405020304" charset="0"/>
              </a:rPr>
              <a:t>ΧΡΗΣΗ ΤΗΣ ΨΗΛΗΣ ΜΑΚΡΙΝΗΣ ΜΕΤΑΒΙΒΑΣΗΣ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1. Για μεταβίβαση της μπάλας σε συμπαίκτη, ο οποίος βρίσκεται σε μακρινή απόσταση.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2. Για αλλαγή παιχνιδιού.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3. Για μεταβίβαση της μπάλας στο συμπαίκτη μας, όταν η χαμηλή πάσα δεν ενδείκνυται λόγω παρεμβολής του αντιπάλου.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4. Για εκτέλεση κόρνερ.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5. Για σέντρες.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6. Για εκτέλεση βολέ από τον τερματοφύλακα.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7. Για τροφοδότηση παιχτών που επιτίθενται στην αντίπαλη περιοχή (γέμισμα)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71500"/>
            <a:ext cx="9087485" cy="1194435"/>
          </a:xfrm>
        </p:spPr>
        <p:txBody>
          <a:bodyPr/>
          <a:lstStyle/>
          <a:p>
            <a:pPr algn="l"/>
            <a:r>
              <a:rPr lang="el-GR" sz="2800" b="1" dirty="0">
                <a:latin typeface="Times New Roman" panose="02020603050405020304" charset="0"/>
                <a:cs typeface="Times New Roman" panose="02020603050405020304" charset="0"/>
              </a:rPr>
              <a:t>Βασικές αρχές εκπαίδευσης της τεχνικής των ψηλών μεταβιβάσεων</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316480"/>
            <a:ext cx="10972800" cy="2653030"/>
          </a:xfrm>
        </p:spPr>
        <p:txBody>
          <a:bodyPr>
            <a:noAutofit/>
          </a:bodyPr>
          <a:lstStyle/>
          <a:p>
            <a:pPr marL="0" indent="0" algn="just">
              <a:lnSpc>
                <a:spcPct val="150000"/>
              </a:lnSpc>
              <a:buNone/>
            </a:pPr>
            <a:r>
              <a:rPr lang="el-GR" sz="2300" dirty="0">
                <a:latin typeface="Times New Roman" panose="02020603050405020304" charset="0"/>
                <a:cs typeface="Times New Roman" panose="02020603050405020304" charset="0"/>
              </a:rPr>
              <a:t>Πόδι χτυπήματος: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Η αιώρηση του ποδιού χτυπήματος είναι συνήθως μεγάλη για να δοθεί αντίστοιχη δύναμη. Το χτύπημα της μπάλας γίνεται με το εσωτερικό, εξωτερικό ή ολόκληρο το «</a:t>
            </a:r>
            <a:r>
              <a:rPr lang="el-GR" sz="2300" dirty="0" err="1">
                <a:latin typeface="Times New Roman" panose="02020603050405020304" charset="0"/>
                <a:cs typeface="Times New Roman" panose="02020603050405020304" charset="0"/>
              </a:rPr>
              <a:t>κουντεπιέ</a:t>
            </a:r>
            <a:r>
              <a:rPr lang="el-GR" sz="2300" dirty="0">
                <a:latin typeface="Times New Roman" panose="02020603050405020304" charset="0"/>
                <a:cs typeface="Times New Roman" panose="02020603050405020304" charset="0"/>
              </a:rPr>
              <a:t>»</a:t>
            </a:r>
            <a:endParaRPr lang="el-GR" sz="2300" dirty="0">
              <a:latin typeface="Times New Roman" panose="02020603050405020304" charset="0"/>
              <a:cs typeface="Times New Roman" panose="0202060305040502030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56235"/>
            <a:ext cx="9170035" cy="983615"/>
          </a:xfrm>
        </p:spPr>
        <p:txBody>
          <a:bodyPr/>
          <a:lstStyle/>
          <a:p>
            <a:r>
              <a:rPr lang="el-GR" sz="2800" b="1" dirty="0">
                <a:latin typeface="Times New Roman" panose="02020603050405020304" charset="0"/>
                <a:cs typeface="Times New Roman" panose="02020603050405020304" charset="0"/>
              </a:rPr>
              <a:t>Βασικές αρχές εκπαίδευσης της τεχνικής των ψηλών μεταβιβάσεων</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870075"/>
            <a:ext cx="6191885" cy="389699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Πόδι στήριξης: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Το πόδι στήριξης τοποθετείται δίπλα και πίσω από τη μπάλα. Η μύτη του ποδιού στήριξης δείχνει προς την κατεύθυνση της μπάλας. </a:t>
            </a:r>
            <a:endParaRPr lang="el-GR" sz="2400" dirty="0">
              <a:latin typeface="Times New Roman" panose="02020603050405020304" charset="0"/>
              <a:cs typeface="Times New Roman" panose="02020603050405020304" charset="0"/>
            </a:endParaRPr>
          </a:p>
        </p:txBody>
      </p:sp>
      <p:pic>
        <p:nvPicPr>
          <p:cNvPr id="4" name="Εικόνα 3"/>
          <p:cNvPicPr>
            <a:picLocks noChangeAspect="1"/>
          </p:cNvPicPr>
          <p:nvPr/>
        </p:nvPicPr>
        <p:blipFill>
          <a:blip r:embed="rId1"/>
          <a:stretch>
            <a:fillRect/>
          </a:stretch>
        </p:blipFill>
        <p:spPr>
          <a:xfrm>
            <a:off x="7672070" y="1870710"/>
            <a:ext cx="3939540" cy="389636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9302115" cy="984250"/>
          </a:xfrm>
        </p:spPr>
        <p:txBody>
          <a:bodyPr/>
          <a:lstStyle/>
          <a:p>
            <a:pPr>
              <a:lnSpc>
                <a:spcPct val="150000"/>
              </a:lnSpc>
            </a:pPr>
            <a:r>
              <a:rPr lang="el-GR" sz="2800" b="1" dirty="0">
                <a:latin typeface="Times New Roman" panose="02020603050405020304" charset="0"/>
                <a:cs typeface="Times New Roman" panose="02020603050405020304" charset="0"/>
              </a:rPr>
              <a:t>Βασικές αρχές εκπαίδευσης της τεχνικής των ψηλών μεταβιβάσεων</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085975"/>
            <a:ext cx="5596890" cy="268668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Κορμός: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Το σώμα πρέπει να έχει μικρή κλίση προς τα πίσω</a:t>
            </a:r>
            <a:endParaRPr lang="el-GR" sz="2400" dirty="0">
              <a:latin typeface="Times New Roman" panose="02020603050405020304" charset="0"/>
              <a:cs typeface="Times New Roman" panose="02020603050405020304" charset="0"/>
            </a:endParaRPr>
          </a:p>
        </p:txBody>
      </p:sp>
      <p:pic>
        <p:nvPicPr>
          <p:cNvPr id="4" name="Εικόνα 3"/>
          <p:cNvPicPr>
            <a:picLocks noChangeAspect="1"/>
          </p:cNvPicPr>
          <p:nvPr/>
        </p:nvPicPr>
        <p:blipFill>
          <a:blip r:embed="rId1"/>
          <a:stretch>
            <a:fillRect/>
          </a:stretch>
        </p:blipFill>
        <p:spPr>
          <a:xfrm>
            <a:off x="7603490" y="2663190"/>
            <a:ext cx="4027170" cy="3776980"/>
          </a:xfrm>
          <a:prstGeom prst="rect">
            <a:avLst/>
          </a:prstGeom>
        </p:spPr>
      </p:pic>
      <p:pic>
        <p:nvPicPr>
          <p:cNvPr id="5" name="Εικόνα 4"/>
          <p:cNvPicPr>
            <a:picLocks noChangeAspect="1"/>
          </p:cNvPicPr>
          <p:nvPr/>
        </p:nvPicPr>
        <p:blipFill>
          <a:blip r:embed="rId2"/>
          <a:stretch>
            <a:fillRect/>
          </a:stretch>
        </p:blipFill>
        <p:spPr>
          <a:xfrm>
            <a:off x="1692910" y="4204335"/>
            <a:ext cx="5198745" cy="223583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8359140" cy="984250"/>
          </a:xfrm>
        </p:spPr>
        <p:txBody>
          <a:bodyPr/>
          <a:lstStyle/>
          <a:p>
            <a:pPr algn="ctr"/>
            <a:r>
              <a:rPr lang="el-GR" sz="2800" b="1" dirty="0">
                <a:latin typeface="Times New Roman" panose="02020603050405020304" charset="0"/>
                <a:cs typeface="Times New Roman" panose="02020603050405020304" charset="0"/>
              </a:rPr>
              <a:t>Βασικές αρχές εκπαίδευσης της τεχνικής των ψηλών μεταβιβάσεων</a:t>
            </a:r>
            <a:r>
              <a:rPr lang="el-GR" dirty="0"/>
              <a:t> </a:t>
            </a:r>
            <a:endParaRPr lang="el-GR" dirty="0"/>
          </a:p>
        </p:txBody>
      </p:sp>
      <p:sp>
        <p:nvSpPr>
          <p:cNvPr id="3" name="Θέση περιεχομένου 2"/>
          <p:cNvSpPr>
            <a:spLocks noGrp="1"/>
          </p:cNvSpPr>
          <p:nvPr>
            <p:ph idx="1"/>
          </p:nvPr>
        </p:nvSpPr>
        <p:spPr>
          <a:xfrm>
            <a:off x="609600" y="1174750"/>
            <a:ext cx="5599430" cy="3017520"/>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Επιφάνεια επαφής της μπάλας: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μπάλα πρέπει να χτυπηθεί κάτω από τη μεσαία οριζόντια γραμμή </a:t>
            </a:r>
            <a:r>
              <a:rPr lang="el-GR" sz="2400" dirty="0" smtClean="0">
                <a:latin typeface="Times New Roman" panose="02020603050405020304" charset="0"/>
                <a:cs typeface="Times New Roman" panose="02020603050405020304" charset="0"/>
              </a:rPr>
              <a:t>της</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b="1" dirty="0">
                <a:latin typeface="Times New Roman" panose="02020603050405020304" charset="0"/>
                <a:cs typeface="Times New Roman" panose="02020603050405020304" charset="0"/>
              </a:rPr>
              <a:t>Χτύπημα </a:t>
            </a:r>
            <a:r>
              <a:rPr lang="el-GR" sz="2400" b="1" dirty="0" smtClean="0">
                <a:latin typeface="Times New Roman" panose="02020603050405020304" charset="0"/>
                <a:cs typeface="Times New Roman" panose="02020603050405020304" charset="0"/>
              </a:rPr>
              <a:t>με </a:t>
            </a:r>
            <a:r>
              <a:rPr lang="el-GR" sz="2400" b="1" dirty="0">
                <a:latin typeface="Times New Roman" panose="02020603050405020304" charset="0"/>
                <a:cs typeface="Times New Roman" panose="02020603050405020304" charset="0"/>
              </a:rPr>
              <a:t>«</a:t>
            </a:r>
            <a:r>
              <a:rPr lang="el-GR" sz="2400" b="1" dirty="0" smtClean="0">
                <a:latin typeface="Times New Roman" panose="02020603050405020304" charset="0"/>
                <a:cs typeface="Times New Roman" panose="02020603050405020304" charset="0"/>
              </a:rPr>
              <a:t>φάλτσο</a:t>
            </a:r>
            <a:r>
              <a:rPr lang="el-GR" sz="2400" b="1" dirty="0">
                <a:latin typeface="Times New Roman" panose="02020603050405020304" charset="0"/>
                <a:cs typeface="Times New Roman" panose="02020603050405020304" charset="0"/>
              </a:rPr>
              <a:t>»</a:t>
            </a:r>
            <a:endParaRPr lang="el-GR" sz="2400" dirty="0">
              <a:latin typeface="Times New Roman" panose="02020603050405020304" charset="0"/>
              <a:cs typeface="Times New Roman" panose="02020603050405020304" charset="0"/>
            </a:endParaRPr>
          </a:p>
        </p:txBody>
      </p:sp>
      <p:pic>
        <p:nvPicPr>
          <p:cNvPr id="4" name="Εικόνα 3"/>
          <p:cNvPicPr>
            <a:picLocks noChangeAspect="1"/>
          </p:cNvPicPr>
          <p:nvPr/>
        </p:nvPicPr>
        <p:blipFill>
          <a:blip r:embed="rId1"/>
          <a:stretch>
            <a:fillRect/>
          </a:stretch>
        </p:blipFill>
        <p:spPr>
          <a:xfrm>
            <a:off x="581025" y="4629150"/>
            <a:ext cx="2708910" cy="1975485"/>
          </a:xfrm>
          <a:prstGeom prst="rect">
            <a:avLst/>
          </a:prstGeom>
        </p:spPr>
      </p:pic>
      <p:pic>
        <p:nvPicPr>
          <p:cNvPr id="5" name="Εικόνα 4"/>
          <p:cNvPicPr>
            <a:picLocks noChangeAspect="1"/>
          </p:cNvPicPr>
          <p:nvPr/>
        </p:nvPicPr>
        <p:blipFill>
          <a:blip r:embed="rId2"/>
          <a:stretch>
            <a:fillRect/>
          </a:stretch>
        </p:blipFill>
        <p:spPr>
          <a:xfrm>
            <a:off x="3543300" y="4629150"/>
            <a:ext cx="2552700" cy="1975485"/>
          </a:xfrm>
          <a:prstGeom prst="rect">
            <a:avLst/>
          </a:prstGeom>
        </p:spPr>
      </p:pic>
      <p:pic>
        <p:nvPicPr>
          <p:cNvPr id="6" name="Εικόνα 5"/>
          <p:cNvPicPr>
            <a:picLocks noChangeAspect="1"/>
          </p:cNvPicPr>
          <p:nvPr/>
        </p:nvPicPr>
        <p:blipFill>
          <a:blip r:embed="rId3"/>
          <a:stretch>
            <a:fillRect/>
          </a:stretch>
        </p:blipFill>
        <p:spPr>
          <a:xfrm>
            <a:off x="7515860" y="1575435"/>
            <a:ext cx="3237865" cy="1892300"/>
          </a:xfrm>
          <a:prstGeom prst="rect">
            <a:avLst/>
          </a:prstGeom>
        </p:spPr>
      </p:pic>
      <p:pic>
        <p:nvPicPr>
          <p:cNvPr id="7" name="Εικόνα 6"/>
          <p:cNvPicPr>
            <a:picLocks noChangeAspect="1"/>
          </p:cNvPicPr>
          <p:nvPr/>
        </p:nvPicPr>
        <p:blipFill>
          <a:blip r:embed="rId4"/>
          <a:stretch>
            <a:fillRect/>
          </a:stretch>
        </p:blipFill>
        <p:spPr>
          <a:xfrm>
            <a:off x="7515860" y="3712845"/>
            <a:ext cx="3237865" cy="222567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87070"/>
            <a:ext cx="2188845" cy="814070"/>
          </a:xfrm>
          <a:gradFill>
            <a:gsLst>
              <a:gs pos="0">
                <a:srgbClr val="E30000"/>
              </a:gs>
              <a:gs pos="100000">
                <a:srgbClr val="760303"/>
              </a:gs>
            </a:gsLst>
            <a:lin scaled="0"/>
          </a:gradFill>
        </p:spPr>
        <p:txBody>
          <a:bodyPr/>
          <a:lstStyle/>
          <a:p>
            <a:pPr>
              <a:lnSpc>
                <a:spcPct val="150000"/>
              </a:lnSpc>
            </a:pPr>
            <a:r>
              <a:rPr lang="el-GR" sz="2800" b="1" dirty="0">
                <a:latin typeface="Times New Roman" panose="02020603050405020304" charset="0"/>
                <a:cs typeface="Times New Roman" panose="02020603050405020304" charset="0"/>
              </a:rPr>
              <a:t>Πιθανά λάθη</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051685"/>
            <a:ext cx="10972800" cy="334835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Το πόδι στήριξης τοποθετείται κοντά και δίπλα στη μπάλα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 πόδι χτυπήματος μετά το χτύπημα τεντώνει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μπάλα χτυπιέται στο κέντρο της ή πάνω από τον οριζόντιο άξονα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 σώμα του παίκτη είναι σε κλίση προς τα εμπρός </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81990"/>
            <a:ext cx="10133330" cy="984250"/>
          </a:xfrm>
        </p:spPr>
        <p:txBody>
          <a:bodyPr/>
          <a:lstStyle/>
          <a:p>
            <a:pPr algn="ctr"/>
            <a:r>
              <a:rPr lang="el-GR" sz="2800" b="1" dirty="0">
                <a:latin typeface="Times New Roman" panose="02020603050405020304" charset="0"/>
                <a:cs typeface="Times New Roman" panose="02020603050405020304" charset="0"/>
              </a:rPr>
              <a:t>Αλληλεπίδραση μεταξύ Τεχνικής, Φυσικής κατάστασης </a:t>
            </a:r>
            <a:br>
              <a:rPr lang="el-GR" sz="2800" b="1" dirty="0">
                <a:latin typeface="Times New Roman" panose="02020603050405020304" charset="0"/>
                <a:cs typeface="Times New Roman" panose="02020603050405020304" charset="0"/>
              </a:rPr>
            </a:br>
            <a:r>
              <a:rPr lang="el-GR" sz="2800" b="1" dirty="0">
                <a:latin typeface="Times New Roman" panose="02020603050405020304" charset="0"/>
                <a:cs typeface="Times New Roman" panose="02020603050405020304" charset="0"/>
              </a:rPr>
              <a:t>και Τακτικής</a:t>
            </a:r>
            <a:r>
              <a:rPr lang="el-GR" b="1" dirty="0"/>
              <a:t> </a:t>
            </a:r>
            <a:endParaRPr lang="el-GR" dirty="0"/>
          </a:p>
        </p:txBody>
      </p:sp>
      <p:sp>
        <p:nvSpPr>
          <p:cNvPr id="3" name="Θέση περιεχομένου 2"/>
          <p:cNvSpPr>
            <a:spLocks noGrp="1"/>
          </p:cNvSpPr>
          <p:nvPr>
            <p:ph idx="1"/>
          </p:nvPr>
        </p:nvSpPr>
        <p:spPr>
          <a:xfrm>
            <a:off x="609600" y="2266950"/>
            <a:ext cx="10972800" cy="3512185"/>
          </a:xfrm>
        </p:spPr>
        <p:txBody>
          <a:bodyPr/>
          <a:lstStyle/>
          <a:p>
            <a:pPr marL="0" indent="0">
              <a:lnSpc>
                <a:spcPct val="150000"/>
              </a:lnSpc>
              <a:buNone/>
            </a:pPr>
            <a:r>
              <a:rPr lang="el-GR" sz="2400" dirty="0"/>
              <a:t>Οι διάφορες κινήσεις τεχνικής, οι φυσικές ικανότητες και οι τακτικές ενέργειες ενός παίκτη αποτελούν βασικά στοιχεία για την απόδοσή του στον αγώνα και βρίσκονται σε μια αλληλεξάρτηση. </a:t>
            </a:r>
            <a:endParaRPr lang="el-G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88010"/>
            <a:ext cx="7763510" cy="798195"/>
          </a:xfrm>
        </p:spPr>
        <p:txBody>
          <a:bodyPr/>
          <a:lstStyle/>
          <a:p>
            <a:r>
              <a:rPr lang="el-GR" sz="2800" b="1" dirty="0">
                <a:latin typeface="Times New Roman" panose="02020603050405020304" charset="0"/>
                <a:cs typeface="Times New Roman" panose="02020603050405020304" charset="0"/>
              </a:rPr>
              <a:t>ΥΠΟΔΟΧΗ ΤΗΣ ΜΠΑΛΑΣ</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720850"/>
            <a:ext cx="10972800" cy="4440555"/>
          </a:xfrm>
        </p:spPr>
        <p:txBody>
          <a:bodyPr>
            <a:noAutofit/>
          </a:bodyPr>
          <a:lstStyle/>
          <a:p>
            <a:pPr marL="0" indent="0" algn="just">
              <a:lnSpc>
                <a:spcPct val="150000"/>
              </a:lnSpc>
              <a:buNone/>
            </a:pPr>
            <a:r>
              <a:rPr lang="el-GR" sz="2400" dirty="0">
                <a:latin typeface="Times New Roman" panose="02020603050405020304" charset="0"/>
                <a:cs typeface="Times New Roman" panose="02020603050405020304" charset="0"/>
              </a:rPr>
              <a:t>• Οι παίκτες πρέπει να μάθουν πώς να υποδεχθούν και να κοντρολάρουν τη μπάλα έτσι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ώστε να τη διατηρήσουν στην κατοχή τους χωρίς να χαθεί ο ρυθμός της ανάλογης αγωνιστικής φάσης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σωστή υποδοχή και ο έλεγχος της μπάλας εξαρτάται από το ύψος και τη γωνία προσέγγισης της μπάλας, την ταχύτητα και την απόσταση της επερχόμενης μπάλας, από την κινητική κατάσταση του παίκτη και τις ενέργειες των αντιπάλων στη ανάλογη φάση του αγώνα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9120505" cy="1095375"/>
          </a:xfrm>
        </p:spPr>
        <p:txBody>
          <a:bodyPr/>
          <a:lstStyle/>
          <a:p>
            <a:r>
              <a:rPr lang="el-GR" sz="2800" b="1" dirty="0">
                <a:latin typeface="Times New Roman" panose="02020603050405020304" charset="0"/>
                <a:cs typeface="Times New Roman" panose="02020603050405020304" charset="0"/>
              </a:rPr>
              <a:t>ΥΠΟΔΟΧΗ ΤΗΣ ΜΠΑΛΑΣ ΣΕ ΨΗΛΗ ΜΕΤΑΒΙΒΑΣΗ</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489075"/>
            <a:ext cx="9847580" cy="4638675"/>
          </a:xfrm>
        </p:spPr>
        <p:txBody>
          <a:bodyPr>
            <a:noAutofit/>
          </a:bodyPr>
          <a:lstStyle/>
          <a:p>
            <a:pPr marL="0" indent="0" algn="just">
              <a:lnSpc>
                <a:spcPct val="150000"/>
              </a:lnSpc>
              <a:buNone/>
            </a:pPr>
            <a:r>
              <a:rPr lang="el-GR" sz="1800" dirty="0">
                <a:latin typeface="Times New Roman" panose="02020603050405020304" charset="0"/>
                <a:cs typeface="Times New Roman" panose="02020603050405020304" charset="0"/>
              </a:rPr>
              <a:t>Ο παίκτης υποδέχεται τη μπάλα με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 το στήθος ή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 με το μηρό ή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 με το </a:t>
            </a:r>
            <a:r>
              <a:rPr lang="el-GR" sz="1800" dirty="0" err="1">
                <a:latin typeface="Times New Roman" panose="02020603050405020304" charset="0"/>
                <a:cs typeface="Times New Roman" panose="02020603050405020304" charset="0"/>
              </a:rPr>
              <a:t>κουντεπιέ</a:t>
            </a:r>
            <a:r>
              <a:rPr lang="el-GR" sz="1800" dirty="0">
                <a:latin typeface="Times New Roman" panose="02020603050405020304" charset="0"/>
                <a:cs typeface="Times New Roman" panose="02020603050405020304" charset="0"/>
              </a:rPr>
              <a:t> (ταρσό) ή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 με το εσωτερικό ή εξωτερικό του ποδιού ή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 με το κεφάλι και στη συνέχεια αφήνοντάς την να πέσει στο έδαφος την κοντρολάρει με το εσωτερικό ή το εξωτερικό του ποδιού ή με τη σόλα. Ακολουθεί η επόμενη κίνηση (κοντρόλ, πάσα, ντρίπλα κλπ. )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Υποδοχή μετά από αναπήδηση της μπάλας στο έδαφος</a:t>
            </a:r>
            <a:endParaRPr lang="el-GR" sz="18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8524240" cy="929640"/>
          </a:xfrm>
        </p:spPr>
        <p:txBody>
          <a:bodyPr/>
          <a:lstStyle/>
          <a:p>
            <a:r>
              <a:rPr lang="el-GR" dirty="0"/>
              <a:t>Υποδοχή- Η μπάλα έρχεται από ψηλά</a:t>
            </a:r>
            <a:endParaRPr lang="el-GR" dirty="0"/>
          </a:p>
        </p:txBody>
      </p:sp>
      <p:pic>
        <p:nvPicPr>
          <p:cNvPr id="4" name="Θέση περιεχομένου 3"/>
          <p:cNvPicPr>
            <a:picLocks noGrp="1" noChangeAspect="1"/>
          </p:cNvPicPr>
          <p:nvPr>
            <p:ph idx="1"/>
          </p:nvPr>
        </p:nvPicPr>
        <p:blipFill>
          <a:blip r:embed="rId1"/>
          <a:stretch>
            <a:fillRect/>
          </a:stretch>
        </p:blipFill>
        <p:spPr>
          <a:xfrm>
            <a:off x="1200150" y="1773555"/>
            <a:ext cx="3450590" cy="4208780"/>
          </a:xfrm>
          <a:prstGeom prst="rect">
            <a:avLst/>
          </a:prstGeom>
        </p:spPr>
      </p:pic>
      <p:pic>
        <p:nvPicPr>
          <p:cNvPr id="5" name="Εικόνα 4"/>
          <p:cNvPicPr>
            <a:picLocks noChangeAspect="1"/>
          </p:cNvPicPr>
          <p:nvPr/>
        </p:nvPicPr>
        <p:blipFill>
          <a:blip r:embed="rId2"/>
          <a:stretch>
            <a:fillRect/>
          </a:stretch>
        </p:blipFill>
        <p:spPr>
          <a:xfrm>
            <a:off x="6527165" y="1772920"/>
            <a:ext cx="3159125" cy="420941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9582150" cy="1244600"/>
          </a:xfrm>
        </p:spPr>
        <p:txBody>
          <a:bodyPr/>
          <a:lstStyle/>
          <a:p>
            <a:r>
              <a:rPr lang="el-GR" sz="2800" b="1" dirty="0">
                <a:latin typeface="Times New Roman" panose="02020603050405020304" charset="0"/>
                <a:cs typeface="Times New Roman" panose="02020603050405020304" charset="0"/>
              </a:rPr>
              <a:t>Υποδοχή με το στήθος  </a:t>
            </a:r>
            <a:r>
              <a:rPr lang="el-GR" sz="2800" b="1" dirty="0" smtClean="0">
                <a:latin typeface="Times New Roman" panose="02020603050405020304" charset="0"/>
                <a:cs typeface="Times New Roman" panose="02020603050405020304" charset="0"/>
              </a:rPr>
              <a:t>                  Υποδοχή </a:t>
            </a:r>
            <a:r>
              <a:rPr lang="el-GR" sz="2800" b="1" dirty="0">
                <a:latin typeface="Times New Roman" panose="02020603050405020304" charset="0"/>
                <a:cs typeface="Times New Roman" panose="02020603050405020304" charset="0"/>
              </a:rPr>
              <a:t>με το «</a:t>
            </a:r>
            <a:r>
              <a:rPr lang="el-GR" sz="2800" b="1" dirty="0" err="1">
                <a:latin typeface="Times New Roman" panose="02020603050405020304" charset="0"/>
                <a:cs typeface="Times New Roman" panose="02020603050405020304" charset="0"/>
              </a:rPr>
              <a:t>κουντεπιέ</a:t>
            </a:r>
            <a:r>
              <a:rPr lang="el-GR" sz="2800" b="1" dirty="0">
                <a:latin typeface="Times New Roman" panose="02020603050405020304" charset="0"/>
                <a:cs typeface="Times New Roman" panose="02020603050405020304" charset="0"/>
              </a:rPr>
              <a:t>»</a:t>
            </a:r>
            <a:r>
              <a:rPr lang="el-GR" b="1" dirty="0"/>
              <a:t> </a:t>
            </a:r>
            <a:endParaRPr lang="el-GR" dirty="0"/>
          </a:p>
        </p:txBody>
      </p:sp>
      <p:pic>
        <p:nvPicPr>
          <p:cNvPr id="4" name="Θέση περιεχομένου 3"/>
          <p:cNvPicPr>
            <a:picLocks noGrp="1" noChangeAspect="1"/>
          </p:cNvPicPr>
          <p:nvPr>
            <p:ph idx="1"/>
          </p:nvPr>
        </p:nvPicPr>
        <p:blipFill>
          <a:blip r:embed="rId1"/>
          <a:stretch>
            <a:fillRect/>
          </a:stretch>
        </p:blipFill>
        <p:spPr>
          <a:xfrm>
            <a:off x="866140" y="1939290"/>
            <a:ext cx="3719195" cy="3466465"/>
          </a:xfrm>
          <a:prstGeom prst="rect">
            <a:avLst/>
          </a:prstGeom>
        </p:spPr>
      </p:pic>
      <p:pic>
        <p:nvPicPr>
          <p:cNvPr id="5" name="Εικόνα 4"/>
          <p:cNvPicPr>
            <a:picLocks noChangeAspect="1"/>
          </p:cNvPicPr>
          <p:nvPr/>
        </p:nvPicPr>
        <p:blipFill>
          <a:blip r:embed="rId2"/>
          <a:stretch>
            <a:fillRect/>
          </a:stretch>
        </p:blipFill>
        <p:spPr>
          <a:xfrm>
            <a:off x="6249670" y="1939290"/>
            <a:ext cx="3511550" cy="344741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76580" y="1356995"/>
            <a:ext cx="10360660" cy="5217160"/>
          </a:xfrm>
        </p:spPr>
        <p:txBody>
          <a:bodyPr>
            <a:noAutofit/>
          </a:bodyPr>
          <a:lstStyle/>
          <a:p>
            <a:pPr marL="0" indent="0" algn="just">
              <a:lnSpc>
                <a:spcPct val="150000"/>
              </a:lnSpc>
              <a:buNone/>
            </a:pPr>
            <a:r>
              <a:rPr lang="el-GR" sz="2400" dirty="0">
                <a:latin typeface="Times New Roman" panose="02020603050405020304" charset="0"/>
                <a:cs typeface="Times New Roman" panose="02020603050405020304" charset="0"/>
              </a:rPr>
              <a:t>• Κίνηση του παίκτη στην πορεία της μπάλας (κοντά στη μπάλα) και σωστή τοποθέτηση με καλή ισορροπία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Γρήγορη και προσεκτική ματιά για έλεγχο των αντιπάλων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 μέρος του σώματος που θα έρθει σε επαφή με τη μπάλα υποχωρεί ελαφρά για την απόσβεση της δύναμης της μπάλας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Γρήγορη απόφαση για την τεχνική της υποδοχής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Γρήγορη σκέψη και ενέργεια για την επόμενη κίνηση (κοντρόλ, πάσα, ντρίπλα)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935355"/>
            <a:ext cx="1461135" cy="582930"/>
          </a:xfrm>
          <a:solidFill>
            <a:srgbClr val="FF0000"/>
          </a:solidFill>
        </p:spPr>
        <p:txBody>
          <a:bodyPr/>
          <a:lstStyle/>
          <a:p>
            <a:r>
              <a:rPr lang="el-GR" sz="2800" b="1" dirty="0">
                <a:latin typeface="Times New Roman" panose="02020603050405020304" charset="0"/>
                <a:cs typeface="Times New Roman" panose="02020603050405020304" charset="0"/>
              </a:rPr>
              <a:t>ΛΑΘΗ</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969135"/>
            <a:ext cx="10972800" cy="3794760"/>
          </a:xfrm>
        </p:spPr>
        <p:txBody>
          <a:bodyPr>
            <a:normAutofit lnSpcReduction="20000"/>
          </a:bodyPr>
          <a:lstStyle/>
          <a:p>
            <a:pPr marL="0" indent="0" algn="just">
              <a:lnSpc>
                <a:spcPct val="150000"/>
              </a:lnSpc>
              <a:buNone/>
            </a:pPr>
            <a:r>
              <a:rPr lang="el-GR" sz="2400" dirty="0">
                <a:latin typeface="Times New Roman" panose="02020603050405020304" charset="0"/>
                <a:cs typeface="Times New Roman" panose="02020603050405020304" charset="0"/>
              </a:rPr>
              <a:t>• Η πορεία της μπάλας που έρχεται δεν υπολογίζεται σωστά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 μέρος του σώματος που έρχεται σε επαφή με τη μπάλα κινείται προς αυτήν αντί να τραβηχτεί ελαφρά προς τα πίσω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Οι μύες που λαμβάνουν μέρος στην κίνηση είναι σφιχτοί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Λάθος στην επιλογή της τεχνικής </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88010"/>
            <a:ext cx="6357620" cy="731520"/>
          </a:xfrm>
        </p:spPr>
        <p:txBody>
          <a:bodyPr/>
          <a:lstStyle/>
          <a:p>
            <a:r>
              <a:rPr lang="el-GR" sz="2800" b="1" dirty="0">
                <a:latin typeface="Times New Roman" panose="02020603050405020304" charset="0"/>
                <a:cs typeface="Times New Roman" panose="02020603050405020304" charset="0"/>
              </a:rPr>
              <a:t>ΠΡΟΣΠΟΙΗΣΗ-ΝΤΡΙΠΛΑ</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509905" y="1837690"/>
            <a:ext cx="10972800" cy="3479800"/>
          </a:xfrm>
        </p:spPr>
        <p:txBody>
          <a:bodyPr/>
          <a:lstStyle/>
          <a:p>
            <a:pPr marL="0" indent="0" algn="just">
              <a:lnSpc>
                <a:spcPct val="150000"/>
              </a:lnSpc>
              <a:buNone/>
            </a:pPr>
            <a:r>
              <a:rPr lang="el-GR" sz="2400" i="1" dirty="0">
                <a:latin typeface="Times New Roman" panose="02020603050405020304" charset="0"/>
                <a:cs typeface="Times New Roman" panose="02020603050405020304" charset="0"/>
              </a:rPr>
              <a:t>Ορισμός </a:t>
            </a:r>
            <a:endParaRPr lang="el-GR" sz="2400" i="1"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Προσποιήσεις είναι οι κινήσεις παραπλάνησης, που εκτελεί ένας παίκτης, για να </a:t>
            </a:r>
            <a:r>
              <a:rPr lang="el-GR" sz="2400" dirty="0" err="1">
                <a:latin typeface="Times New Roman" panose="02020603050405020304" charset="0"/>
                <a:cs typeface="Times New Roman" panose="02020603050405020304" charset="0"/>
              </a:rPr>
              <a:t>αποσπασθεί</a:t>
            </a:r>
            <a:r>
              <a:rPr lang="el-GR" sz="2400" dirty="0">
                <a:latin typeface="Times New Roman" panose="02020603050405020304" charset="0"/>
                <a:cs typeface="Times New Roman" panose="02020603050405020304" charset="0"/>
              </a:rPr>
              <a:t> η προσοχή του αντιπάλου από την κατεύθυνση της μπάλας ή από την πορεία του παίκτη με τελικό σκοπό να βγει ο αντίπαλος εκτός θέσεως ισορροπίας και να προσπεραστεί</a:t>
            </a:r>
            <a:r>
              <a:rPr lang="el-GR" sz="2400" b="1" dirty="0">
                <a:latin typeface="Times New Roman" panose="02020603050405020304" charset="0"/>
                <a:cs typeface="Times New Roman" panose="02020603050405020304" charset="0"/>
              </a:rPr>
              <a:t>.</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984885"/>
            <a:ext cx="5414645" cy="714375"/>
          </a:xfrm>
        </p:spPr>
        <p:txBody>
          <a:bodyPr/>
          <a:lstStyle/>
          <a:p>
            <a:r>
              <a:rPr lang="el-GR" sz="2800" b="1" dirty="0">
                <a:latin typeface="Times New Roman" panose="02020603050405020304" charset="0"/>
                <a:cs typeface="Times New Roman" panose="02020603050405020304" charset="0"/>
              </a:rPr>
              <a:t>Είδη προσποιήσεων</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150745"/>
            <a:ext cx="10972800" cy="3662680"/>
          </a:xfrm>
        </p:spPr>
        <p:txBody>
          <a:bodyPr>
            <a:noAutofit/>
          </a:bodyPr>
          <a:lstStyle/>
          <a:p>
            <a:pPr marL="0" indent="0" algn="just">
              <a:lnSpc>
                <a:spcPct val="150000"/>
              </a:lnSpc>
              <a:buNone/>
            </a:pPr>
            <a:r>
              <a:rPr lang="el-GR" sz="2300" dirty="0">
                <a:latin typeface="Times New Roman" panose="02020603050405020304" charset="0"/>
                <a:cs typeface="Times New Roman" panose="02020603050405020304" charset="0"/>
              </a:rPr>
              <a:t>Υπάρχουν πολλά είδη προσποιήσεων με στόχο την ανατροπή της ισορροπίας του αντιπάλου όπως: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προσποιήσεις με κίνηση της μπάλας.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προσποιήσεις με κίνηση του σώματος.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προσποιήσεις με κίνηση του σώματος και της μπάλας.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προσποιήσεις με λόγο που παραπλανούν την ακοή του αντιπάλου.</a:t>
            </a:r>
            <a:endParaRPr lang="el-GR" sz="23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03885"/>
            <a:ext cx="10013315" cy="880110"/>
          </a:xfrm>
        </p:spPr>
        <p:txBody>
          <a:bodyPr/>
          <a:lstStyle/>
          <a:p>
            <a:r>
              <a:rPr lang="el-GR" sz="2800" b="1" dirty="0">
                <a:latin typeface="Times New Roman" panose="02020603050405020304" charset="0"/>
                <a:cs typeface="Times New Roman" panose="02020603050405020304" charset="0"/>
              </a:rPr>
              <a:t>Τα βασικά στάδια μιας προσποίησης είναι:</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769745"/>
            <a:ext cx="10972800" cy="435800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1. Τα μάτια με κατεύθυνση πάνω στον αντίπαλο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2. Πρώτη κίνηση, 1ο βήμα προσποίησης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3. Απότομο φρενάρισμα και παρατήρηση της αντίδρασης του αντιπάλου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4. Αλλαγή ρυθμού και αποφασιστική ταχύτατη κίνηση αντίθετα από την κίνηση του αντιπάλου</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951865"/>
            <a:ext cx="4124325" cy="879475"/>
          </a:xfrm>
        </p:spPr>
        <p:txBody>
          <a:bodyPr/>
          <a:lstStyle/>
          <a:p>
            <a:r>
              <a:rPr lang="el-GR" sz="2800" b="1" dirty="0">
                <a:latin typeface="Times New Roman" panose="02020603050405020304" charset="0"/>
                <a:cs typeface="Times New Roman" panose="02020603050405020304" charset="0"/>
              </a:rPr>
              <a:t>ΝΤΡΙΠΛΑ</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597150"/>
            <a:ext cx="7680960" cy="2272665"/>
          </a:xfrm>
        </p:spPr>
        <p:txBody>
          <a:bodyPr/>
          <a:lstStyle/>
          <a:p>
            <a:pPr marL="0" indent="0">
              <a:lnSpc>
                <a:spcPct val="150000"/>
              </a:lnSpc>
              <a:buNone/>
            </a:pPr>
            <a:r>
              <a:rPr lang="el-GR" sz="2400" dirty="0">
                <a:latin typeface="Times New Roman" panose="02020603050405020304" charset="0"/>
                <a:cs typeface="Times New Roman" panose="02020603050405020304" charset="0"/>
              </a:rPr>
              <a:t>• Ντρίπλα είναι η ικανότητα του παίκτη να προσπερνά με επιτυχία τον αντίπαλο</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latin typeface="Times New Roman" panose="02020603050405020304" charset="0"/>
                <a:cs typeface="Times New Roman" panose="02020603050405020304" charset="0"/>
              </a:rPr>
              <a:t>Φυσική κατάσταση και Τεχνική</a:t>
            </a:r>
            <a:r>
              <a:rPr lang="el-GR" sz="2800" dirty="0">
                <a:latin typeface="Times New Roman" panose="02020603050405020304" charset="0"/>
                <a:cs typeface="Times New Roman" panose="02020603050405020304" charset="0"/>
              </a:rPr>
              <a:t> </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p:txBody>
          <a:bodyPr>
            <a:noAutofit/>
          </a:bodyPr>
          <a:lstStyle/>
          <a:p>
            <a:pPr>
              <a:lnSpc>
                <a:spcPct val="150000"/>
              </a:lnSpc>
            </a:pPr>
            <a:r>
              <a:rPr lang="el-GR" sz="2400" dirty="0">
                <a:latin typeface="Times New Roman" panose="02020603050405020304" charset="0"/>
                <a:cs typeface="Times New Roman" panose="02020603050405020304" charset="0"/>
              </a:rPr>
              <a:t>Η διατήρηση της υψηλής ποιότητας τεχνικής σε όλη τη διάρκεια του αγώνα προϋποθέτει από τον παίκτη να διαθέτει ένα πολύ καλό επίπεδο φυσικής κατάστασης. </a:t>
            </a:r>
            <a:endParaRPr lang="el-GR" sz="2400" dirty="0" smtClean="0">
              <a:latin typeface="Times New Roman" panose="02020603050405020304" charset="0"/>
              <a:cs typeface="Times New Roman" panose="02020603050405020304" charset="0"/>
            </a:endParaRPr>
          </a:p>
          <a:p>
            <a:pPr>
              <a:lnSpc>
                <a:spcPct val="150000"/>
              </a:lnSpc>
            </a:pPr>
            <a:r>
              <a:rPr lang="el-GR" sz="2400" dirty="0">
                <a:latin typeface="Times New Roman" panose="02020603050405020304" charset="0"/>
                <a:cs typeface="Times New Roman" panose="02020603050405020304" charset="0"/>
              </a:rPr>
              <a:t>Για παράδειγμα οι προσποιήσεις απαιτούν μια καλή ευκινησία. Τα δυνατά σουτ από απόσταση, το άλμα για κεφαλιά, η διεκδίκηση στις διάφορες μονομαχίες, οι εκκινήσεις από διάφορες θέσεις απαιτούν από τον παίκτη να διαθέτει καλό επίπεδο διαφόρων μορφών δύναμης και ιδιαίτερα της </a:t>
            </a:r>
            <a:r>
              <a:rPr lang="el-GR" sz="2400" dirty="0" err="1">
                <a:latin typeface="Times New Roman" panose="02020603050405020304" charset="0"/>
                <a:cs typeface="Times New Roman" panose="02020603050405020304" charset="0"/>
              </a:rPr>
              <a:t>ταχυδύναμης</a:t>
            </a:r>
            <a:r>
              <a:rPr lang="el-GR" sz="2400" dirty="0">
                <a:latin typeface="Times New Roman" panose="02020603050405020304" charset="0"/>
                <a:cs typeface="Times New Roman" panose="02020603050405020304" charset="0"/>
              </a:rPr>
              <a:t>. </a:t>
            </a:r>
            <a:endParaRPr lang="el-GR" sz="2400" dirty="0" smtClean="0">
              <a:latin typeface="Times New Roman" panose="02020603050405020304" charset="0"/>
              <a:cs typeface="Times New Roman" panose="02020603050405020304" charset="0"/>
            </a:endParaRPr>
          </a:p>
          <a:p>
            <a:pPr>
              <a:lnSpc>
                <a:spcPct val="150000"/>
              </a:lnSpc>
            </a:pPr>
            <a:r>
              <a:rPr lang="el-GR" sz="2400" dirty="0">
                <a:latin typeface="Times New Roman" panose="02020603050405020304" charset="0"/>
                <a:cs typeface="Times New Roman" panose="02020603050405020304" charset="0"/>
              </a:rPr>
              <a:t>Επίσης η ικανότητα αντοχής βοηθά τον παίκτη να διατηρεί την ποιότητα εκτέλεσης της τεχνικής μέχρι το τέλος του αγώνα. </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39395"/>
            <a:ext cx="5530850" cy="929640"/>
          </a:xfrm>
        </p:spPr>
        <p:txBody>
          <a:bodyPr/>
          <a:lstStyle/>
          <a:p>
            <a:r>
              <a:rPr lang="el-GR" sz="2800" b="1" dirty="0">
                <a:latin typeface="Times New Roman" panose="02020603050405020304" charset="0"/>
                <a:cs typeface="Times New Roman" panose="02020603050405020304" charset="0"/>
              </a:rPr>
              <a:t>Χρήση της ντρίπλας στο παιχνίδι</a:t>
            </a:r>
            <a:r>
              <a:rPr lang="el-GR" b="1" dirty="0"/>
              <a:t> </a:t>
            </a:r>
            <a:endParaRPr lang="el-GR" dirty="0"/>
          </a:p>
        </p:txBody>
      </p:sp>
      <p:sp>
        <p:nvSpPr>
          <p:cNvPr id="3" name="Θέση περιεχομένου 2"/>
          <p:cNvSpPr>
            <a:spLocks noGrp="1"/>
          </p:cNvSpPr>
          <p:nvPr>
            <p:ph idx="1"/>
          </p:nvPr>
        </p:nvSpPr>
        <p:spPr>
          <a:xfrm>
            <a:off x="609600" y="1169035"/>
            <a:ext cx="10515600" cy="4970780"/>
          </a:xfrm>
        </p:spPr>
        <p:txBody>
          <a:bodyPr>
            <a:noAutofit/>
          </a:bodyPr>
          <a:lstStyle/>
          <a:p>
            <a:pPr marL="0" indent="0" algn="just">
              <a:lnSpc>
                <a:spcPct val="150000"/>
              </a:lnSpc>
              <a:buNone/>
            </a:pPr>
            <a:r>
              <a:rPr lang="el-GR" sz="2000" dirty="0">
                <a:latin typeface="Times New Roman" panose="02020603050405020304" charset="0"/>
                <a:cs typeface="Times New Roman" panose="02020603050405020304" charset="0"/>
              </a:rPr>
              <a:t>Οι λόγοι που αποφασίζει και πραγματοποιεί την ενέργεια </a:t>
            </a:r>
            <a:r>
              <a:rPr lang="el-GR" sz="2000" dirty="0" smtClean="0">
                <a:latin typeface="Times New Roman" panose="02020603050405020304" charset="0"/>
                <a:cs typeface="Times New Roman" panose="02020603050405020304" charset="0"/>
              </a:rPr>
              <a:t>της </a:t>
            </a:r>
            <a:r>
              <a:rPr lang="el-GR" sz="2000" dirty="0">
                <a:latin typeface="Times New Roman" panose="02020603050405020304" charset="0"/>
                <a:cs typeface="Times New Roman" panose="02020603050405020304" charset="0"/>
              </a:rPr>
              <a:t>ντρίπλας ένας ποδοσφαιριστής είναι: </a:t>
            </a:r>
            <a:endParaRPr lang="el-GR" sz="2000" dirty="0" smtClean="0">
              <a:latin typeface="Times New Roman" panose="02020603050405020304" charset="0"/>
              <a:cs typeface="Times New Roman" panose="02020603050405020304" charset="0"/>
            </a:endParaRPr>
          </a:p>
          <a:p>
            <a:pPr algn="just">
              <a:lnSpc>
                <a:spcPct val="150000"/>
              </a:lnSpc>
            </a:pPr>
            <a:r>
              <a:rPr lang="el-GR" sz="2000" dirty="0">
                <a:latin typeface="Times New Roman" panose="02020603050405020304" charset="0"/>
                <a:cs typeface="Times New Roman" panose="02020603050405020304" charset="0"/>
              </a:rPr>
              <a:t>Για να βρεθεί σε θέση βολής (σουτ). </a:t>
            </a:r>
            <a:endParaRPr lang="el-GR" sz="2000" dirty="0" smtClean="0">
              <a:latin typeface="Times New Roman" panose="02020603050405020304" charset="0"/>
              <a:cs typeface="Times New Roman" panose="02020603050405020304" charset="0"/>
            </a:endParaRPr>
          </a:p>
          <a:p>
            <a:pPr algn="just">
              <a:lnSpc>
                <a:spcPct val="150000"/>
              </a:lnSpc>
            </a:pPr>
            <a:r>
              <a:rPr lang="el-GR" sz="2000" dirty="0">
                <a:latin typeface="Times New Roman" panose="02020603050405020304" charset="0"/>
                <a:cs typeface="Times New Roman" panose="02020603050405020304" charset="0"/>
              </a:rPr>
              <a:t>Για να βρεθεί σε θέση σέντρας. </a:t>
            </a:r>
            <a:endParaRPr lang="el-GR" sz="2000" dirty="0" smtClean="0">
              <a:latin typeface="Times New Roman" panose="02020603050405020304" charset="0"/>
              <a:cs typeface="Times New Roman" panose="02020603050405020304" charset="0"/>
            </a:endParaRPr>
          </a:p>
          <a:p>
            <a:pPr algn="just">
              <a:lnSpc>
                <a:spcPct val="150000"/>
              </a:lnSpc>
            </a:pPr>
            <a:r>
              <a:rPr lang="el-GR" sz="2000" dirty="0">
                <a:latin typeface="Times New Roman" panose="02020603050405020304" charset="0"/>
                <a:cs typeface="Times New Roman" panose="02020603050405020304" charset="0"/>
              </a:rPr>
              <a:t>Για να βρεθεί σε θέση μεταβίβασης ένα - δύο. </a:t>
            </a:r>
            <a:endParaRPr lang="el-GR" sz="2000" dirty="0" smtClean="0">
              <a:latin typeface="Times New Roman" panose="02020603050405020304" charset="0"/>
              <a:cs typeface="Times New Roman" panose="02020603050405020304" charset="0"/>
            </a:endParaRPr>
          </a:p>
          <a:p>
            <a:pPr algn="just">
              <a:lnSpc>
                <a:spcPct val="150000"/>
              </a:lnSpc>
            </a:pPr>
            <a:r>
              <a:rPr lang="el-GR" sz="2000" dirty="0">
                <a:latin typeface="Times New Roman" panose="02020603050405020304" charset="0"/>
                <a:cs typeface="Times New Roman" panose="02020603050405020304" charset="0"/>
              </a:rPr>
              <a:t>Για να δημιουργήσει αριθμητική υπεροχή. </a:t>
            </a:r>
            <a:endParaRPr lang="el-GR" sz="2000" dirty="0" smtClean="0">
              <a:latin typeface="Times New Roman" panose="02020603050405020304" charset="0"/>
              <a:cs typeface="Times New Roman" panose="02020603050405020304" charset="0"/>
            </a:endParaRPr>
          </a:p>
          <a:p>
            <a:pPr algn="just">
              <a:lnSpc>
                <a:spcPct val="150000"/>
              </a:lnSpc>
            </a:pPr>
            <a:r>
              <a:rPr lang="el-GR" sz="2000" dirty="0">
                <a:latin typeface="Times New Roman" panose="02020603050405020304" charset="0"/>
                <a:cs typeface="Times New Roman" panose="02020603050405020304" charset="0"/>
              </a:rPr>
              <a:t>Για να σπάσει την αμυντική ισορροπία της αντίπαλης </a:t>
            </a:r>
            <a:r>
              <a:rPr lang="el-GR" sz="2000" dirty="0" smtClean="0">
                <a:latin typeface="Times New Roman" panose="02020603050405020304" charset="0"/>
                <a:cs typeface="Times New Roman" panose="02020603050405020304" charset="0"/>
              </a:rPr>
              <a:t>ομάδας </a:t>
            </a:r>
            <a:r>
              <a:rPr lang="el-GR" sz="2000" dirty="0">
                <a:latin typeface="Times New Roman" panose="02020603050405020304" charset="0"/>
                <a:cs typeface="Times New Roman" panose="02020603050405020304" charset="0"/>
              </a:rPr>
              <a:t>(ενισχυμένη άμυνα, τεχνητό οφσάιντ). </a:t>
            </a:r>
            <a:endParaRPr lang="el-GR" sz="2000" dirty="0" smtClean="0">
              <a:latin typeface="Times New Roman" panose="02020603050405020304" charset="0"/>
              <a:cs typeface="Times New Roman" panose="02020603050405020304" charset="0"/>
            </a:endParaRPr>
          </a:p>
          <a:p>
            <a:pPr algn="just">
              <a:lnSpc>
                <a:spcPct val="150000"/>
              </a:lnSpc>
            </a:pPr>
            <a:r>
              <a:rPr lang="el-GR" sz="2000" dirty="0">
                <a:latin typeface="Times New Roman" panose="02020603050405020304" charset="0"/>
                <a:cs typeface="Times New Roman" panose="02020603050405020304" charset="0"/>
              </a:rPr>
              <a:t>Όταν δεν υπάρχουν ελεύθεροι συμπαίκτες για μεταβίβαση Για να κερδίσει και δημιουργήσει χώρο. </a:t>
            </a:r>
            <a:endParaRPr lang="el-GR" sz="2000" dirty="0" smtClean="0">
              <a:latin typeface="Times New Roman" panose="02020603050405020304" charset="0"/>
              <a:cs typeface="Times New Roman" panose="02020603050405020304" charset="0"/>
            </a:endParaRPr>
          </a:p>
          <a:p>
            <a:pPr algn="just">
              <a:lnSpc>
                <a:spcPct val="150000"/>
              </a:lnSpc>
            </a:pPr>
            <a:r>
              <a:rPr lang="el-GR" sz="2000" dirty="0">
                <a:latin typeface="Times New Roman" panose="02020603050405020304" charset="0"/>
                <a:cs typeface="Times New Roman" panose="02020603050405020304" charset="0"/>
              </a:rPr>
              <a:t>Για να προωθήσει το παιχνίδι προς τα εμπρός.</a:t>
            </a:r>
            <a:endParaRPr lang="el-GR" sz="2000" dirty="0">
              <a:latin typeface="Times New Roman" panose="02020603050405020304" charset="0"/>
              <a:cs typeface="Times New Roman" panose="0202060305040502030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9665335" cy="983615"/>
          </a:xfrm>
        </p:spPr>
        <p:txBody>
          <a:bodyPr>
            <a:normAutofit fontScale="90000"/>
          </a:bodyPr>
          <a:lstStyle/>
          <a:p>
            <a:r>
              <a:rPr lang="el-GR" sz="3110" b="1" dirty="0">
                <a:latin typeface="Times New Roman" panose="02020603050405020304" charset="0"/>
                <a:cs typeface="Times New Roman" panose="02020603050405020304" charset="0"/>
              </a:rPr>
              <a:t>Για την εκτέλεση της ντρίπλας πρέπει να ληφθούν υπόψη τα παρακάτω βασικά σημεία: </a:t>
            </a:r>
            <a:endParaRPr lang="el-GR" sz="311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571625"/>
            <a:ext cx="10972800" cy="4953000"/>
          </a:xfrm>
        </p:spPr>
        <p:txBody>
          <a:bodyPr>
            <a:noAutofit/>
          </a:bodyPr>
          <a:lstStyle/>
          <a:p>
            <a:pPr marL="0" indent="0" algn="just">
              <a:lnSpc>
                <a:spcPct val="150000"/>
              </a:lnSpc>
              <a:buNone/>
            </a:pPr>
            <a:r>
              <a:rPr lang="el-GR" sz="2400" dirty="0">
                <a:latin typeface="Times New Roman" panose="02020603050405020304" charset="0"/>
                <a:cs typeface="Times New Roman" panose="02020603050405020304" charset="0"/>
              </a:rPr>
              <a:t>1. Ο κοντινός έλεγχος και το σίγουρο οδήγημα της μπάλας πριν τη ντρίπλα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2. Παρατήρηση του γύρω χώρου (παρατηρητικότητα)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3. Προσποίηση και ανατροπή της ισορροπίας του αντιπάλου (ποικιλία προσποιήσεων με στόχο το ξεπέρασμα και από τις δύο πλευρές του αντιπάλου)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4. Αλλαγή κατεύθυνσης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5. Αλλαγή ρυθμού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6. Η εκτέλεση της ντρίπλας να συνδυάζεται με μεταβίβαση, σέντρα, σουτ</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7151370" cy="648335"/>
          </a:xfrm>
        </p:spPr>
        <p:txBody>
          <a:bodyPr/>
          <a:lstStyle/>
          <a:p>
            <a:r>
              <a:rPr lang="el-GR" sz="2800" b="1" dirty="0">
                <a:latin typeface="Times New Roman" panose="02020603050405020304" charset="0"/>
                <a:cs typeface="Times New Roman" panose="02020603050405020304" charset="0"/>
              </a:rPr>
              <a:t>Πότε η ντρίπλα συνήθως δεν είναι χρήσιμη: </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803400"/>
            <a:ext cx="10972800" cy="371284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Στην αμυντική ζώνη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Όταν γίνεται για επίδειξη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Όταν ένας παίκτης χρησιμοποιεί τη </a:t>
            </a:r>
            <a:r>
              <a:rPr lang="el-GR" sz="2400" dirty="0" smtClean="0">
                <a:latin typeface="Times New Roman" panose="02020603050405020304" charset="0"/>
                <a:cs typeface="Times New Roman" panose="02020603050405020304" charset="0"/>
              </a:rPr>
              <a:t>ντρίπλα </a:t>
            </a:r>
            <a:r>
              <a:rPr lang="el-GR" sz="2400" dirty="0">
                <a:latin typeface="Times New Roman" panose="02020603050405020304" charset="0"/>
                <a:cs typeface="Times New Roman" panose="02020603050405020304" charset="0"/>
              </a:rPr>
              <a:t>για να προωθήσει μια </a:t>
            </a:r>
            <a:r>
              <a:rPr lang="el-GR" sz="2400" dirty="0" smtClean="0">
                <a:latin typeface="Times New Roman" panose="02020603050405020304" charset="0"/>
                <a:cs typeface="Times New Roman" panose="02020603050405020304" charset="0"/>
              </a:rPr>
              <a:t>επιθετική ενέργεια, ενώ θα μπορούσε να πασάρει προς </a:t>
            </a:r>
            <a:r>
              <a:rPr lang="el-GR" sz="2400" dirty="0">
                <a:latin typeface="Times New Roman" panose="02020603050405020304" charset="0"/>
                <a:cs typeface="Times New Roman" panose="02020603050405020304" charset="0"/>
              </a:rPr>
              <a:t>τον συμπαίκτη του επιταχύνοντας το </a:t>
            </a:r>
            <a:r>
              <a:rPr lang="el-GR" sz="2400" dirty="0" smtClean="0">
                <a:latin typeface="Times New Roman" panose="02020603050405020304" charset="0"/>
                <a:cs typeface="Times New Roman" panose="02020603050405020304" charset="0"/>
              </a:rPr>
              <a:t>ρυθμό </a:t>
            </a:r>
            <a:r>
              <a:rPr lang="el-GR" sz="2400" dirty="0">
                <a:latin typeface="Times New Roman" panose="02020603050405020304" charset="0"/>
                <a:cs typeface="Times New Roman" panose="02020603050405020304" charset="0"/>
              </a:rPr>
              <a:t>του παιχνιδιού. Η ντρίπλα επιβραδύνει το ρυθμό του παιχνιδιού.</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2315" y="411480"/>
            <a:ext cx="2718435" cy="582930"/>
          </a:xfrm>
        </p:spPr>
        <p:txBody>
          <a:bodyPr/>
          <a:lstStyle/>
          <a:p>
            <a:r>
              <a:rPr lang="el-GR" b="1" dirty="0"/>
              <a:t>ΤΟ ΣΟΥΤ</a:t>
            </a:r>
            <a:endParaRPr lang="el-GR" dirty="0"/>
          </a:p>
        </p:txBody>
      </p:sp>
      <p:pic>
        <p:nvPicPr>
          <p:cNvPr id="4" name="Content Placeholder 3" descr="311277010_634032885114351_8393776251769440198_n"/>
          <p:cNvPicPr>
            <a:picLocks noChangeAspect="1"/>
          </p:cNvPicPr>
          <p:nvPr>
            <p:ph idx="1"/>
          </p:nvPr>
        </p:nvPicPr>
        <p:blipFill>
          <a:blip r:embed="rId1"/>
          <a:stretch>
            <a:fillRect/>
          </a:stretch>
        </p:blipFill>
        <p:spPr>
          <a:xfrm>
            <a:off x="362585" y="994410"/>
            <a:ext cx="11219180" cy="586422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Ερωτήματα</a:t>
            </a:r>
            <a:endParaRPr lang="el-GR" b="1" dirty="0"/>
          </a:p>
        </p:txBody>
      </p:sp>
      <p:sp>
        <p:nvSpPr>
          <p:cNvPr id="3" name="Θέση περιεχομένου 2"/>
          <p:cNvSpPr>
            <a:spLocks noGrp="1"/>
          </p:cNvSpPr>
          <p:nvPr>
            <p:ph idx="1"/>
          </p:nvPr>
        </p:nvSpPr>
        <p:spPr/>
        <p:txBody>
          <a:bodyPr>
            <a:normAutofit fontScale="90000"/>
          </a:bodyPr>
          <a:lstStyle/>
          <a:p>
            <a:pPr marL="0" indent="0">
              <a:lnSpc>
                <a:spcPct val="150000"/>
              </a:lnSpc>
              <a:buNone/>
            </a:pPr>
            <a:r>
              <a:rPr lang="el-GR" sz="3095" dirty="0">
                <a:latin typeface="Times New Roman" panose="02020603050405020304" charset="0"/>
                <a:cs typeface="Times New Roman" panose="02020603050405020304" charset="0"/>
              </a:rPr>
              <a:t>• Αν και οι παίκτες μιας ομάδας όλοι μαζί προπονούνται, εντούτοις ορισμένοι μόνο απ’ αυτούς μπορούν να σουτάρουν δυνατά και με ακρίβεια. Πού οφείλεται αυτό; Ποια στοιχεία είναι σημαντικά κατά την εκτέλεση του σουτ; Τόσο οι παίκτες όσο και οι προπονητές δυσκολεύονται να αντιληφθούν τι πραγματικά συμβαίνει σε εκατοστά του δευτερολέπτου κατά την εκτέλεση ενός δυνατού σουτ. Εξήγηση σ’ αυτόν τον προβληματισμό δίνουν τα αποτελέσματα επιστημονικών ερευνών</a:t>
            </a:r>
            <a:endParaRPr lang="el-GR" sz="3095" dirty="0">
              <a:latin typeface="Times New Roman" panose="02020603050405020304" charset="0"/>
              <a:cs typeface="Times New Roman" panose="0202060305040502030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21030"/>
            <a:ext cx="4554220" cy="582930"/>
          </a:xfrm>
        </p:spPr>
        <p:txBody>
          <a:bodyPr/>
          <a:lstStyle/>
          <a:p>
            <a:r>
              <a:rPr lang="el-GR" sz="2800" b="1" dirty="0">
                <a:latin typeface="Times New Roman" panose="02020603050405020304" charset="0"/>
                <a:cs typeface="Times New Roman" panose="02020603050405020304" charset="0"/>
              </a:rPr>
              <a:t>Τι δείχνουν οι έρευνες</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399030"/>
            <a:ext cx="10972800" cy="2388870"/>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Ερευνητές ερεύνησαν με </a:t>
            </a:r>
            <a:r>
              <a:rPr lang="el-GR" sz="2400" dirty="0" err="1">
                <a:latin typeface="Times New Roman" panose="02020603050405020304" charset="0"/>
                <a:cs typeface="Times New Roman" panose="02020603050405020304" charset="0"/>
              </a:rPr>
              <a:t>βιντεοανάλυση</a:t>
            </a:r>
            <a:r>
              <a:rPr lang="el-GR" sz="2400" dirty="0">
                <a:latin typeface="Times New Roman" panose="02020603050405020304" charset="0"/>
                <a:cs typeface="Times New Roman" panose="02020603050405020304" charset="0"/>
              </a:rPr>
              <a:t> το σουτ τρισδιάστατα και βρήκαν ότι: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μια πλευρική φορά του παίκτη προς τη μπάλα με μια έντονη στροφή του ισχίου κατά την εκτέλεση του σουτ, βοηθά στο πόδι σουταρίσματος να σουτάρει δυνατά τη μπάλα.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600" y="1920240"/>
            <a:ext cx="10972800" cy="3017520"/>
          </a:xfrm>
        </p:spPr>
        <p:txBody>
          <a:bodyPr>
            <a:normAutofit lnSpcReduction="20000"/>
          </a:bodyPr>
          <a:lstStyle/>
          <a:p>
            <a:pPr marL="0" indent="0" algn="just">
              <a:lnSpc>
                <a:spcPct val="150000"/>
              </a:lnSpc>
              <a:buNone/>
            </a:pPr>
            <a:r>
              <a:rPr lang="el-GR" sz="2400" dirty="0">
                <a:latin typeface="Times New Roman" panose="02020603050405020304" charset="0"/>
                <a:cs typeface="Times New Roman" panose="02020603050405020304" charset="0"/>
              </a:rPr>
              <a:t>• Η συνολική διάρκεια της κίνησης από την στιγμή πατήματος του ποδιού στήριξης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μέχρι την επαφή της μπάλας κυμαίνεται περίπου στα 0,07 – 0,1 δευτερόλεπτα.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Εδώ λοιπόν παίζει μεγάλο ρόλο η αντιληπτική ικανότητα του παίκτη και σ’ αυτό το σημείο θα πρέπει να δίνει ιδιαίτερη προσοχή ο προπονητής, επειδή οι παίκτες κάνουν λάθη.</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3150" y="802640"/>
            <a:ext cx="2040255" cy="582930"/>
          </a:xfrm>
        </p:spPr>
        <p:txBody>
          <a:bodyPr/>
          <a:lstStyle/>
          <a:p>
            <a:r>
              <a:rPr lang="el-GR" sz="2800" b="1" dirty="0">
                <a:latin typeface="Times New Roman" panose="02020603050405020304" charset="0"/>
                <a:cs typeface="Times New Roman" panose="02020603050405020304" charset="0"/>
              </a:rPr>
              <a:t>Είδη σουτ</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085340"/>
            <a:ext cx="10972800" cy="2686685"/>
          </a:xfrm>
        </p:spPr>
        <p:txBody>
          <a:bodyPr>
            <a:normAutofit lnSpcReduction="20000"/>
          </a:bodyPr>
          <a:lstStyle/>
          <a:p>
            <a:pPr algn="just">
              <a:buFont typeface="Wingdings" panose="05000000000000000000" charset="0"/>
              <a:buChar char="Ø"/>
            </a:pPr>
            <a:r>
              <a:rPr lang="el-GR" sz="2825" dirty="0">
                <a:latin typeface="Times New Roman" panose="02020603050405020304" charset="0"/>
                <a:cs typeface="Times New Roman" panose="02020603050405020304" charset="0"/>
              </a:rPr>
              <a:t> Το σουτ με το </a:t>
            </a:r>
            <a:r>
              <a:rPr lang="el-GR" sz="2825" dirty="0" err="1">
                <a:latin typeface="Times New Roman" panose="02020603050405020304" charset="0"/>
                <a:cs typeface="Times New Roman" panose="02020603050405020304" charset="0"/>
              </a:rPr>
              <a:t>κουντεπιέ</a:t>
            </a:r>
            <a:r>
              <a:rPr lang="el-GR" sz="2825" dirty="0">
                <a:latin typeface="Times New Roman" panose="02020603050405020304" charset="0"/>
                <a:cs typeface="Times New Roman" panose="02020603050405020304" charset="0"/>
              </a:rPr>
              <a:t> (ταρσό) </a:t>
            </a:r>
            <a:endParaRPr lang="el-GR" sz="2825" dirty="0" smtClean="0">
              <a:latin typeface="Times New Roman" panose="02020603050405020304" charset="0"/>
              <a:cs typeface="Times New Roman" panose="02020603050405020304" charset="0"/>
            </a:endParaRPr>
          </a:p>
          <a:p>
            <a:pPr algn="just">
              <a:buFont typeface="Wingdings" panose="05000000000000000000" charset="0"/>
              <a:buChar char="Ø"/>
            </a:pPr>
            <a:r>
              <a:rPr lang="el-GR" sz="2825" dirty="0">
                <a:latin typeface="Times New Roman" panose="02020603050405020304" charset="0"/>
                <a:cs typeface="Times New Roman" panose="02020603050405020304" charset="0"/>
              </a:rPr>
              <a:t> Το σουτ με το εσωτερικό ή εξωτερικό </a:t>
            </a:r>
            <a:r>
              <a:rPr lang="el-GR" sz="2825" dirty="0" err="1">
                <a:latin typeface="Times New Roman" panose="02020603050405020304" charset="0"/>
                <a:cs typeface="Times New Roman" panose="02020603050405020304" charset="0"/>
              </a:rPr>
              <a:t>κουντεπιέ</a:t>
            </a:r>
            <a:r>
              <a:rPr lang="el-GR" sz="2825" dirty="0">
                <a:latin typeface="Times New Roman" panose="02020603050405020304" charset="0"/>
                <a:cs typeface="Times New Roman" panose="02020603050405020304" charset="0"/>
              </a:rPr>
              <a:t> </a:t>
            </a:r>
            <a:endParaRPr lang="el-GR" sz="2825" dirty="0" smtClean="0">
              <a:latin typeface="Times New Roman" panose="02020603050405020304" charset="0"/>
              <a:cs typeface="Times New Roman" panose="02020603050405020304" charset="0"/>
            </a:endParaRPr>
          </a:p>
          <a:p>
            <a:pPr algn="just">
              <a:buFont typeface="Wingdings" panose="05000000000000000000" charset="0"/>
              <a:buChar char="Ø"/>
            </a:pPr>
            <a:r>
              <a:rPr lang="el-GR" sz="2825" dirty="0">
                <a:latin typeface="Times New Roman" panose="02020603050405020304" charset="0"/>
                <a:cs typeface="Times New Roman" panose="02020603050405020304" charset="0"/>
              </a:rPr>
              <a:t> Το σουτ βολέ </a:t>
            </a:r>
            <a:endParaRPr lang="el-GR" sz="2825" dirty="0" smtClean="0">
              <a:latin typeface="Times New Roman" panose="02020603050405020304" charset="0"/>
              <a:cs typeface="Times New Roman" panose="02020603050405020304" charset="0"/>
            </a:endParaRPr>
          </a:p>
          <a:p>
            <a:pPr algn="just">
              <a:buFont typeface="Wingdings" panose="05000000000000000000" charset="0"/>
              <a:buChar char="Ø"/>
            </a:pPr>
            <a:r>
              <a:rPr lang="el-GR" sz="2825" dirty="0">
                <a:latin typeface="Times New Roman" panose="02020603050405020304" charset="0"/>
                <a:cs typeface="Times New Roman" panose="02020603050405020304" charset="0"/>
              </a:rPr>
              <a:t> Το γυριστό σουτ </a:t>
            </a:r>
            <a:endParaRPr lang="el-GR" sz="2825" dirty="0" smtClean="0">
              <a:latin typeface="Times New Roman" panose="02020603050405020304" charset="0"/>
              <a:cs typeface="Times New Roman" panose="02020603050405020304" charset="0"/>
            </a:endParaRPr>
          </a:p>
          <a:p>
            <a:pPr algn="just">
              <a:buFont typeface="Wingdings" panose="05000000000000000000" charset="0"/>
              <a:buChar char="Ø"/>
            </a:pPr>
            <a:r>
              <a:rPr lang="el-GR" sz="2825" dirty="0">
                <a:latin typeface="Times New Roman" panose="02020603050405020304" charset="0"/>
                <a:cs typeface="Times New Roman" panose="02020603050405020304" charset="0"/>
              </a:rPr>
              <a:t> Το σουτ με ανάποδο ψαλιδάκι</a:t>
            </a:r>
            <a:endParaRPr lang="el-GR" sz="2825"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edge">
                                      <p:cBhvr>
                                        <p:cTn id="16" dur="2000"/>
                                        <p:tgtEl>
                                          <p:spTgt spid="3">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edg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5116195" cy="582930"/>
          </a:xfrm>
        </p:spPr>
        <p:txBody>
          <a:bodyPr/>
          <a:lstStyle/>
          <a:p>
            <a:r>
              <a:rPr lang="el-GR" sz="2800" b="1" dirty="0">
                <a:latin typeface="Times New Roman" panose="02020603050405020304" charset="0"/>
                <a:cs typeface="Times New Roman" panose="02020603050405020304" charset="0"/>
              </a:rPr>
              <a:t>Το σουτ μπορεί να εκτελεσθεί:</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Μετά από κοντρόλ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Μετά από ντρίπλα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Μετά από πάσα εδάφους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Μετά από σέντρα (ψηλή μεταβίβαση)</a:t>
            </a:r>
            <a:endParaRPr lang="el-GR" sz="2400" dirty="0">
              <a:latin typeface="Times New Roman" panose="02020603050405020304" charset="0"/>
              <a:cs typeface="Times New Roman" panose="02020603050405020304" charset="0"/>
            </a:endParaRPr>
          </a:p>
          <a:p>
            <a:pPr algn="just">
              <a:lnSpc>
                <a:spcPct val="150000"/>
              </a:lnSpc>
            </a:pPr>
            <a:r>
              <a:rPr lang="el-GR" sz="2400" dirty="0">
                <a:latin typeface="Times New Roman" panose="02020603050405020304" charset="0"/>
                <a:cs typeface="Times New Roman" panose="02020603050405020304" charset="0"/>
              </a:rPr>
              <a:t>ΘΕΣΗ (ΧΩΡΟΣ) ΤΟΥ ΠΑΙΚΤΗ ΠΟΥ ΣΟΥΤΑΡΕΙ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Εντός της Μεγάλης Περιοχής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Εκτός της Μεγάλης Περιοχής</a:t>
            </a:r>
            <a:endParaRPr lang="el-GR" sz="2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4785995" cy="582930"/>
          </a:xfrm>
        </p:spPr>
        <p:txBody>
          <a:bodyPr/>
          <a:lstStyle/>
          <a:p>
            <a:r>
              <a:rPr lang="el-GR" sz="2800" b="1" dirty="0">
                <a:latin typeface="Times New Roman" panose="02020603050405020304" charset="0"/>
                <a:cs typeface="Times New Roman" panose="02020603050405020304" charset="0"/>
              </a:rPr>
              <a:t>Προέλευση της μπάλας</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p:txBody>
          <a:bodyPr/>
          <a:lstStyle/>
          <a:p>
            <a:pPr marL="0" indent="0" algn="just">
              <a:lnSpc>
                <a:spcPct val="150000"/>
              </a:lnSpc>
              <a:buNone/>
            </a:pPr>
            <a:r>
              <a:rPr lang="el-GR" sz="2400" dirty="0">
                <a:latin typeface="Times New Roman" panose="02020603050405020304" charset="0"/>
                <a:cs typeface="Times New Roman" panose="02020603050405020304" charset="0"/>
              </a:rPr>
              <a:t>Η μπάλα έρχεται προς τον σουτέρ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Από πίσω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Κόντρα προς τον σουτέρ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Πλάγια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 σουτέρ δέχεται τη μπάλα με πλάτη προς την εστία (προσποίηση, γύρισμα, σουτ)</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latin typeface="Times New Roman" panose="02020603050405020304" charset="0"/>
                <a:cs typeface="Times New Roman" panose="02020603050405020304" charset="0"/>
              </a:rPr>
              <a:t>Τεχνική και Φυσ. Κατάσταση</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p:txBody>
          <a:bodyPr>
            <a:normAutofit fontScale="70000"/>
          </a:bodyPr>
          <a:lstStyle/>
          <a:p>
            <a:pPr marL="0" indent="0" algn="just">
              <a:lnSpc>
                <a:spcPct val="150000"/>
              </a:lnSpc>
              <a:buNone/>
            </a:pPr>
            <a:r>
              <a:rPr lang="el-GR" sz="3095" dirty="0">
                <a:latin typeface="Times New Roman" panose="02020603050405020304" charset="0"/>
                <a:cs typeface="Times New Roman" panose="02020603050405020304" charset="0"/>
              </a:rPr>
              <a:t>• Επίσης το επίπεδο της τεχνικής επηρεάζει κατά τη διάρκεια του παιχνιδιού τη φυσική κατάσταση του παίκτη. </a:t>
            </a:r>
            <a:endParaRPr lang="el-GR" sz="3095" dirty="0" smtClean="0">
              <a:latin typeface="Times New Roman" panose="02020603050405020304" charset="0"/>
              <a:cs typeface="Times New Roman" panose="02020603050405020304" charset="0"/>
            </a:endParaRPr>
          </a:p>
          <a:p>
            <a:pPr marL="0" indent="0" algn="just">
              <a:lnSpc>
                <a:spcPct val="150000"/>
              </a:lnSpc>
              <a:buNone/>
            </a:pPr>
            <a:r>
              <a:rPr lang="el-GR" sz="3095" dirty="0">
                <a:latin typeface="Times New Roman" panose="02020603050405020304" charset="0"/>
                <a:cs typeface="Times New Roman" panose="02020603050405020304" charset="0"/>
              </a:rPr>
              <a:t>• Για την εκτέλεση διαφόρων κινήσεων ο παίκτης με καλή τεχνική χρειάζεται λιγότερη δύναμη, εκτελεί τις κινήσεις πιο οικονομικά και διατηρεί την ικανότητα αντοχής μέχρι το τέλος του αγώνα. </a:t>
            </a:r>
            <a:endParaRPr lang="el-GR" sz="3095" dirty="0" smtClean="0">
              <a:latin typeface="Times New Roman" panose="02020603050405020304" charset="0"/>
              <a:cs typeface="Times New Roman" panose="02020603050405020304" charset="0"/>
            </a:endParaRPr>
          </a:p>
          <a:p>
            <a:pPr marL="0" indent="0" algn="just">
              <a:lnSpc>
                <a:spcPct val="150000"/>
              </a:lnSpc>
              <a:buNone/>
            </a:pPr>
            <a:r>
              <a:rPr lang="el-GR" sz="3095" dirty="0">
                <a:latin typeface="Times New Roman" panose="02020603050405020304" charset="0"/>
                <a:cs typeface="Times New Roman" panose="02020603050405020304" charset="0"/>
              </a:rPr>
              <a:t>• Έτσι ομάδες με καλή τεχνική (καλή κυκλοφορία της μπάλας) κουράζουν προς το τέλος του </a:t>
            </a:r>
            <a:endParaRPr lang="el-GR" sz="3095" dirty="0" smtClean="0">
              <a:latin typeface="Times New Roman" panose="02020603050405020304" charset="0"/>
              <a:cs typeface="Times New Roman" panose="02020603050405020304" charset="0"/>
            </a:endParaRPr>
          </a:p>
          <a:p>
            <a:pPr marL="0" indent="0" algn="just">
              <a:lnSpc>
                <a:spcPct val="150000"/>
              </a:lnSpc>
              <a:buNone/>
            </a:pPr>
            <a:r>
              <a:rPr lang="el-GR" sz="3095" dirty="0">
                <a:latin typeface="Times New Roman" panose="02020603050405020304" charset="0"/>
                <a:cs typeface="Times New Roman" panose="02020603050405020304" charset="0"/>
              </a:rPr>
              <a:t>αγώνα τους αντιπάλους τους με στόχο τη δημιουργία των λαθών και την πιθανή εκμετάλλευσή. </a:t>
            </a:r>
            <a:endParaRPr lang="el-GR" sz="3095" dirty="0">
              <a:latin typeface="Times New Roman" panose="02020603050405020304" charset="0"/>
              <a:cs typeface="Times New Roman" panose="0202060305040502030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4918075" cy="582930"/>
          </a:xfrm>
        </p:spPr>
        <p:txBody>
          <a:bodyPr/>
          <a:lstStyle/>
          <a:p>
            <a:r>
              <a:rPr lang="el-GR" sz="2800" b="1" dirty="0">
                <a:latin typeface="Times New Roman" panose="02020603050405020304" charset="0"/>
                <a:cs typeface="Times New Roman" panose="02020603050405020304" charset="0"/>
              </a:rPr>
              <a:t>Τα σουτ μπορούν να γίνουν:</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952625"/>
            <a:ext cx="10972800" cy="3299460"/>
          </a:xfrm>
        </p:spPr>
        <p:txBody>
          <a:bodyPr/>
          <a:lstStyle/>
          <a:p>
            <a:pPr marL="0" indent="0">
              <a:lnSpc>
                <a:spcPct val="150000"/>
              </a:lnSpc>
              <a:buNone/>
            </a:pPr>
            <a:r>
              <a:rPr lang="el-GR" sz="2400" dirty="0">
                <a:latin typeface="Times New Roman" panose="02020603050405020304" charset="0"/>
                <a:cs typeface="Times New Roman" panose="02020603050405020304" charset="0"/>
              </a:rPr>
              <a:t>• Χαμηλά – ψηλά σουτ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 Σουτ προς το μακρινότερο δοκάρι του Τερματοφύλακα </a:t>
            </a:r>
            <a:endParaRPr lang="el-GR" sz="2400" dirty="0" smtClean="0">
              <a:latin typeface="Times New Roman" panose="02020603050405020304" charset="0"/>
              <a:cs typeface="Times New Roman" panose="02020603050405020304" charset="0"/>
            </a:endParaRPr>
          </a:p>
          <a:p>
            <a:pPr marL="0" indent="0">
              <a:lnSpc>
                <a:spcPct val="150000"/>
              </a:lnSpc>
              <a:buNone/>
            </a:pPr>
            <a:r>
              <a:rPr lang="el-GR" sz="2400" dirty="0">
                <a:latin typeface="Times New Roman" panose="02020603050405020304" charset="0"/>
                <a:cs typeface="Times New Roman" panose="02020603050405020304" charset="0"/>
              </a:rPr>
              <a:t>• Σουτ μετά από αναπήδηση της μπάλας ή απ’ ευθείας χτυπήματα από απρόοπτες  μεταβιβάσεις μέσα στη μεγάλη περιοχή</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04520"/>
            <a:ext cx="10972800" cy="731520"/>
          </a:xfrm>
        </p:spPr>
        <p:txBody>
          <a:bodyPr/>
          <a:lstStyle/>
          <a:p>
            <a:r>
              <a:rPr lang="el-GR" sz="2800" b="1" dirty="0">
                <a:latin typeface="Times New Roman" panose="02020603050405020304" charset="0"/>
                <a:cs typeface="Times New Roman" panose="02020603050405020304" charset="0"/>
              </a:rPr>
              <a:t>Επίθεση κατά του Τερματοφύλακα (Τετ α Τετ)</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646555"/>
            <a:ext cx="10972800" cy="3564255"/>
          </a:xfrm>
        </p:spPr>
        <p:txBody>
          <a:bodyPr>
            <a:normAutofit/>
          </a:bodyPr>
          <a:lstStyle/>
          <a:p>
            <a:pPr marL="0" indent="0" algn="just">
              <a:buNone/>
            </a:pPr>
            <a:r>
              <a:rPr lang="el-GR" sz="2400" dirty="0">
                <a:latin typeface="Times New Roman" panose="02020603050405020304" charset="0"/>
                <a:cs typeface="Times New Roman" panose="02020603050405020304" charset="0"/>
              </a:rPr>
              <a:t>Τι πρέπει να προσέξουμε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Πλησίασμα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Παρατήρηση της κίνησης του Τερματοφύλακα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Απόφαση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Να σουτάρει/πλασάρει πλάγια ή να περάσει τη μπάλα από πάνω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Να </a:t>
            </a:r>
            <a:r>
              <a:rPr lang="el-GR" sz="2400" dirty="0" err="1">
                <a:latin typeface="Times New Roman" panose="02020603050405020304" charset="0"/>
                <a:cs typeface="Times New Roman" panose="02020603050405020304" charset="0"/>
              </a:rPr>
              <a:t>ντριπλάρει</a:t>
            </a:r>
            <a:r>
              <a:rPr lang="el-GR" sz="2400" dirty="0">
                <a:latin typeface="Times New Roman" panose="02020603050405020304" charset="0"/>
                <a:cs typeface="Times New Roman" panose="02020603050405020304" charset="0"/>
              </a:rPr>
              <a:t>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Εκτέλεση</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70560"/>
            <a:ext cx="7482840" cy="582930"/>
          </a:xfrm>
          <a:gradFill>
            <a:gsLst>
              <a:gs pos="0">
                <a:srgbClr val="FE4444"/>
              </a:gs>
              <a:gs pos="100000">
                <a:srgbClr val="832B2B"/>
              </a:gs>
            </a:gsLst>
            <a:lin scaled="0"/>
          </a:gradFill>
        </p:spPr>
        <p:txBody>
          <a:bodyPr/>
          <a:lstStyle/>
          <a:p>
            <a:r>
              <a:rPr lang="el-GR" sz="2800" b="1" dirty="0">
                <a:latin typeface="Times New Roman" panose="02020603050405020304" charset="0"/>
                <a:cs typeface="Times New Roman" panose="02020603050405020304" charset="0"/>
              </a:rPr>
              <a:t>Πότε συνήθως δεν πρέπει να γίνεται το σουτ;</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878965"/>
            <a:ext cx="10972800" cy="310070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Όταν ο αντίπαλος βρίσκεται κοντά και είναι σίγουρο ότι θα αποκρούσει τη μπάλα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Όταν η απόσταση είναι πολύ μεγάλη και το ποσοστό για επιτυχία είναι πολύ μικρό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Όταν η γωνία για σουτ είναι πολύ μικρή (30ο ) και ο Τερματοφύλακας έχει κλείσει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καλά τη γωνία σουταρίσματος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69620"/>
            <a:ext cx="8789035" cy="1017270"/>
          </a:xfrm>
        </p:spPr>
        <p:txBody>
          <a:bodyPr/>
          <a:lstStyle/>
          <a:p>
            <a:r>
              <a:rPr lang="el-GR" sz="2800" b="1" dirty="0">
                <a:latin typeface="Times New Roman" panose="02020603050405020304" charset="0"/>
                <a:cs typeface="Times New Roman" panose="02020603050405020304" charset="0"/>
              </a:rPr>
              <a:t>ΣΗΜΕΙΑ ΠΑΡΑΤΗΡΗΣΗΣ ΓΙΑ ΤΟΝ ΠΡΟΠΟΝΗΤΗ (1)</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399030"/>
            <a:ext cx="10972800" cy="2421890"/>
          </a:xfrm>
        </p:spPr>
        <p:txBody>
          <a:bodyPr>
            <a:normAutofit/>
          </a:bodyPr>
          <a:lstStyle/>
          <a:p>
            <a:pPr marL="0" indent="0" algn="just">
              <a:buNone/>
            </a:pPr>
            <a:r>
              <a:rPr lang="el-GR" sz="2400" dirty="0">
                <a:latin typeface="Times New Roman" panose="02020603050405020304" charset="0"/>
                <a:cs typeface="Times New Roman" panose="02020603050405020304" charset="0"/>
              </a:rPr>
              <a:t>• Η οργάνωση της πρακτικής να είναι σωστή ανάλογα του στόχου και σε ρεαλιστικές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συνθήκες (αγωνιστικά παιχνίδια)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Οι παίκτες να ενθαρρύνονται για να ρισκάρουν να σουτάρουν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Ο σουτέρ να παρατηρεί τη θέση του Τερματοφύλακα </a:t>
            </a:r>
            <a:endParaRPr lang="el-GR" sz="2400" dirty="0" smtClean="0">
              <a:latin typeface="Times New Roman" panose="02020603050405020304" charset="0"/>
              <a:cs typeface="Times New Roman" panose="02020603050405020304" charset="0"/>
            </a:endParaRPr>
          </a:p>
          <a:p>
            <a:pPr marL="0" indent="0" algn="just">
              <a:buNone/>
            </a:pPr>
            <a:r>
              <a:rPr lang="el-GR" sz="2400" dirty="0">
                <a:latin typeface="Times New Roman" panose="02020603050405020304" charset="0"/>
                <a:cs typeface="Times New Roman" panose="02020603050405020304" charset="0"/>
              </a:rPr>
              <a:t>• Ο σουτέρ να παρατηρεί τους άλλους παίκτες και το χώρο γύρω από την εστία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87070"/>
            <a:ext cx="9137015" cy="847725"/>
          </a:xfrm>
        </p:spPr>
        <p:txBody>
          <a:bodyPr/>
          <a:lstStyle/>
          <a:p>
            <a:r>
              <a:rPr lang="el-GR" sz="2800" b="1" dirty="0">
                <a:latin typeface="Times New Roman" panose="02020603050405020304" charset="0"/>
                <a:cs typeface="Times New Roman" panose="02020603050405020304" charset="0"/>
              </a:rPr>
              <a:t>ΣΗΜΕΙΑ ΠΑΡΑΤΗΡΗΣΗΣ ΓΙΑ ΤΟΝ ΠΡΟΠΟΝΗΤΗ (2)</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994535"/>
            <a:ext cx="10972800" cy="2868930"/>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Παρατήρησε την τεχνική του χτυπήματος της μπάλας σε σχέση με: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Τη θέση του ποδιού στήριξης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Τη θέση του ποδιού χτυπήματος και της επαφής με τη μπάλα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Αν ο παίκτης πριν το χτύπημα κοίταξε το στόχο</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87070"/>
            <a:ext cx="9037320" cy="582930"/>
          </a:xfrm>
        </p:spPr>
        <p:txBody>
          <a:bodyPr/>
          <a:lstStyle/>
          <a:p>
            <a:r>
              <a:rPr lang="el-GR" sz="2800" b="1" dirty="0">
                <a:latin typeface="Times New Roman" panose="02020603050405020304" charset="0"/>
                <a:cs typeface="Times New Roman" panose="02020603050405020304" charset="0"/>
              </a:rPr>
              <a:t>ΣΗΜΕΙΑ ΠΑΡΑΤΗΡΗΣΗΣ ΓΙΑ ΤΟΝ ΠΡΟΠΟΝΗΤΗ (3)</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803400"/>
            <a:ext cx="10972800" cy="257111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Ο παίκτης να δώσει σημασία στην ακρίβεια του σουτ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 παίκτης πρέπει να εκτιμήσει πότε πρέπει και πότε δεν πρέπει να σουτάρει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Παρατήρησε την επιδεξιότητα των παικτών να επιλέγουν σωστές λύσεις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37845"/>
            <a:ext cx="9450705" cy="863600"/>
          </a:xfrm>
        </p:spPr>
        <p:txBody>
          <a:bodyPr>
            <a:normAutofit fontScale="90000"/>
          </a:bodyPr>
          <a:lstStyle/>
          <a:p>
            <a:r>
              <a:rPr lang="el-GR" sz="3110" b="1" dirty="0">
                <a:latin typeface="Times New Roman" panose="02020603050405020304" charset="0"/>
                <a:cs typeface="Times New Roman" panose="02020603050405020304" charset="0"/>
              </a:rPr>
              <a:t>Γιατί δεν σουτάρουν οι παίκτες όταν βρίσκονται εκτός της Μεγάλης περιοχής</a:t>
            </a:r>
            <a:endParaRPr lang="el-GR" sz="311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969135"/>
            <a:ext cx="10972800" cy="3265170"/>
          </a:xfrm>
        </p:spPr>
        <p:txBody>
          <a:bodyPr/>
          <a:lstStyle/>
          <a:p>
            <a:pPr marL="0" indent="0" algn="just">
              <a:lnSpc>
                <a:spcPct val="150000"/>
              </a:lnSpc>
              <a:buNone/>
            </a:pPr>
            <a:r>
              <a:rPr lang="el-GR" sz="2400" b="1" dirty="0">
                <a:latin typeface="Times New Roman" panose="02020603050405020304" charset="0"/>
                <a:cs typeface="Times New Roman" panose="02020603050405020304" charset="0"/>
              </a:rPr>
              <a:t>Τρεις λόγοι: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Δεν υπάρχει σωστή εκτίμηση ότι μπορούν να σουτάρουν με επιτυχία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Πείθουν τον εαυτό τους ότι δεν έχουν αρκετά δυνατό σουτ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Φοβούνται ότι θα αποτύχουν και θα δεχθούν κριτική</a:t>
            </a:r>
            <a:endParaRPr lang="el-GR" sz="2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ΚΕΦΑΛΙΑ</a:t>
            </a:r>
            <a:endParaRPr lang="el-GR" dirty="0"/>
          </a:p>
        </p:txBody>
      </p:sp>
      <p:pic>
        <p:nvPicPr>
          <p:cNvPr id="4" name="Content Placeholder 3" descr="311239301_504275921547571_3517015649531856994_n"/>
          <p:cNvPicPr>
            <a:picLocks noChangeAspect="1"/>
          </p:cNvPicPr>
          <p:nvPr>
            <p:ph idx="1"/>
          </p:nvPr>
        </p:nvPicPr>
        <p:blipFill>
          <a:blip r:embed="rId1"/>
          <a:stretch>
            <a:fillRect/>
          </a:stretch>
        </p:blipFill>
        <p:spPr>
          <a:xfrm>
            <a:off x="-635" y="772795"/>
            <a:ext cx="12192635" cy="6085205"/>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901700"/>
            <a:ext cx="5001260" cy="582930"/>
          </a:xfrm>
        </p:spPr>
        <p:txBody>
          <a:bodyPr/>
          <a:lstStyle/>
          <a:p>
            <a:r>
              <a:rPr lang="el-GR" sz="2800" b="1" dirty="0">
                <a:latin typeface="Times New Roman" panose="02020603050405020304" charset="0"/>
                <a:cs typeface="Times New Roman" panose="02020603050405020304" charset="0"/>
              </a:rPr>
              <a:t>ΣΗΜΕΙΑ ΓΙΑ ΠΡΟΣΟΧΗ (1)</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348865"/>
            <a:ext cx="10972800" cy="2918460"/>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Για την εκτέλεση της κεφαλιάς δεν παίζει ρόλο μόνο η κίνηση του κεφαλιού, αλλά πρέπει να ληφθεί υπόψη του κορμού η κίνηση του κορμού και ιδιαίτερα των ποδιών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 παίκτης για να χτυπήσει την μπάλα δυνατά πρέπει να κινηθεί ενεργητικά προς την μπάλα κι όχι παθητικά.</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5200015" cy="582930"/>
          </a:xfrm>
        </p:spPr>
        <p:txBody>
          <a:bodyPr/>
          <a:lstStyle/>
          <a:p>
            <a:r>
              <a:rPr lang="el-GR" sz="2800" b="1" dirty="0">
                <a:latin typeface="Times New Roman" panose="02020603050405020304" charset="0"/>
                <a:cs typeface="Times New Roman" panose="02020603050405020304" charset="0"/>
              </a:rPr>
              <a:t>ΣΗΜΕΙΑ ΓΙΑ ΠΡΟΣΟΧΗ (2)</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002155"/>
            <a:ext cx="10972800" cy="3728720"/>
          </a:xfrm>
        </p:spPr>
        <p:txBody>
          <a:bodyPr>
            <a:noAutofit/>
          </a:bodyPr>
          <a:lstStyle/>
          <a:p>
            <a:pPr marL="0" indent="0" algn="just">
              <a:lnSpc>
                <a:spcPct val="150000"/>
              </a:lnSpc>
              <a:buNone/>
            </a:pPr>
            <a:r>
              <a:rPr lang="el-GR" sz="2300" dirty="0">
                <a:latin typeface="Times New Roman" panose="02020603050405020304" charset="0"/>
                <a:cs typeface="Times New Roman" panose="02020603050405020304" charset="0"/>
              </a:rPr>
              <a:t>• Από ανατομικούς λόγους η καλύτερη επιφάνεια επαφής με την μπάλα είναι το μέτωπο.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Λίγο πριν και κατά την εκτέλεση της κεφαλιάς πρέπει οι μύες της περιοχής του αυχένα να </a:t>
            </a:r>
            <a:r>
              <a:rPr lang="el-GR" sz="2300" dirty="0" err="1">
                <a:latin typeface="Times New Roman" panose="02020603050405020304" charset="0"/>
                <a:cs typeface="Times New Roman" panose="02020603050405020304" charset="0"/>
              </a:rPr>
              <a:t>συσταλθούν</a:t>
            </a:r>
            <a:r>
              <a:rPr lang="el-GR" sz="2300" dirty="0">
                <a:latin typeface="Times New Roman" panose="02020603050405020304" charset="0"/>
                <a:cs typeface="Times New Roman" panose="02020603050405020304" charset="0"/>
              </a:rPr>
              <a:t> για να δημιουργήσουν μία σταθερή αντίσταση.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Αυτό το απότομο φρενάρισμα της ταχύτητας του κεφαλιού βοηθά στο να δημιουργηθεί μία αντίσταση, η οποία στη συνέχεια θα μεταδώσει αρκετή δύναμη στην κίνηση για το χτύπημα της μπάλας.</a:t>
            </a:r>
            <a:endParaRPr lang="el-GR" sz="2300" dirty="0">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latin typeface="Times New Roman" panose="02020603050405020304" charset="0"/>
                <a:cs typeface="Times New Roman" panose="02020603050405020304" charset="0"/>
              </a:rPr>
              <a:t>Τεχνική και Τακτική</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p:txBody>
          <a:bodyPr>
            <a:normAutofit lnSpcReduction="20000"/>
          </a:bodyPr>
          <a:lstStyle/>
          <a:p>
            <a:pPr marL="0" indent="0" algn="just">
              <a:lnSpc>
                <a:spcPct val="150000"/>
              </a:lnSpc>
              <a:buNone/>
            </a:pPr>
            <a:r>
              <a:rPr lang="el-GR" sz="2400" dirty="0">
                <a:latin typeface="Times New Roman" panose="02020603050405020304" charset="0"/>
                <a:cs typeface="Times New Roman" panose="02020603050405020304" charset="0"/>
              </a:rPr>
              <a:t>• Επιτυχημένες τακτικές ενέργειες απαιτούν υψηλό επίπεδο τεχνικής. Χωρίς αμφιβολία τακτική χωρίς τεχνική δεν υφίσταται.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Αυτό ισχύει τόσο για την ατομική όσο και για την τακτική σε υποομάδες και την ομαδική τακτική.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Για παράδειγμα σε παιχνίδι με αντεπιθέσεις απαιτείται συνδυασμός ποιότητας τεχνικής (μεταβιβάσεις με ακρίβεια) και ποιότητας σκέψεως και ενέργειας (υποστήριξη), ταχύτητα.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05765"/>
            <a:ext cx="10972800" cy="1134110"/>
          </a:xfrm>
        </p:spPr>
        <p:txBody>
          <a:bodyPr/>
          <a:lstStyle/>
          <a:p>
            <a:r>
              <a:rPr lang="el-GR" sz="2800" b="1" dirty="0">
                <a:latin typeface="Times New Roman" panose="02020603050405020304" charset="0"/>
                <a:cs typeface="Times New Roman" panose="02020603050405020304" charset="0"/>
              </a:rPr>
              <a:t>ΕΙΔΗ ΚΕΦΑΛΙΑΣ </a:t>
            </a:r>
            <a:br>
              <a:rPr lang="el-GR" sz="2800" dirty="0" smtClean="0">
                <a:latin typeface="Times New Roman" panose="02020603050405020304" charset="0"/>
                <a:cs typeface="Times New Roman" panose="02020603050405020304" charset="0"/>
              </a:rPr>
            </a:br>
            <a:br>
              <a:rPr lang="el-GR" sz="2800" dirty="0" smtClean="0">
                <a:latin typeface="Times New Roman" panose="02020603050405020304" charset="0"/>
                <a:cs typeface="Times New Roman" panose="02020603050405020304" charset="0"/>
              </a:rPr>
            </a:br>
            <a:r>
              <a:rPr lang="el-GR" sz="2800" b="1" i="1" dirty="0">
                <a:latin typeface="Times New Roman" panose="02020603050405020304" charset="0"/>
                <a:cs typeface="Times New Roman" panose="02020603050405020304" charset="0"/>
              </a:rPr>
              <a:t>Επιθετική-Αμυντική</a:t>
            </a:r>
            <a:endParaRPr lang="el-GR" sz="2800" i="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000885"/>
            <a:ext cx="4686300" cy="3415665"/>
          </a:xfrm>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buNone/>
            </a:pPr>
            <a:r>
              <a:rPr lang="el-GR" sz="2000" dirty="0">
                <a:latin typeface="Times New Roman" panose="02020603050405020304" charset="0"/>
                <a:cs typeface="Times New Roman" panose="02020603050405020304" charset="0"/>
              </a:rPr>
              <a:t>ΚΙΝΗΣΗ </a:t>
            </a:r>
            <a:endParaRPr lang="el-GR" sz="2000" dirty="0" smtClean="0">
              <a:latin typeface="Times New Roman" panose="02020603050405020304" charset="0"/>
              <a:cs typeface="Times New Roman" panose="02020603050405020304" charset="0"/>
            </a:endParaRPr>
          </a:p>
          <a:p>
            <a:pPr marL="0" indent="0" algn="just">
              <a:lnSpc>
                <a:spcPct val="150000"/>
              </a:lnSpc>
              <a:buNone/>
            </a:pPr>
            <a:r>
              <a:rPr lang="el-GR" sz="2000" dirty="0">
                <a:latin typeface="Times New Roman" panose="02020603050405020304" charset="0"/>
                <a:cs typeface="Times New Roman" panose="02020603050405020304" charset="0"/>
              </a:rPr>
              <a:t>• ΑΠΟ ΣΤΑΣΗ </a:t>
            </a:r>
            <a:endParaRPr lang="el-GR" sz="2000" dirty="0" smtClean="0">
              <a:latin typeface="Times New Roman" panose="02020603050405020304" charset="0"/>
              <a:cs typeface="Times New Roman" panose="02020603050405020304" charset="0"/>
            </a:endParaRPr>
          </a:p>
          <a:p>
            <a:pPr marL="0" indent="0" algn="just">
              <a:lnSpc>
                <a:spcPct val="150000"/>
              </a:lnSpc>
              <a:buNone/>
            </a:pPr>
            <a:r>
              <a:rPr lang="el-GR" sz="2000" dirty="0">
                <a:latin typeface="Times New Roman" panose="02020603050405020304" charset="0"/>
                <a:cs typeface="Times New Roman" panose="02020603050405020304" charset="0"/>
              </a:rPr>
              <a:t>• ΜΕ ΦΟΡΑ </a:t>
            </a:r>
            <a:endParaRPr lang="el-GR" sz="2000" dirty="0" smtClean="0">
              <a:latin typeface="Times New Roman" panose="02020603050405020304" charset="0"/>
              <a:cs typeface="Times New Roman" panose="02020603050405020304" charset="0"/>
            </a:endParaRPr>
          </a:p>
          <a:p>
            <a:pPr marL="0" indent="0" algn="just">
              <a:lnSpc>
                <a:spcPct val="150000"/>
              </a:lnSpc>
              <a:buNone/>
            </a:pPr>
            <a:r>
              <a:rPr lang="el-GR" sz="2000" dirty="0">
                <a:latin typeface="Times New Roman" panose="02020603050405020304" charset="0"/>
                <a:cs typeface="Times New Roman" panose="02020603050405020304" charset="0"/>
              </a:rPr>
              <a:t>• ΜΕ ΑΛΜΑ </a:t>
            </a:r>
            <a:endParaRPr lang="el-GR" sz="2000" dirty="0">
              <a:latin typeface="Times New Roman" panose="02020603050405020304" charset="0"/>
              <a:cs typeface="Times New Roman" panose="02020603050405020304" charset="0"/>
            </a:endParaRPr>
          </a:p>
          <a:p>
            <a:pPr marL="0" indent="0" algn="just">
              <a:lnSpc>
                <a:spcPct val="150000"/>
              </a:lnSpc>
              <a:buNone/>
            </a:pPr>
            <a:r>
              <a:rPr lang="el-GR" sz="2000" dirty="0">
                <a:latin typeface="Times New Roman" panose="02020603050405020304" charset="0"/>
                <a:cs typeface="Times New Roman" panose="02020603050405020304" charset="0"/>
              </a:rPr>
              <a:t>– Άλμα με τα δυο πόδια </a:t>
            </a:r>
            <a:endParaRPr lang="el-GR" sz="2000" dirty="0" smtClean="0">
              <a:latin typeface="Times New Roman" panose="02020603050405020304" charset="0"/>
              <a:cs typeface="Times New Roman" panose="02020603050405020304" charset="0"/>
            </a:endParaRPr>
          </a:p>
          <a:p>
            <a:pPr marL="0" indent="0" algn="just">
              <a:lnSpc>
                <a:spcPct val="150000"/>
              </a:lnSpc>
              <a:buNone/>
            </a:pPr>
            <a:r>
              <a:rPr lang="el-GR" sz="2000" dirty="0">
                <a:latin typeface="Times New Roman" panose="02020603050405020304" charset="0"/>
                <a:cs typeface="Times New Roman" panose="02020603050405020304" charset="0"/>
              </a:rPr>
              <a:t>– Άλμα με το ένα πόδι</a:t>
            </a:r>
            <a:r>
              <a:rPr lang="el-GR" sz="2400" dirty="0">
                <a:latin typeface="Times New Roman" panose="02020603050405020304" charset="0"/>
                <a:cs typeface="Times New Roman" panose="02020603050405020304" charset="0"/>
              </a:rPr>
              <a:t> </a:t>
            </a:r>
            <a:endParaRPr lang="el-GR" sz="2400" dirty="0" smtClean="0">
              <a:latin typeface="Times New Roman" panose="02020603050405020304" charset="0"/>
              <a:cs typeface="Times New Roman" panose="02020603050405020304" charset="0"/>
            </a:endParaRPr>
          </a:p>
          <a:p>
            <a:pPr marL="0" indent="0" algn="just">
              <a:lnSpc>
                <a:spcPct val="150000"/>
              </a:lnSpc>
              <a:buNone/>
            </a:pPr>
            <a:endParaRPr lang="el-GR" sz="2400" dirty="0">
              <a:latin typeface="Times New Roman" panose="02020603050405020304" charset="0"/>
              <a:cs typeface="Times New Roman" panose="02020603050405020304" charset="0"/>
            </a:endParaRPr>
          </a:p>
        </p:txBody>
      </p:sp>
      <p:sp>
        <p:nvSpPr>
          <p:cNvPr id="4" name="Text Box 3"/>
          <p:cNvSpPr txBox="1"/>
          <p:nvPr/>
        </p:nvSpPr>
        <p:spPr>
          <a:xfrm>
            <a:off x="6924040" y="2000885"/>
            <a:ext cx="4134485" cy="34150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marL="0" indent="0" algn="just">
              <a:lnSpc>
                <a:spcPct val="150000"/>
              </a:lnSpc>
              <a:buNone/>
            </a:pPr>
            <a:r>
              <a:rPr lang="el-GR" sz="2400" dirty="0" smtClean="0">
                <a:latin typeface="Times New Roman" panose="02020603050405020304" charset="0"/>
                <a:cs typeface="Times New Roman" panose="02020603050405020304" charset="0"/>
                <a:sym typeface="+mn-ea"/>
              </a:rPr>
              <a:t>ΤΕΧΝΙΚΗ </a:t>
            </a:r>
            <a:r>
              <a:rPr lang="el-GR" sz="2400" dirty="0">
                <a:latin typeface="Times New Roman" panose="02020603050405020304" charset="0"/>
                <a:cs typeface="Times New Roman" panose="02020603050405020304" charset="0"/>
                <a:sym typeface="+mn-ea"/>
              </a:rPr>
              <a:t>ΕΚΤΕΛΕΣΗ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sym typeface="+mn-ea"/>
              </a:rPr>
              <a:t>• Μπροστινή κεφαλιά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sym typeface="+mn-ea"/>
              </a:rPr>
              <a:t>• Γυριστή κεφαλιά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sym typeface="+mn-ea"/>
              </a:rPr>
              <a:t>• Κεφαλιά εκτροπής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sym typeface="+mn-ea"/>
              </a:rPr>
              <a:t>• Κεφαλιά «Ψαράκι»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sym typeface="+mn-ea"/>
              </a:rPr>
              <a:t>• Κεφαλιά πίσω</a:t>
            </a:r>
            <a:endParaRPr lang="en-US" sz="2400">
              <a:latin typeface="Times New Roman" panose="02020603050405020304" charset="0"/>
              <a:cs typeface="Times New Roman" panose="0202060305040502030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69620"/>
            <a:ext cx="4074160" cy="582930"/>
          </a:xfrm>
        </p:spPr>
        <p:txBody>
          <a:bodyPr/>
          <a:lstStyle/>
          <a:p>
            <a:r>
              <a:rPr lang="el-GR" sz="2800" b="1" dirty="0">
                <a:latin typeface="Times New Roman" panose="02020603050405020304" charset="0"/>
                <a:cs typeface="Times New Roman" panose="02020603050405020304" charset="0"/>
              </a:rPr>
              <a:t>ΕΙΔΗ ΚΕΦΑΛΙΑΣ</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201545"/>
            <a:ext cx="10972800" cy="319976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Ανάλογα με το στόχο διακρίνεται σε: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Κεφαλιά για μεταβίβαση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Κεφαλιά για απόκρουση της μπάλας (αμυντική κεφαλιά με ή χωρίς άλμα)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Κεφαλιά για σουτ με στόχο το γκολ (επιθετική κεφαλιά με ή χωρίς άλμα)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10972800" cy="983615"/>
          </a:xfrm>
        </p:spPr>
        <p:txBody>
          <a:bodyPr/>
          <a:lstStyle/>
          <a:p>
            <a:r>
              <a:rPr lang="el-GR" sz="2800" b="1" dirty="0">
                <a:latin typeface="Times New Roman" panose="02020603050405020304" charset="0"/>
                <a:cs typeface="Times New Roman" panose="02020603050405020304" charset="0"/>
              </a:rPr>
              <a:t>ΒΑΣΙΚΕΣ ΑΡΧΕΣ ΣΤΗΝ ΕΚΤΕΛΕΣΗ ΤΗΣ ΚΕΦΑΛΙΑΣ</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174750"/>
            <a:ext cx="10972800" cy="515048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Τα μάτια ανοιχτά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μπάλα χτυπιέται με το μέτωπο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Πριν το χτύπημα γίνεται υπερέκταση του κορμού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προς τα πίσω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Απότομη κίνηση με ταχύτητα προς τη μπάλα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Παρατήρηση της μπάλας κατά το χτύπημα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Τα χέρια βοηθούν στην κίνηση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Μετά το χτύπημα κοίταγμα της μπάλας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72745"/>
            <a:ext cx="4538345" cy="582930"/>
          </a:xfrm>
          <a:gradFill>
            <a:gsLst>
              <a:gs pos="0">
                <a:srgbClr val="E30000"/>
              </a:gs>
              <a:gs pos="100000">
                <a:srgbClr val="760303"/>
              </a:gs>
            </a:gsLst>
            <a:lin scaled="0"/>
          </a:gradFill>
        </p:spPr>
        <p:txBody>
          <a:bodyPr/>
          <a:lstStyle/>
          <a:p>
            <a:r>
              <a:rPr lang="el-GR" sz="2800" b="1" dirty="0">
                <a:latin typeface="Times New Roman" panose="02020603050405020304" charset="0"/>
                <a:cs typeface="Times New Roman" panose="02020603050405020304" charset="0"/>
              </a:rPr>
              <a:t>ΠΙΘΑΝΑ ΒΑΣΙΚΑ ΛΑΘΗ</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439545"/>
            <a:ext cx="10972800" cy="3843655"/>
          </a:xfrm>
        </p:spPr>
        <p:style>
          <a:lnRef idx="2">
            <a:schemeClr val="dk1"/>
          </a:lnRef>
          <a:fillRef idx="1">
            <a:schemeClr val="lt1"/>
          </a:fillRef>
          <a:effectRef idx="0">
            <a:schemeClr val="dk1"/>
          </a:effectRef>
          <a:fontRef idx="minor">
            <a:schemeClr val="dk1"/>
          </a:fontRef>
        </p:style>
        <p:txBody>
          <a:bodyPr>
            <a:normAutofit/>
          </a:bodyPr>
          <a:lstStyle/>
          <a:p>
            <a:pPr marL="0" indent="0" algn="just">
              <a:lnSpc>
                <a:spcPct val="150000"/>
              </a:lnSpc>
              <a:buNone/>
            </a:pPr>
            <a:r>
              <a:rPr lang="el-GR" sz="2400" dirty="0">
                <a:latin typeface="Times New Roman" panose="02020603050405020304" charset="0"/>
                <a:cs typeface="Times New Roman" panose="02020603050405020304" charset="0"/>
              </a:rPr>
              <a:t>• ΤΑ ΜΑΤΙΑ ΕΙΝΑΙ ΚΛΕΙΣΤΑ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 ΚΕΦΑΛΙ ΜΑΖΕΥΕΤΑΙ ΣΤΟΥΣ ΩΜΟΥΣ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Η ΜΠΑΛΑ ΔΕΝ ΧΤΥΠΙΕΤΑΙ ΜΕ ΤΟ ΜΕΤΩΠΟ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ΔΕΝ ΓΙΝΕΤΑΙ ΥΠΕΡΕΚΤΑΣΗ ΤΟΥ ΚΟΡΜΟΥ ΠΡΙΝ ΤΟ ΧΤΥΠΗΜΑ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ΔΕΝ ΓΙΝΕΤΑΙ ΕΝΤΟΝΗ ΚΙΝΗΣΗ ΠΡΟΣ ΤΗ ΜΠΑΛΑ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ΜΕΤΑ ΤΗΝ ΚΕΦΑΛΙΑ ΚΟΙΤΑΓΜΑ ΠΡΟΣ ΤΟ ΕΔΑΦΟΣ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03580"/>
            <a:ext cx="8110855" cy="582930"/>
          </a:xfrm>
        </p:spPr>
        <p:txBody>
          <a:bodyPr/>
          <a:lstStyle/>
          <a:p>
            <a:r>
              <a:rPr lang="el-GR" sz="2800" b="1" dirty="0">
                <a:latin typeface="Times New Roman" panose="02020603050405020304" charset="0"/>
                <a:cs typeface="Times New Roman" panose="02020603050405020304" charset="0"/>
              </a:rPr>
              <a:t>Για τον προπονητή στις μικρές ηλικίες</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605280"/>
            <a:ext cx="10972800" cy="389445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 Δώσε σημασία στη σωστή τεχνική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Ενθάρρυνε τους μικρούς παίκτες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Χρησιμοποίησε ανάλογες μπάλες (όχι βαριές)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Λάβε υπόψη ότι μερικά παιδιά φοβούνται να εκτελέσουν κεφαλιά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Οργάνωσε παιχνίδια με κίνητρα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latin typeface="Times New Roman" panose="02020603050405020304" charset="0"/>
                <a:cs typeface="Times New Roman" panose="02020603050405020304" charset="0"/>
              </a:rPr>
              <a:t>ΑΠΟΣΠΑΣΗ ΤΗΣ ΜΠΑΛΑΣ</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174750"/>
            <a:ext cx="10972800" cy="2109470"/>
          </a:xfrm>
        </p:spPr>
        <p:style>
          <a:lnRef idx="2">
            <a:schemeClr val="accent2"/>
          </a:lnRef>
          <a:fillRef idx="1">
            <a:schemeClr val="lt1"/>
          </a:fillRef>
          <a:effectRef idx="0">
            <a:schemeClr val="accent2"/>
          </a:effectRef>
          <a:fontRef idx="minor">
            <a:schemeClr val="dk1"/>
          </a:fontRef>
        </p:style>
        <p:txBody>
          <a:bodyPr/>
          <a:lstStyle/>
          <a:p>
            <a:pPr marL="0" indent="0">
              <a:buNone/>
            </a:pPr>
            <a:r>
              <a:rPr lang="el-GR" sz="2400" b="1" i="1" dirty="0">
                <a:latin typeface="Times New Roman" panose="02020603050405020304" charset="0"/>
                <a:cs typeface="Times New Roman" panose="02020603050405020304" charset="0"/>
              </a:rPr>
              <a:t>Ορισμός </a:t>
            </a:r>
            <a:endParaRPr lang="el-GR" sz="2400" i="1" dirty="0" smtClean="0">
              <a:latin typeface="Times New Roman" panose="02020603050405020304" charset="0"/>
              <a:cs typeface="Times New Roman" panose="02020603050405020304" charset="0"/>
            </a:endParaRPr>
          </a:p>
          <a:p>
            <a:pPr marL="0" indent="0">
              <a:buNone/>
            </a:pPr>
            <a:r>
              <a:rPr lang="el-GR" sz="2400" dirty="0">
                <a:latin typeface="Times New Roman" panose="02020603050405020304" charset="0"/>
                <a:cs typeface="Times New Roman" panose="02020603050405020304" charset="0"/>
              </a:rPr>
              <a:t>• </a:t>
            </a:r>
            <a:r>
              <a:rPr lang="el-GR" sz="2400" b="1" dirty="0">
                <a:latin typeface="Times New Roman" panose="02020603050405020304" charset="0"/>
                <a:cs typeface="Times New Roman" panose="02020603050405020304" charset="0"/>
              </a:rPr>
              <a:t>Απόσπαση της μπάλας </a:t>
            </a:r>
            <a:r>
              <a:rPr lang="el-GR" sz="2400" dirty="0">
                <a:latin typeface="Times New Roman" panose="02020603050405020304" charset="0"/>
                <a:cs typeface="Times New Roman" panose="02020603050405020304" charset="0"/>
              </a:rPr>
              <a:t>είναι η ικανότητα του παίκτη να αποσπά (να κερδίζει) τη μπάλα από τον αντίπαλο με διάφορους τρόπους, όπως </a:t>
            </a:r>
            <a:r>
              <a:rPr lang="el-GR" sz="2400" b="1" dirty="0">
                <a:latin typeface="Times New Roman" panose="02020603050405020304" charset="0"/>
                <a:cs typeface="Times New Roman" panose="02020603050405020304" charset="0"/>
              </a:rPr>
              <a:t>προβολή – </a:t>
            </a:r>
            <a:r>
              <a:rPr lang="el-GR" sz="2400" b="1" dirty="0" err="1">
                <a:latin typeface="Times New Roman" panose="02020603050405020304" charset="0"/>
                <a:cs typeface="Times New Roman" panose="02020603050405020304" charset="0"/>
              </a:rPr>
              <a:t>τάκλινγκ</a:t>
            </a:r>
            <a:endParaRPr lang="el-GR" sz="2400" dirty="0">
              <a:latin typeface="Times New Roman" panose="02020603050405020304" charset="0"/>
              <a:cs typeface="Times New Roman" panose="02020603050405020304" charset="0"/>
            </a:endParaRPr>
          </a:p>
        </p:txBody>
      </p:sp>
      <p:pic>
        <p:nvPicPr>
          <p:cNvPr id="4" name="Εικόνα 3"/>
          <p:cNvPicPr>
            <a:picLocks noChangeAspect="1"/>
          </p:cNvPicPr>
          <p:nvPr/>
        </p:nvPicPr>
        <p:blipFill>
          <a:blip r:embed="rId1"/>
          <a:stretch>
            <a:fillRect/>
          </a:stretch>
        </p:blipFill>
        <p:spPr>
          <a:xfrm>
            <a:off x="967105" y="3672205"/>
            <a:ext cx="2656840" cy="3043555"/>
          </a:xfrm>
          <a:prstGeom prst="rect">
            <a:avLst/>
          </a:prstGeom>
        </p:spPr>
      </p:pic>
      <p:pic>
        <p:nvPicPr>
          <p:cNvPr id="5" name="Εικόνα 4"/>
          <p:cNvPicPr>
            <a:picLocks noChangeAspect="1"/>
          </p:cNvPicPr>
          <p:nvPr/>
        </p:nvPicPr>
        <p:blipFill>
          <a:blip r:embed="rId2"/>
          <a:stretch>
            <a:fillRect/>
          </a:stretch>
        </p:blipFill>
        <p:spPr>
          <a:xfrm>
            <a:off x="3612515" y="3671570"/>
            <a:ext cx="2526030" cy="3043555"/>
          </a:xfrm>
          <a:prstGeom prst="rect">
            <a:avLst/>
          </a:prstGeom>
        </p:spPr>
      </p:pic>
      <p:pic>
        <p:nvPicPr>
          <p:cNvPr id="6" name="Εικόνα 5"/>
          <p:cNvPicPr>
            <a:picLocks noChangeAspect="1"/>
          </p:cNvPicPr>
          <p:nvPr/>
        </p:nvPicPr>
        <p:blipFill>
          <a:blip r:embed="rId3"/>
          <a:stretch>
            <a:fillRect/>
          </a:stretch>
        </p:blipFill>
        <p:spPr>
          <a:xfrm>
            <a:off x="6139180" y="3672205"/>
            <a:ext cx="2342515" cy="3042920"/>
          </a:xfrm>
          <a:prstGeom prst="rect">
            <a:avLst/>
          </a:prstGeom>
        </p:spPr>
      </p:pic>
      <p:pic>
        <p:nvPicPr>
          <p:cNvPr id="7" name="Εικόνα 6"/>
          <p:cNvPicPr>
            <a:picLocks noChangeAspect="1"/>
          </p:cNvPicPr>
          <p:nvPr/>
        </p:nvPicPr>
        <p:blipFill>
          <a:blip r:embed="rId4"/>
          <a:stretch>
            <a:fillRect/>
          </a:stretch>
        </p:blipFill>
        <p:spPr>
          <a:xfrm>
            <a:off x="8482330" y="3672840"/>
            <a:ext cx="2707640" cy="304292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4885055" cy="582930"/>
          </a:xfrm>
        </p:spPr>
        <p:txBody>
          <a:bodyPr/>
          <a:lstStyle/>
          <a:p>
            <a:r>
              <a:rPr lang="el-GR" sz="2800" b="1" dirty="0">
                <a:latin typeface="Times New Roman" panose="02020603050405020304" charset="0"/>
                <a:cs typeface="Times New Roman" panose="02020603050405020304" charset="0"/>
              </a:rPr>
              <a:t>Είδη απόσπασης της μπάλας</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p:txBody>
          <a:bodyPr>
            <a:noAutofit/>
          </a:bodyPr>
          <a:lstStyle/>
          <a:p>
            <a:pPr marL="0" indent="0" algn="just">
              <a:lnSpc>
                <a:spcPct val="150000"/>
              </a:lnSpc>
              <a:buNone/>
            </a:pPr>
            <a:r>
              <a:rPr lang="el-GR" sz="2300" b="1" dirty="0">
                <a:latin typeface="Times New Roman" panose="02020603050405020304" charset="0"/>
                <a:cs typeface="Times New Roman" panose="02020603050405020304" charset="0"/>
              </a:rPr>
              <a:t>Ανάλογα με τη θέση και την κατεύθυνση του αντιπάλου με τη μπάλα </a:t>
            </a:r>
            <a:r>
              <a:rPr lang="el-GR" sz="2300" dirty="0">
                <a:latin typeface="Times New Roman" panose="02020603050405020304" charset="0"/>
                <a:cs typeface="Times New Roman" panose="02020603050405020304" charset="0"/>
              </a:rPr>
              <a:t>χρησιμοποιούνται διάφορα είδη απόσπασης της μπάλας στις παρακάτω περιπτώσεις: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b="1" dirty="0">
                <a:latin typeface="Times New Roman" panose="02020603050405020304" charset="0"/>
                <a:cs typeface="Times New Roman" panose="02020603050405020304" charset="0"/>
              </a:rPr>
              <a:t>A</a:t>
            </a:r>
            <a:r>
              <a:rPr lang="el-GR" sz="2300" dirty="0">
                <a:latin typeface="Times New Roman" panose="02020603050405020304" charset="0"/>
                <a:cs typeface="Times New Roman" panose="02020603050405020304" charset="0"/>
              </a:rPr>
              <a:t>. Απόσπαση της μπάλας, όταν ο αντίπαλος με τη μπάλα έρχεται κατά μέτωπο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b="1" dirty="0">
                <a:latin typeface="Times New Roman" panose="02020603050405020304" charset="0"/>
                <a:cs typeface="Times New Roman" panose="02020603050405020304" charset="0"/>
              </a:rPr>
              <a:t>B.</a:t>
            </a:r>
            <a:r>
              <a:rPr lang="el-GR" sz="2300" dirty="0">
                <a:latin typeface="Times New Roman" panose="02020603050405020304" charset="0"/>
                <a:cs typeface="Times New Roman" panose="02020603050405020304" charset="0"/>
              </a:rPr>
              <a:t> Απόσπαση της μπάλας, όταν ο αντίπαλος κινείται πλάγια του αμυνόμενου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b="1" dirty="0">
                <a:latin typeface="Times New Roman" panose="02020603050405020304" charset="0"/>
                <a:cs typeface="Times New Roman" panose="02020603050405020304" charset="0"/>
              </a:rPr>
              <a:t>C.</a:t>
            </a:r>
            <a:r>
              <a:rPr lang="el-GR" sz="2300" dirty="0">
                <a:latin typeface="Times New Roman" panose="02020603050405020304" charset="0"/>
                <a:cs typeface="Times New Roman" panose="02020603050405020304" charset="0"/>
              </a:rPr>
              <a:t> Απόσπαση της μπάλας, όταν ο αντίπαλος είναι γυρισμένος με την πλάτη προς τον αμυνόμενο</a:t>
            </a:r>
            <a:endParaRPr lang="el-GR" sz="2300" dirty="0">
              <a:latin typeface="Times New Roman" panose="02020603050405020304" charset="0"/>
              <a:cs typeface="Times New Roman" panose="0202060305040502030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852170"/>
            <a:ext cx="10972800" cy="582613"/>
          </a:xfrm>
        </p:spPr>
        <p:txBody>
          <a:bodyPr/>
          <a:lstStyle/>
          <a:p>
            <a:r>
              <a:rPr lang="el-GR" sz="2800" b="1" dirty="0">
                <a:latin typeface="Times New Roman" panose="02020603050405020304" charset="0"/>
                <a:cs typeface="Times New Roman" panose="02020603050405020304" charset="0"/>
              </a:rPr>
              <a:t>Α. Ο αντίπαλος με τη μπάλα έρχεται κατά μέτωπο</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176780"/>
            <a:ext cx="10972800" cy="2504440"/>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1. Βασική απόσπαση (προβολή)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2. Μετωπιαίο </a:t>
            </a:r>
            <a:r>
              <a:rPr lang="el-GR" sz="2400" dirty="0" err="1">
                <a:latin typeface="Times New Roman" panose="02020603050405020304" charset="0"/>
                <a:cs typeface="Times New Roman" panose="02020603050405020304" charset="0"/>
              </a:rPr>
              <a:t>τάκλινγκ</a:t>
            </a:r>
            <a:r>
              <a:rPr lang="el-GR" sz="2400" dirty="0">
                <a:latin typeface="Times New Roman" panose="02020603050405020304" charset="0"/>
                <a:cs typeface="Times New Roman" panose="02020603050405020304" charset="0"/>
              </a:rPr>
              <a:t> και διώξιμο της μπάλας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3. Μετωπιαίο </a:t>
            </a:r>
            <a:r>
              <a:rPr lang="el-GR" sz="2400" dirty="0" err="1">
                <a:latin typeface="Times New Roman" panose="02020603050405020304" charset="0"/>
                <a:cs typeface="Times New Roman" panose="02020603050405020304" charset="0"/>
              </a:rPr>
              <a:t>τάκλινγκ</a:t>
            </a:r>
            <a:r>
              <a:rPr lang="el-GR" sz="2400" dirty="0">
                <a:latin typeface="Times New Roman" panose="02020603050405020304" charset="0"/>
                <a:cs typeface="Times New Roman" panose="02020603050405020304" charset="0"/>
              </a:rPr>
              <a:t> και μπλοκάρισμα της μπάλας με τα πόδια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latin typeface="Times New Roman" panose="02020603050405020304" charset="0"/>
                <a:cs typeface="Times New Roman" panose="02020603050405020304" charset="0"/>
              </a:rPr>
              <a:t>1. Βασική απόσπαση (προβολή)</a:t>
            </a:r>
            <a:endParaRPr lang="el-GR" sz="24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8965" y="774065"/>
            <a:ext cx="11406505" cy="5849620"/>
          </a:xfrm>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buNone/>
            </a:pPr>
            <a:r>
              <a:rPr lang="el-GR" sz="1800" b="1" dirty="0">
                <a:latin typeface="Times New Roman" panose="02020603050405020304" charset="0"/>
                <a:cs typeface="Times New Roman" panose="02020603050405020304" charset="0"/>
              </a:rPr>
              <a:t>Βασικά σημεία εκτέλεσης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1. Σωστή τοποθέτηση του σώματος στην πορεία του αντιπάλου με τη μπάλα και βάζοντας το πόδι με το εσωτερικό πάνω σε αυτήν.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2. Η προβολή γίνεται τη στιγμή που ο αντίπαλος προσπαθεί να προωθήσει τη μπάλα (Σωστή προσέγγιση και κατάλληλος χρόνος επέμβασης στη μπάλα).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3. Το σώμα κλίνει εμπρός, έχοντας το βάρος χαμηλά.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4. Τοποθέτηση του ποδιού στήριξης πλάγια και πίσω από τη μπάλα.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5. Η δύναμη του ποδιού επαφής εφαρμόζεται στο κέντρο της μπάλας. O παίκτης πρέπει να εξασκεί σταθερή πίεση με το εσωτερικό του ποδιού, ώστε να </a:t>
            </a:r>
            <a:r>
              <a:rPr lang="el-GR" sz="1800" dirty="0" err="1">
                <a:latin typeface="Times New Roman" panose="02020603050405020304" charset="0"/>
                <a:cs typeface="Times New Roman" panose="02020603050405020304" charset="0"/>
              </a:rPr>
              <a:t>ρολάρει</a:t>
            </a:r>
            <a:r>
              <a:rPr lang="el-GR" sz="1800" dirty="0">
                <a:latin typeface="Times New Roman" panose="02020603050405020304" charset="0"/>
                <a:cs typeface="Times New Roman" panose="02020603050405020304" charset="0"/>
              </a:rPr>
              <a:t> τη μπάλα πάνω από το πόδι του αντιπάλου.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6. Η άρθρωση του γονάτου πρέπει να είναι λυγισμένη και σταθερή (σφιχτή) κατά την ώρα της επαφής (τη στιγμή της «κόντρας»). Το ίδιο επίσης και η </a:t>
            </a:r>
            <a:r>
              <a:rPr lang="el-GR" sz="1800" dirty="0" err="1">
                <a:latin typeface="Times New Roman" panose="02020603050405020304" charset="0"/>
                <a:cs typeface="Times New Roman" panose="02020603050405020304" charset="0"/>
              </a:rPr>
              <a:t>ποδοκνημική</a:t>
            </a:r>
            <a:r>
              <a:rPr lang="el-GR" sz="1800" dirty="0">
                <a:latin typeface="Times New Roman" panose="02020603050405020304" charset="0"/>
                <a:cs typeface="Times New Roman" panose="02020603050405020304" charset="0"/>
              </a:rPr>
              <a:t> άρθρωση.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7. Σωστή χρήση του ώμου, για να βγει ο αντίπαλος εκτός πορείας και να χάσει την ισορροπία του.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8. Αποφασιστικότητα και πάθος για τη νίκη στη διεκδίκηση της μπάλας</a:t>
            </a:r>
            <a:endParaRPr lang="el-GR" sz="1800" dirty="0">
              <a:latin typeface="Times New Roman" panose="02020603050405020304" charset="0"/>
              <a:cs typeface="Times New Roman" panose="0202060305040502030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38785"/>
            <a:ext cx="10972800" cy="765175"/>
          </a:xfrm>
        </p:spPr>
        <p:txBody>
          <a:bodyPr/>
          <a:lstStyle/>
          <a:p>
            <a:r>
              <a:rPr lang="el-GR" sz="2800" b="1" dirty="0">
                <a:latin typeface="Times New Roman" panose="02020603050405020304" charset="0"/>
                <a:cs typeface="Times New Roman" panose="02020603050405020304" charset="0"/>
              </a:rPr>
              <a:t>2. Μετωπιαίο </a:t>
            </a:r>
            <a:r>
              <a:rPr lang="el-GR" sz="2800" b="1" dirty="0" err="1">
                <a:latin typeface="Times New Roman" panose="02020603050405020304" charset="0"/>
                <a:cs typeface="Times New Roman" panose="02020603050405020304" charset="0"/>
              </a:rPr>
              <a:t>τάκλινγκ</a:t>
            </a:r>
            <a:r>
              <a:rPr lang="el-GR" sz="2800" b="1" dirty="0">
                <a:latin typeface="Times New Roman" panose="02020603050405020304" charset="0"/>
                <a:cs typeface="Times New Roman" panose="02020603050405020304" charset="0"/>
              </a:rPr>
              <a:t> και διώξιμο της μπάλας</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704340"/>
            <a:ext cx="10972800" cy="4340860"/>
          </a:xfrm>
        </p:spPr>
        <p:style>
          <a:lnRef idx="2">
            <a:schemeClr val="dk1"/>
          </a:lnRef>
          <a:fillRef idx="1">
            <a:schemeClr val="lt1"/>
          </a:fillRef>
          <a:effectRef idx="0">
            <a:schemeClr val="dk1"/>
          </a:effectRef>
          <a:fontRef idx="minor">
            <a:schemeClr val="dk1"/>
          </a:fontRef>
        </p:style>
        <p:txBody>
          <a:bodyPr>
            <a:noAutofit/>
          </a:bodyPr>
          <a:lstStyle/>
          <a:p>
            <a:pPr marL="0" indent="0" algn="just">
              <a:buNone/>
            </a:pPr>
            <a:r>
              <a:rPr lang="el-GR" sz="2300" b="1" dirty="0">
                <a:latin typeface="Times New Roman" panose="02020603050405020304" charset="0"/>
                <a:cs typeface="Times New Roman" panose="02020603050405020304" charset="0"/>
              </a:rPr>
              <a:t>Βασικά σημεία εκτέλεσης </a:t>
            </a:r>
            <a:endParaRPr lang="el-GR" sz="2300" dirty="0" smtClean="0">
              <a:latin typeface="Times New Roman" panose="02020603050405020304" charset="0"/>
              <a:cs typeface="Times New Roman" panose="02020603050405020304" charset="0"/>
            </a:endParaRPr>
          </a:p>
          <a:p>
            <a:pPr marL="0" indent="0" algn="just">
              <a:buNone/>
            </a:pPr>
            <a:r>
              <a:rPr lang="el-GR" sz="2300" dirty="0">
                <a:latin typeface="Times New Roman" panose="02020603050405020304" charset="0"/>
                <a:cs typeface="Times New Roman" panose="02020603050405020304" charset="0"/>
              </a:rPr>
              <a:t>1. Σωστή προσέγγιση και κατάλληλος χρόνος επέμβασης προς τη μπάλα. </a:t>
            </a:r>
            <a:endParaRPr lang="el-GR" sz="2300" dirty="0" smtClean="0">
              <a:latin typeface="Times New Roman" panose="02020603050405020304" charset="0"/>
              <a:cs typeface="Times New Roman" panose="02020603050405020304" charset="0"/>
            </a:endParaRPr>
          </a:p>
          <a:p>
            <a:pPr marL="0" indent="0" algn="just">
              <a:buNone/>
            </a:pPr>
            <a:r>
              <a:rPr lang="el-GR" sz="2300" dirty="0">
                <a:latin typeface="Times New Roman" panose="02020603050405020304" charset="0"/>
                <a:cs typeface="Times New Roman" panose="02020603050405020304" charset="0"/>
              </a:rPr>
              <a:t>2. Βαθύ λύγισμα του ποδιού στήριξης στο προτελευταίο βήμα κατά την προσέγγιση και χαμήλωμα το κέντρο βάρους. </a:t>
            </a:r>
            <a:endParaRPr lang="el-GR" sz="2300" dirty="0" smtClean="0">
              <a:latin typeface="Times New Roman" panose="02020603050405020304" charset="0"/>
              <a:cs typeface="Times New Roman" panose="02020603050405020304" charset="0"/>
            </a:endParaRPr>
          </a:p>
          <a:p>
            <a:pPr marL="0" indent="0" algn="just">
              <a:buNone/>
            </a:pPr>
            <a:r>
              <a:rPr lang="el-GR" sz="2300" dirty="0">
                <a:latin typeface="Times New Roman" panose="02020603050405020304" charset="0"/>
                <a:cs typeface="Times New Roman" panose="02020603050405020304" charset="0"/>
              </a:rPr>
              <a:t>3. Τέντωμα του ποδιού επαφής και χτύπημα της μπάλας με το άκρο πόδι στο κέντρο της διώχνοντάς την μακριά από τον αντίπαλο. </a:t>
            </a:r>
            <a:endParaRPr lang="el-GR" sz="2300" dirty="0" smtClean="0">
              <a:latin typeface="Times New Roman" panose="02020603050405020304" charset="0"/>
              <a:cs typeface="Times New Roman" panose="02020603050405020304" charset="0"/>
            </a:endParaRPr>
          </a:p>
          <a:p>
            <a:pPr marL="0" indent="0" algn="just">
              <a:buNone/>
            </a:pPr>
            <a:r>
              <a:rPr lang="el-GR" sz="2300" dirty="0">
                <a:latin typeface="Times New Roman" panose="02020603050405020304" charset="0"/>
                <a:cs typeface="Times New Roman" panose="02020603050405020304" charset="0"/>
              </a:rPr>
              <a:t>4. Το πόδι στήριξης λυγίζει προς τα μέσα ή προς τα έξω κατά το «γλίστρημα» προς τη μπάλα. </a:t>
            </a:r>
            <a:endParaRPr lang="el-GR" sz="2300" dirty="0" smtClean="0">
              <a:latin typeface="Times New Roman" panose="02020603050405020304" charset="0"/>
              <a:cs typeface="Times New Roman" panose="02020603050405020304" charset="0"/>
            </a:endParaRPr>
          </a:p>
          <a:p>
            <a:pPr marL="0" indent="0" algn="just">
              <a:buNone/>
            </a:pPr>
            <a:r>
              <a:rPr lang="el-GR" sz="2300" dirty="0">
                <a:latin typeface="Times New Roman" panose="02020603050405020304" charset="0"/>
                <a:cs typeface="Times New Roman" panose="02020603050405020304" charset="0"/>
              </a:rPr>
              <a:t>5. Τα χέρια βοηθούν στην ομαλή πτώση του σώματος και τοποθετούνται προς τα πίσω κατά τη στιγμή του γλιστρήματος.</a:t>
            </a:r>
            <a:endParaRPr lang="el-GR" sz="2300" dirty="0">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02615"/>
            <a:ext cx="10972800" cy="582613"/>
          </a:xfrm>
        </p:spPr>
        <p:txBody>
          <a:bodyPr/>
          <a:lstStyle/>
          <a:p>
            <a:r>
              <a:rPr lang="el-GR" sz="2800" b="1" dirty="0">
                <a:latin typeface="Times New Roman" panose="02020603050405020304" charset="0"/>
                <a:cs typeface="Times New Roman" panose="02020603050405020304" charset="0"/>
              </a:rPr>
              <a:t>Τεχνική και </a:t>
            </a:r>
            <a:r>
              <a:rPr lang="el-GR" sz="2800" b="1" dirty="0" err="1">
                <a:latin typeface="Times New Roman" panose="02020603050405020304" charset="0"/>
                <a:cs typeface="Times New Roman" panose="02020603050405020304" charset="0"/>
              </a:rPr>
              <a:t>αγων</a:t>
            </a:r>
            <a:r>
              <a:rPr lang="el-GR" sz="2800" b="1" dirty="0">
                <a:latin typeface="Times New Roman" panose="02020603050405020304" charset="0"/>
                <a:cs typeface="Times New Roman" panose="02020603050405020304" charset="0"/>
              </a:rPr>
              <a:t>. θέση </a:t>
            </a:r>
            <a:endParaRPr lang="el-GR" sz="2800" b="1"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744345"/>
            <a:ext cx="10972800" cy="4383405"/>
          </a:xfrm>
        </p:spPr>
        <p:txBody>
          <a:bodyPr>
            <a:normAutofit lnSpcReduction="20000"/>
          </a:bodyPr>
          <a:lstStyle/>
          <a:p>
            <a:pPr marL="0" indent="0" algn="just">
              <a:lnSpc>
                <a:spcPct val="150000"/>
              </a:lnSpc>
              <a:buNone/>
            </a:pPr>
            <a:r>
              <a:rPr lang="el-GR" sz="2400" dirty="0">
                <a:latin typeface="Times New Roman" panose="02020603050405020304" charset="0"/>
                <a:cs typeface="Times New Roman" panose="02020603050405020304" charset="0"/>
              </a:rPr>
              <a:t>• </a:t>
            </a:r>
            <a:r>
              <a:rPr lang="el-GR" sz="2400" b="1" dirty="0">
                <a:latin typeface="Times New Roman" panose="02020603050405020304" charset="0"/>
                <a:cs typeface="Times New Roman" panose="02020603050405020304" charset="0"/>
              </a:rPr>
              <a:t>Τεχνική στην άμυνα: </a:t>
            </a:r>
            <a:r>
              <a:rPr lang="el-GR" sz="2400" dirty="0">
                <a:latin typeface="Times New Roman" panose="02020603050405020304" charset="0"/>
                <a:cs typeface="Times New Roman" panose="02020603050405020304" charset="0"/>
              </a:rPr>
              <a:t>Διεκδίκηση, Διώξιμο – προώθηση της μπάλας προς το κέντρο </a:t>
            </a:r>
            <a:endParaRPr lang="el-GR" sz="2400" dirty="0">
              <a:latin typeface="Times New Roman" panose="02020603050405020304" charset="0"/>
              <a:cs typeface="Times New Roman" panose="02020603050405020304" charset="0"/>
            </a:endParaRPr>
          </a:p>
          <a:p>
            <a:pPr marL="0" indent="0" algn="just">
              <a:lnSpc>
                <a:spcPct val="150000"/>
              </a:lnSpc>
              <a:buNone/>
            </a:pP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a:t>
            </a:r>
            <a:r>
              <a:rPr lang="el-GR" sz="2400" b="1" dirty="0">
                <a:latin typeface="Times New Roman" panose="02020603050405020304" charset="0"/>
                <a:cs typeface="Times New Roman" panose="02020603050405020304" charset="0"/>
              </a:rPr>
              <a:t>Τεχνική στο κέντρο: </a:t>
            </a:r>
            <a:r>
              <a:rPr lang="el-GR" sz="2400" dirty="0">
                <a:latin typeface="Times New Roman" panose="02020603050405020304" charset="0"/>
                <a:cs typeface="Times New Roman" panose="02020603050405020304" charset="0"/>
              </a:rPr>
              <a:t>Διεκδίκηση, τεχνική που αφορά τη δημιουργία επιθετικού παιχνιδιού (πάσα με ακρίβεια, προώθηση της μπάλας στην επιθετική ζώνη) </a:t>
            </a:r>
            <a:endParaRPr lang="el-GR" sz="2400" dirty="0">
              <a:latin typeface="Times New Roman" panose="02020603050405020304" charset="0"/>
              <a:cs typeface="Times New Roman" panose="02020603050405020304" charset="0"/>
            </a:endParaRPr>
          </a:p>
          <a:p>
            <a:pPr marL="0" indent="0" algn="just">
              <a:lnSpc>
                <a:spcPct val="150000"/>
              </a:lnSpc>
              <a:buNone/>
            </a:pP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a:t>
            </a:r>
            <a:r>
              <a:rPr lang="el-GR" sz="2400" b="1" dirty="0">
                <a:latin typeface="Times New Roman" panose="02020603050405020304" charset="0"/>
                <a:cs typeface="Times New Roman" panose="02020603050405020304" charset="0"/>
              </a:rPr>
              <a:t>Τεχνική στην επίθεση: </a:t>
            </a:r>
            <a:r>
              <a:rPr lang="el-GR" sz="2400" dirty="0">
                <a:latin typeface="Times New Roman" panose="02020603050405020304" charset="0"/>
                <a:cs typeface="Times New Roman" panose="02020603050405020304" charset="0"/>
              </a:rPr>
              <a:t>Διεκδίκηση, αποτελεσματικό τελείωμα επιθετικής φάσης (ντρίπλα, σουτ, κεφαλιά κλπ.)</a:t>
            </a:r>
            <a:endParaRPr lang="el-GR" sz="2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3">
                                            <p:txEl>
                                              <p:pRg st="2" end="2"/>
                                            </p:txEl>
                                          </p:spTgt>
                                        </p:tgtEl>
                                      </p:cBhvr>
                                    </p:animEffect>
                                    <p:set>
                                      <p:cBhvr>
                                        <p:cTn id="1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588010"/>
            <a:ext cx="9434195" cy="765175"/>
          </a:xfrm>
        </p:spPr>
        <p:txBody>
          <a:bodyPr/>
          <a:lstStyle/>
          <a:p>
            <a:pPr algn="ctr"/>
            <a:r>
              <a:rPr lang="el-GR" sz="2800" b="1" dirty="0">
                <a:latin typeface="Times New Roman" panose="02020603050405020304" charset="0"/>
                <a:cs typeface="Times New Roman" panose="02020603050405020304" charset="0"/>
              </a:rPr>
              <a:t>3. Μετωπιαίο </a:t>
            </a:r>
            <a:r>
              <a:rPr lang="el-GR" sz="2800" b="1" dirty="0" err="1">
                <a:latin typeface="Times New Roman" panose="02020603050405020304" charset="0"/>
                <a:cs typeface="Times New Roman" panose="02020603050405020304" charset="0"/>
              </a:rPr>
              <a:t>τάκλινγκ</a:t>
            </a:r>
            <a:r>
              <a:rPr lang="el-GR" sz="2800" b="1" dirty="0">
                <a:latin typeface="Times New Roman" panose="02020603050405020304" charset="0"/>
                <a:cs typeface="Times New Roman" panose="02020603050405020304" charset="0"/>
              </a:rPr>
              <a:t> και μπλοκάρισμα της μπάλας με τα πόδια</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034540"/>
            <a:ext cx="10972800" cy="3960495"/>
          </a:xfrm>
        </p:spPr>
        <p:style>
          <a:lnRef idx="2">
            <a:schemeClr val="dk1"/>
          </a:lnRef>
          <a:fillRef idx="1">
            <a:schemeClr val="lt1"/>
          </a:fillRef>
          <a:effectRef idx="0">
            <a:schemeClr val="dk1"/>
          </a:effectRef>
          <a:fontRef idx="minor">
            <a:schemeClr val="dk1"/>
          </a:fontRef>
        </p:style>
        <p:txBody>
          <a:bodyPr>
            <a:normAutofit lnSpcReduction="20000"/>
          </a:bodyPr>
          <a:lstStyle/>
          <a:p>
            <a:pPr marL="0" indent="0" algn="just">
              <a:lnSpc>
                <a:spcPct val="150000"/>
              </a:lnSpc>
              <a:buNone/>
            </a:pPr>
            <a:r>
              <a:rPr lang="el-GR" sz="2400" b="1" dirty="0">
                <a:latin typeface="Times New Roman" panose="02020603050405020304" charset="0"/>
                <a:cs typeface="Times New Roman" panose="02020603050405020304" charset="0"/>
              </a:rPr>
              <a:t>Βασικά σημεία εκτέλεσης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Χρησιμοποιείται η ίδια τεχνική με το μετωπιαίο </a:t>
            </a:r>
            <a:r>
              <a:rPr lang="el-GR" sz="2400" dirty="0" err="1">
                <a:latin typeface="Times New Roman" panose="02020603050405020304" charset="0"/>
                <a:cs typeface="Times New Roman" panose="02020603050405020304" charset="0"/>
              </a:rPr>
              <a:t>τάκλινγκ</a:t>
            </a:r>
            <a:r>
              <a:rPr lang="el-GR" sz="2400" dirty="0">
                <a:latin typeface="Times New Roman" panose="02020603050405020304" charset="0"/>
                <a:cs typeface="Times New Roman" panose="02020603050405020304" charset="0"/>
              </a:rPr>
              <a:t>, απλώς διαφοροποιείται στο τελικό στάδιο.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 πόδι επαφής αγκαλιάζει τη μπάλα με το μέσα μέρος του άκρου ποδιού μαζεύοντας τη μπάλα.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Σήκωμα στηριζόμενος στο πόδι που μαζεύει τη μπάλα και ταυτόχρονη προφύλαξη με το σώμα από τον αντίπαλο.</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720090"/>
            <a:ext cx="9467215" cy="831215"/>
          </a:xfrm>
        </p:spPr>
        <p:txBody>
          <a:bodyPr>
            <a:normAutofit fontScale="90000"/>
          </a:bodyPr>
          <a:lstStyle/>
          <a:p>
            <a:r>
              <a:rPr lang="el-GR" sz="3110" b="1" dirty="0">
                <a:latin typeface="Times New Roman" panose="02020603050405020304" charset="0"/>
                <a:cs typeface="Times New Roman" panose="02020603050405020304" charset="0"/>
              </a:rPr>
              <a:t>Β. Απόσπαση της μπάλας, όταν ο αντίπαλος κινείται πλάγια του αμυνόμενου</a:t>
            </a:r>
            <a:endParaRPr lang="el-GR" sz="311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2440940"/>
            <a:ext cx="10972800" cy="1744345"/>
          </a:xfrm>
        </p:spPr>
        <p:txBody>
          <a:bodyPr/>
          <a:lstStyle/>
          <a:p>
            <a:pPr marL="0" indent="0" algn="just">
              <a:lnSpc>
                <a:spcPct val="150000"/>
              </a:lnSpc>
              <a:buNone/>
            </a:pPr>
            <a:r>
              <a:rPr lang="el-GR" sz="2400" dirty="0">
                <a:latin typeface="Times New Roman" panose="02020603050405020304" charset="0"/>
                <a:cs typeface="Times New Roman" panose="02020603050405020304" charset="0"/>
              </a:rPr>
              <a:t>1. Τζαρτζάρισμα και προβολή του ποδιού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2. Πλάγιο </a:t>
            </a:r>
            <a:r>
              <a:rPr lang="el-GR" sz="2400" dirty="0" err="1">
                <a:latin typeface="Times New Roman" panose="02020603050405020304" charset="0"/>
                <a:cs typeface="Times New Roman" panose="02020603050405020304" charset="0"/>
              </a:rPr>
              <a:t>τάκλινγκ</a:t>
            </a:r>
            <a:r>
              <a:rPr lang="el-GR" sz="2400" dirty="0">
                <a:latin typeface="Times New Roman" panose="02020603050405020304" charset="0"/>
                <a:cs typeface="Times New Roman" panose="02020603050405020304" charset="0"/>
              </a:rPr>
              <a:t> με γλίστρημα</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latin typeface="Times New Roman" panose="02020603050405020304" charset="0"/>
                <a:cs typeface="Times New Roman" panose="02020603050405020304" charset="0"/>
              </a:rPr>
              <a:t>1. Τζαρτζάρισμα και προβολή του ποδιού</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p:txBody>
          <a:bodyPr>
            <a:noAutofit/>
          </a:bodyPr>
          <a:lstStyle/>
          <a:p>
            <a:pPr marL="0" indent="0" algn="just">
              <a:lnSpc>
                <a:spcPct val="150000"/>
              </a:lnSpc>
              <a:buNone/>
            </a:pPr>
            <a:r>
              <a:rPr lang="el-GR" sz="2400" b="1" dirty="0">
                <a:latin typeface="Times New Roman" panose="02020603050405020304" charset="0"/>
                <a:cs typeface="Times New Roman" panose="02020603050405020304" charset="0"/>
              </a:rPr>
              <a:t>Βασικά σημεία εκτέλεσης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Σωστή προσέγγιση με τρέξιμο παράλληλα με τον κάτοχο της μπάλας.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Κατάλληλος χρόνος επέμβασης προς τη μπάλα.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Τοποθέτηση του ώμου μπροστά από τον ώμο του αντιπάλου και τζαρτζάρισμα για να βγει ο αντίπαλος εκτός θέσεως ισορροπίας. </a:t>
            </a:r>
            <a:endParaRPr lang="el-GR" sz="2400" dirty="0" smtClean="0">
              <a:latin typeface="Times New Roman" panose="02020603050405020304" charset="0"/>
              <a:cs typeface="Times New Roman" panose="02020603050405020304" charset="0"/>
            </a:endParaRPr>
          </a:p>
          <a:p>
            <a:pPr marL="0" indent="0" algn="just">
              <a:lnSpc>
                <a:spcPct val="150000"/>
              </a:lnSpc>
              <a:buNone/>
            </a:pPr>
            <a:r>
              <a:rPr lang="el-GR" sz="2400" dirty="0">
                <a:latin typeface="Times New Roman" panose="02020603050405020304" charset="0"/>
                <a:cs typeface="Times New Roman" panose="02020603050405020304" charset="0"/>
              </a:rPr>
              <a:t>• Προβολή στην κατάλληλη στιγμή του κοντινότερου ποδιού προς τη μπάλα για διώξιμο ή παίρνοντάς την («κλέψιμο») με το πόδι επαφής (εσωτερικό ή εξωτερικό μέρος ανάλογα της περίπτωσης).</a:t>
            </a:r>
            <a:endParaRPr lang="el-GR" sz="2400" dirty="0">
              <a:latin typeface="Times New Roman" panose="02020603050405020304" charset="0"/>
              <a:cs typeface="Times New Roman" panose="0202060305040502030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637540"/>
            <a:ext cx="10972800" cy="798195"/>
          </a:xfrm>
        </p:spPr>
        <p:txBody>
          <a:bodyPr/>
          <a:lstStyle/>
          <a:p>
            <a:r>
              <a:rPr lang="el-GR" sz="2800" b="1" dirty="0">
                <a:latin typeface="Times New Roman" panose="02020603050405020304" charset="0"/>
                <a:cs typeface="Times New Roman" panose="02020603050405020304" charset="0"/>
              </a:rPr>
              <a:t>2. Πλάγιο </a:t>
            </a:r>
            <a:r>
              <a:rPr lang="el-GR" sz="2800" b="1" dirty="0" err="1">
                <a:latin typeface="Times New Roman" panose="02020603050405020304" charset="0"/>
                <a:cs typeface="Times New Roman" panose="02020603050405020304" charset="0"/>
              </a:rPr>
              <a:t>τάκλινγκ</a:t>
            </a:r>
            <a:r>
              <a:rPr lang="el-GR" sz="2800" b="1" dirty="0">
                <a:latin typeface="Times New Roman" panose="02020603050405020304" charset="0"/>
                <a:cs typeface="Times New Roman" panose="02020603050405020304" charset="0"/>
              </a:rPr>
              <a:t> με γλίστρημα (1)</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1654810"/>
            <a:ext cx="10972800" cy="2868930"/>
          </a:xfrm>
        </p:spPr>
        <p:txBody>
          <a:bodyPr>
            <a:noAutofit/>
          </a:bodyPr>
          <a:lstStyle/>
          <a:p>
            <a:pPr marL="0" indent="0" algn="just">
              <a:lnSpc>
                <a:spcPct val="150000"/>
              </a:lnSpc>
              <a:buNone/>
            </a:pPr>
            <a:r>
              <a:rPr lang="el-GR" sz="2300" dirty="0">
                <a:latin typeface="Times New Roman" panose="02020603050405020304" charset="0"/>
                <a:cs typeface="Times New Roman" panose="02020603050405020304" charset="0"/>
              </a:rPr>
              <a:t>• Χρησιμοποιείται σε περιπτώσεις που ο κάτοχος της μπάλας προπορεύεται λίγο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από τον αμυνόμενο και έχει παίξει τη μπάλα μπροστά του. Εκτελείται με το απομακρυσμένο πόδι ή με το κοντινότερο πόδι προς τη μπάλα. Η επιλογή εξαρτάται από τη σωστή εκτίμηση της θέσης και της ταχύτητας του αμυνόμενου και του κατόχου της μπάλας</a:t>
            </a:r>
            <a:endParaRPr lang="el-GR" sz="2300" dirty="0">
              <a:latin typeface="Times New Roman" panose="02020603050405020304" charset="0"/>
              <a:cs typeface="Times New Roman" panose="0202060305040502030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6043295" cy="582930"/>
          </a:xfrm>
        </p:spPr>
        <p:txBody>
          <a:bodyPr/>
          <a:lstStyle/>
          <a:p>
            <a:r>
              <a:rPr lang="el-GR" sz="2800" b="1" dirty="0">
                <a:latin typeface="Times New Roman" panose="02020603050405020304" charset="0"/>
                <a:cs typeface="Times New Roman" panose="02020603050405020304" charset="0"/>
              </a:rPr>
              <a:t>Πλάγιο </a:t>
            </a:r>
            <a:r>
              <a:rPr lang="el-GR" sz="2800" b="1" dirty="0" err="1">
                <a:latin typeface="Times New Roman" panose="02020603050405020304" charset="0"/>
                <a:cs typeface="Times New Roman" panose="02020603050405020304" charset="0"/>
              </a:rPr>
              <a:t>τάκλινγκ</a:t>
            </a:r>
            <a:r>
              <a:rPr lang="el-GR" sz="2800" b="1" dirty="0">
                <a:latin typeface="Times New Roman" panose="02020603050405020304" charset="0"/>
                <a:cs typeface="Times New Roman" panose="02020603050405020304" charset="0"/>
              </a:rPr>
              <a:t> με γλίστρημα (2)</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609600" y="919480"/>
            <a:ext cx="10515600" cy="5217160"/>
          </a:xfrm>
        </p:spPr>
        <p:txBody>
          <a:bodyPr>
            <a:noAutofit/>
          </a:bodyPr>
          <a:lstStyle/>
          <a:p>
            <a:pPr marL="0" indent="0" algn="just">
              <a:lnSpc>
                <a:spcPct val="150000"/>
              </a:lnSpc>
              <a:buNone/>
            </a:pPr>
            <a:r>
              <a:rPr lang="el-GR" sz="2000" b="1" dirty="0">
                <a:latin typeface="Times New Roman" panose="02020603050405020304" charset="0"/>
                <a:cs typeface="Times New Roman" panose="02020603050405020304" charset="0"/>
              </a:rPr>
              <a:t>Βασικά σημεία εκτέλεσης με το απομακρυσμένο πόδι </a:t>
            </a:r>
            <a:endParaRPr lang="el-GR" sz="2000" b="1"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1. Σωστή προσέγγιση και κατάλληλος χρόνος επέμβασης προς τον κάτοχο της μπάλας (κατάλληλος χρόνος θεωρείται, όταν ο αντίπαλος έχει προωθήσει λίγο τη μπάλα εμπρός και προσπαθεί να τη φθάσει).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2. Στη φάση επέμβασης, στο προτελευταίο βήμα, το πόδι που βρίσκεται κοντά στον αντίπαλο «λυγίζει» στο γόνατο χαμηλώνοντας έτσι το κέντρο βάρος και στη συνέχεια τοποθετείται κάτω από το σώμα.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3. Το πόδι επαφής «τεντώνει» τελείως για να φθάσει τη μπάλα, ώστε να τη διώξει με τον ταρσό μακριά από τον αντίπαλο. Στην περίπτωση που ο αμυνόμενος θέλει να «μπλοκάρει» τη μπάλα, περνά το πόδι επαφής πιο </a:t>
            </a:r>
            <a:endParaRPr lang="el-GR" sz="1800" dirty="0" smtClean="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μπροστά απ’ αυτήν. Στη συνέχεια στηριζόμενος σ’ αυτό το πόδι σηκώνεται προστατεύοντας βέβαια και τη μπάλα. </a:t>
            </a:r>
            <a:endParaRPr lang="el-GR" sz="1800" dirty="0">
              <a:latin typeface="Times New Roman" panose="02020603050405020304" charset="0"/>
              <a:cs typeface="Times New Roman" panose="02020603050405020304" charset="0"/>
            </a:endParaRPr>
          </a:p>
          <a:p>
            <a:pPr marL="0" indent="0" algn="just">
              <a:lnSpc>
                <a:spcPct val="150000"/>
              </a:lnSpc>
              <a:buNone/>
            </a:pPr>
            <a:r>
              <a:rPr lang="el-GR" sz="1800" dirty="0">
                <a:latin typeface="Times New Roman" panose="02020603050405020304" charset="0"/>
                <a:cs typeface="Times New Roman" panose="02020603050405020304" charset="0"/>
              </a:rPr>
              <a:t>4. Τα χέρια βοηθούν στην ομαλή πτώση του σώματος και τοποθετούνται προς τα πίσω κατά τη στιγμή τουγλιστρήματος</a:t>
            </a:r>
            <a:endParaRPr lang="el-GR" sz="1800" dirty="0">
              <a:latin typeface="Times New Roman" panose="02020603050405020304" charset="0"/>
              <a:cs typeface="Times New Roman" panose="0202060305040502030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90500"/>
            <a:ext cx="9368155" cy="1112520"/>
          </a:xfrm>
        </p:spPr>
        <p:txBody>
          <a:bodyPr>
            <a:normAutofit/>
          </a:bodyPr>
          <a:lstStyle/>
          <a:p>
            <a:r>
              <a:rPr lang="el-GR" sz="3110" b="1" dirty="0">
                <a:latin typeface="Times New Roman" panose="02020603050405020304" charset="0"/>
                <a:cs typeface="Times New Roman" panose="02020603050405020304" charset="0"/>
              </a:rPr>
              <a:t>Γ. Απόσπαση της μπάλας, όταν ο </a:t>
            </a:r>
            <a:r>
              <a:rPr lang="el-GR" sz="3110" b="1" dirty="0" smtClean="0">
                <a:latin typeface="Times New Roman" panose="02020603050405020304" charset="0"/>
                <a:cs typeface="Times New Roman" panose="02020603050405020304" charset="0"/>
              </a:rPr>
              <a:t>αντίπαλος είναι γυρισμένος </a:t>
            </a:r>
            <a:r>
              <a:rPr lang="el-GR" sz="3110" b="1" dirty="0">
                <a:latin typeface="Times New Roman" panose="02020603050405020304" charset="0"/>
                <a:cs typeface="Times New Roman" panose="02020603050405020304" charset="0"/>
              </a:rPr>
              <a:t>με την πλάτη προς </a:t>
            </a:r>
            <a:r>
              <a:rPr lang="el-GR" sz="3110" b="1" dirty="0" smtClean="0">
                <a:latin typeface="Times New Roman" panose="02020603050405020304" charset="0"/>
                <a:cs typeface="Times New Roman" panose="02020603050405020304" charset="0"/>
              </a:rPr>
              <a:t>τον </a:t>
            </a:r>
            <a:r>
              <a:rPr lang="el-GR" sz="3110" b="1" dirty="0">
                <a:latin typeface="Times New Roman" panose="02020603050405020304" charset="0"/>
                <a:cs typeface="Times New Roman" panose="02020603050405020304" charset="0"/>
              </a:rPr>
              <a:t>αμυνόμενο </a:t>
            </a:r>
            <a:endParaRPr lang="el-GR" sz="311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838200" y="1797050"/>
            <a:ext cx="10515600" cy="645795"/>
          </a:xfrm>
        </p:spPr>
        <p:txBody>
          <a:bodyPr/>
          <a:lstStyle/>
          <a:p>
            <a:r>
              <a:rPr lang="el-GR" sz="2400" i="1" dirty="0">
                <a:latin typeface="Times New Roman" panose="02020603050405020304" charset="0"/>
                <a:cs typeface="Times New Roman" panose="02020603050405020304" charset="0"/>
              </a:rPr>
              <a:t>1. Απόσπαση με προβολή του ποδιού</a:t>
            </a:r>
            <a:endParaRPr lang="el-GR" sz="2400" i="1" dirty="0">
              <a:latin typeface="Times New Roman" panose="02020603050405020304" charset="0"/>
              <a:cs typeface="Times New Roman" panose="0202060305040502030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356235"/>
            <a:ext cx="4653280" cy="582930"/>
          </a:xfrm>
        </p:spPr>
        <p:txBody>
          <a:bodyPr/>
          <a:lstStyle/>
          <a:p>
            <a:r>
              <a:rPr lang="el-GR" sz="2800" b="1" dirty="0">
                <a:latin typeface="Times New Roman" panose="02020603050405020304" charset="0"/>
                <a:cs typeface="Times New Roman" panose="02020603050405020304" charset="0"/>
              </a:rPr>
              <a:t>Οδηγίες προς τους παίκτες</a:t>
            </a:r>
            <a:endParaRPr lang="el-GR" sz="2800" dirty="0">
              <a:latin typeface="Times New Roman" panose="02020603050405020304" charset="0"/>
              <a:cs typeface="Times New Roman" panose="02020603050405020304" charset="0"/>
            </a:endParaRPr>
          </a:p>
        </p:txBody>
      </p:sp>
      <p:sp>
        <p:nvSpPr>
          <p:cNvPr id="3" name="Θέση περιεχομένου 2"/>
          <p:cNvSpPr>
            <a:spLocks noGrp="1"/>
          </p:cNvSpPr>
          <p:nvPr>
            <p:ph idx="1"/>
          </p:nvPr>
        </p:nvSpPr>
        <p:spPr>
          <a:xfrm>
            <a:off x="838200" y="1147445"/>
            <a:ext cx="10515600" cy="4862830"/>
          </a:xfrm>
        </p:spPr>
        <p:txBody>
          <a:bodyPr>
            <a:noAutofit/>
          </a:bodyPr>
          <a:lstStyle/>
          <a:p>
            <a:pPr marL="0" indent="0" algn="just">
              <a:lnSpc>
                <a:spcPct val="150000"/>
              </a:lnSpc>
              <a:buNone/>
            </a:pPr>
            <a:r>
              <a:rPr lang="el-GR" sz="2300" dirty="0">
                <a:latin typeface="Times New Roman" panose="02020603050405020304" charset="0"/>
                <a:cs typeface="Times New Roman" panose="02020603050405020304" charset="0"/>
              </a:rPr>
              <a:t>• </a:t>
            </a:r>
            <a:r>
              <a:rPr lang="el-GR" sz="2300" dirty="0" smtClean="0">
                <a:latin typeface="Times New Roman" panose="02020603050405020304" charset="0"/>
                <a:cs typeface="Times New Roman" panose="02020603050405020304" charset="0"/>
              </a:rPr>
              <a:t>Πρόσεξε </a:t>
            </a:r>
            <a:r>
              <a:rPr lang="el-GR" sz="2300" dirty="0">
                <a:latin typeface="Times New Roman" panose="02020603050405020304" charset="0"/>
                <a:cs typeface="Times New Roman" panose="02020603050405020304" charset="0"/>
              </a:rPr>
              <a:t>τις προσποιήσεις του αντιπάλου.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a:t>
            </a:r>
            <a:r>
              <a:rPr lang="el-GR" sz="2300" dirty="0" smtClean="0">
                <a:latin typeface="Times New Roman" panose="02020603050405020304" charset="0"/>
                <a:cs typeface="Times New Roman" panose="02020603050405020304" charset="0"/>
              </a:rPr>
              <a:t>Μάθε </a:t>
            </a:r>
            <a:r>
              <a:rPr lang="el-GR" sz="2300" dirty="0">
                <a:latin typeface="Times New Roman" panose="02020603050405020304" charset="0"/>
                <a:cs typeface="Times New Roman" panose="02020603050405020304" charset="0"/>
              </a:rPr>
              <a:t>να χρησιμοποιείς και τα δυο πόδια. Αν δεν γίνεται, τότε οδήγησε τον αντίπαλο προς την πλευρά που είσαι καλύτερος.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a:t>
            </a:r>
            <a:r>
              <a:rPr lang="el-GR" sz="2300" dirty="0" smtClean="0">
                <a:latin typeface="Times New Roman" panose="02020603050405020304" charset="0"/>
                <a:cs typeface="Times New Roman" panose="02020603050405020304" charset="0"/>
              </a:rPr>
              <a:t>Προσπάθησε </a:t>
            </a:r>
            <a:r>
              <a:rPr lang="el-GR" sz="2300" dirty="0">
                <a:latin typeface="Times New Roman" panose="02020603050405020304" charset="0"/>
                <a:cs typeface="Times New Roman" panose="02020603050405020304" charset="0"/>
              </a:rPr>
              <a:t>να οδηγείς τον αντίπαλο σε ακίνδυνο χώρο του γηπέδου (προς τα άκρα).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a:t>
            </a:r>
            <a:r>
              <a:rPr lang="el-GR" sz="2300" dirty="0" smtClean="0">
                <a:latin typeface="Times New Roman" panose="02020603050405020304" charset="0"/>
                <a:cs typeface="Times New Roman" panose="02020603050405020304" charset="0"/>
              </a:rPr>
              <a:t>Μη </a:t>
            </a:r>
            <a:r>
              <a:rPr lang="el-GR" sz="2300" dirty="0">
                <a:latin typeface="Times New Roman" panose="02020603050405020304" charset="0"/>
                <a:cs typeface="Times New Roman" panose="02020603050405020304" charset="0"/>
              </a:rPr>
              <a:t>αντιδράς πάντα με </a:t>
            </a:r>
            <a:r>
              <a:rPr lang="el-GR" sz="2300" dirty="0" err="1">
                <a:latin typeface="Times New Roman" panose="02020603050405020304" charset="0"/>
                <a:cs typeface="Times New Roman" panose="02020603050405020304" charset="0"/>
              </a:rPr>
              <a:t>τάκλινγκ</a:t>
            </a:r>
            <a:r>
              <a:rPr lang="el-GR" sz="2300" dirty="0">
                <a:latin typeface="Times New Roman" panose="02020603050405020304" charset="0"/>
                <a:cs typeface="Times New Roman" panose="02020603050405020304" charset="0"/>
              </a:rPr>
              <a:t>. Να το χρησιμοποιείς μόνο εκεί όπου χρειάζεται.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a:t>
            </a:r>
            <a:r>
              <a:rPr lang="el-GR" sz="2300" dirty="0" smtClean="0">
                <a:latin typeface="Times New Roman" panose="02020603050405020304" charset="0"/>
                <a:cs typeface="Times New Roman" panose="02020603050405020304" charset="0"/>
              </a:rPr>
              <a:t>Να </a:t>
            </a:r>
            <a:r>
              <a:rPr lang="el-GR" sz="2300" dirty="0">
                <a:latin typeface="Times New Roman" panose="02020603050405020304" charset="0"/>
                <a:cs typeface="Times New Roman" panose="02020603050405020304" charset="0"/>
              </a:rPr>
              <a:t>επεμβαίνεις στην κατάλληλη στιγμή. Δηλαδή όταν ο επιθετικός χτυπήσει τη μπάλα για να την προωθήσει, επειδή τότε απαιτείται χρόνος για να την ξαναχτυπήσει. </a:t>
            </a:r>
            <a:endParaRPr lang="el-GR" sz="2300" dirty="0" smtClean="0">
              <a:latin typeface="Times New Roman" panose="02020603050405020304" charset="0"/>
              <a:cs typeface="Times New Roman" panose="02020603050405020304" charset="0"/>
            </a:endParaRPr>
          </a:p>
          <a:p>
            <a:pPr marL="0" indent="0" algn="just">
              <a:lnSpc>
                <a:spcPct val="150000"/>
              </a:lnSpc>
              <a:buNone/>
            </a:pPr>
            <a:r>
              <a:rPr lang="el-GR" sz="2300" dirty="0">
                <a:latin typeface="Times New Roman" panose="02020603050405020304" charset="0"/>
                <a:cs typeface="Times New Roman" panose="02020603050405020304" charset="0"/>
              </a:rPr>
              <a:t>• </a:t>
            </a:r>
            <a:r>
              <a:rPr lang="el-GR" sz="2300" dirty="0" smtClean="0">
                <a:latin typeface="Times New Roman" panose="02020603050405020304" charset="0"/>
                <a:cs typeface="Times New Roman" panose="02020603050405020304" charset="0"/>
              </a:rPr>
              <a:t>Κάνε </a:t>
            </a:r>
            <a:r>
              <a:rPr lang="el-GR" sz="2300" dirty="0" err="1">
                <a:latin typeface="Times New Roman" panose="02020603050405020304" charset="0"/>
                <a:cs typeface="Times New Roman" panose="02020603050405020304" charset="0"/>
              </a:rPr>
              <a:t>τάκλινγκ</a:t>
            </a:r>
            <a:r>
              <a:rPr lang="el-GR" sz="2300" dirty="0">
                <a:latin typeface="Times New Roman" panose="02020603050405020304" charset="0"/>
                <a:cs typeface="Times New Roman" panose="02020603050405020304" charset="0"/>
              </a:rPr>
              <a:t> όταν υποστηρίζεσαι από κάποιο συμπαίκτη σου.</a:t>
            </a:r>
            <a:endParaRPr lang="el-GR" sz="2300" dirty="0">
              <a:latin typeface="Times New Roman" panose="02020603050405020304" charset="0"/>
              <a:cs typeface="Times New Roman" panose="0202060305040502030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7610" y="703580"/>
            <a:ext cx="8707120" cy="582930"/>
          </a:xfrm>
        </p:spPr>
        <p:style>
          <a:lnRef idx="1">
            <a:schemeClr val="accent3"/>
          </a:lnRef>
          <a:fillRef idx="3">
            <a:schemeClr val="accent3"/>
          </a:fillRef>
          <a:effectRef idx="2">
            <a:schemeClr val="accent3"/>
          </a:effectRef>
          <a:fontRef idx="minor">
            <a:schemeClr val="lt1"/>
          </a:fontRef>
        </p:style>
        <p:txBody>
          <a:bodyPr/>
          <a:lstStyle/>
          <a:p>
            <a:r>
              <a:rPr lang="el-GR" dirty="0" err="1" smtClean="0">
                <a:ln w="6600">
                  <a:solidFill>
                    <a:schemeClr val="accent2"/>
                  </a:solidFill>
                  <a:prstDash val="solid"/>
                </a:ln>
                <a:gradFill>
                  <a:gsLst>
                    <a:gs pos="0">
                      <a:srgbClr val="FE4444"/>
                    </a:gs>
                    <a:gs pos="100000">
                      <a:srgbClr val="832B2B"/>
                    </a:gs>
                  </a:gsLst>
                  <a:lin scaled="0"/>
                </a:gradFill>
                <a:effectLst>
                  <a:outerShdw dist="38100" dir="2700000" algn="tl" rotWithShape="0">
                    <a:schemeClr val="accent2"/>
                  </a:outerShdw>
                </a:effectLst>
              </a:rPr>
              <a:t>Ευχαριστω</a:t>
            </a:r>
            <a:r>
              <a:rPr lang="el-GR" dirty="0" smtClean="0">
                <a:ln w="6600">
                  <a:solidFill>
                    <a:schemeClr val="accent2"/>
                  </a:solidFill>
                  <a:prstDash val="solid"/>
                </a:ln>
                <a:gradFill>
                  <a:gsLst>
                    <a:gs pos="0">
                      <a:srgbClr val="FE4444"/>
                    </a:gs>
                    <a:gs pos="100000">
                      <a:srgbClr val="832B2B"/>
                    </a:gs>
                  </a:gsLst>
                  <a:lin scaled="0"/>
                </a:gradFill>
                <a:effectLst>
                  <a:outerShdw dist="38100" dir="2700000" algn="tl" rotWithShape="0">
                    <a:schemeClr val="accent2"/>
                  </a:outerShdw>
                </a:effectLst>
              </a:rPr>
              <a:t> πολύ για την προσοχή σας !!!</a:t>
            </a:r>
            <a:r>
              <a:rPr lang="el-GR" dirty="0" smtClean="0"/>
              <a:t> </a:t>
            </a:r>
            <a:endParaRPr lang="el-GR" dirty="0"/>
          </a:p>
        </p:txBody>
      </p:sp>
      <p:pic>
        <p:nvPicPr>
          <p:cNvPr id="4" name="Content Placeholder 3" descr="images"/>
          <p:cNvPicPr>
            <a:picLocks noChangeAspect="1"/>
          </p:cNvPicPr>
          <p:nvPr>
            <p:ph idx="1"/>
          </p:nvPr>
        </p:nvPicPr>
        <p:blipFill>
          <a:blip r:embed="rId1"/>
          <a:stretch>
            <a:fillRect/>
          </a:stretch>
        </p:blipFill>
        <p:spPr>
          <a:xfrm>
            <a:off x="1197610" y="1941195"/>
            <a:ext cx="9166860" cy="4428490"/>
          </a:xfrm>
          <a:prstGeom prst="rect">
            <a:avLst/>
          </a:prstGeom>
        </p:spPr>
      </p:pic>
    </p:spTree>
  </p:cSld>
  <p:clrMapOvr>
    <a:masterClrMapping/>
  </p:clrMapOvr>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27123</Words>
  <Application>WPS Presentation</Application>
  <PresentationFormat>Ευρεία οθόνη</PresentationFormat>
  <Paragraphs>649</Paragraphs>
  <Slides>97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97</vt:i4>
      </vt:variant>
    </vt:vector>
  </HeadingPairs>
  <TitlesOfParts>
    <vt:vector size="106" baseType="lpstr">
      <vt:lpstr>Arial</vt:lpstr>
      <vt:lpstr>SimSun</vt:lpstr>
      <vt:lpstr>Wingdings</vt:lpstr>
      <vt:lpstr>Times New Roman</vt:lpstr>
      <vt:lpstr>Wingdings</vt:lpstr>
      <vt:lpstr>Microsoft YaHei</vt:lpstr>
      <vt:lpstr>Arial Unicode MS</vt:lpstr>
      <vt:lpstr>Calibri</vt:lpstr>
      <vt:lpstr>Gear Drives</vt:lpstr>
      <vt:lpstr>PowerPoint 演示文稿</vt:lpstr>
      <vt:lpstr>Ορισμός</vt:lpstr>
      <vt:lpstr>Για την ιδανική εκτέλεση μιας τεχνικής κίνησης παίζουν ρόλο οι  παρακάτω παράγοντες: </vt:lpstr>
      <vt:lpstr>Το μοντέρνο ποδόσφαιρο χαρακτηρίζεται από την: </vt:lpstr>
      <vt:lpstr>Αλληλεπίδραση μεταξύ Τεχνικής, Φυσικής κατάστασης  και Τακτικής </vt:lpstr>
      <vt:lpstr>Φυσική κατάσταση και Τεχνική </vt:lpstr>
      <vt:lpstr>Τεχνική και Φυσ. Κατάσταση</vt:lpstr>
      <vt:lpstr>Τεχνική και Τακτική</vt:lpstr>
      <vt:lpstr>Τεχνική και αγων. θέση </vt:lpstr>
      <vt:lpstr>Επομένως:  </vt:lpstr>
      <vt:lpstr>PowerPoint 演示文稿</vt:lpstr>
      <vt:lpstr>Κινήσεις με μπάλα </vt:lpstr>
      <vt:lpstr>Κινήσεις χωρίς μπάλα </vt:lpstr>
      <vt:lpstr>Οδήγημα (μεταφορά) της μπάλας</vt:lpstr>
      <vt:lpstr>Η χρησιμοποίηση και η σημασία του οδηγήματος της μπάλας στο παιχνίδι (1)</vt:lpstr>
      <vt:lpstr>Η χρησιμοποίηση και η σημασία του οδηγήματος της μπάλας στο παιχνίδι (2) </vt:lpstr>
      <vt:lpstr>ΕΙΔΗ</vt:lpstr>
      <vt:lpstr>Βασικά σημεία εκτέλεσης (1)</vt:lpstr>
      <vt:lpstr>Βασικά σημεία εκτέλεσης (2)</vt:lpstr>
      <vt:lpstr>Βασικά σημεία εκτέλεσης (3)</vt:lpstr>
      <vt:lpstr>Πότε να αποφεύγεται </vt:lpstr>
      <vt:lpstr>Λάθη κατά την κίνηση </vt:lpstr>
      <vt:lpstr>Συμβουλές για την προπόνηση </vt:lpstr>
      <vt:lpstr>ΜΕΤΑΒΙΒΑΣΗ</vt:lpstr>
      <vt:lpstr>ΤΙ ΔΕΙΧΝΟΥΝ ΟΙ ΕΡΕΥΝΕΣ</vt:lpstr>
      <vt:lpstr>ΣΥΜΠΕΡΑΣΜΑ </vt:lpstr>
      <vt:lpstr>Για μια σωστή μεταβίβαση σε μια αγωνιστική Φάση απαιτείται να δούμε: </vt:lpstr>
      <vt:lpstr>Η επιλογή της πάσας   Σωστή απόφαση</vt:lpstr>
      <vt:lpstr>Η ΕΚΤΕΛΕΣΗ ΤΗΣ ΠΑΣΑΣ  (ΠΟΙΟΤΗΤΑ ΤΗΣ ΠΑΣΑΣ) </vt:lpstr>
      <vt:lpstr>Σύγκριση μεταξύ υψηλού και χαμηλού επιπέδου παικτών όσο αφορά το πασάρισμα</vt:lpstr>
      <vt:lpstr>ΕΙΔΗ ΜΕΤΑΒΙΒΑΣΕΩΝ (1) </vt:lpstr>
      <vt:lpstr>ΕΙΔΗ ΜΕΤΑΒΙΒΑΣΕΩΝ (2)</vt:lpstr>
      <vt:lpstr>ΕΙΔΗ ΜΕΤΑΒΙΒΑΣΕΩΝ (3)</vt:lpstr>
      <vt:lpstr>Ειδικές μεταβιβάσεις ή χτυπήματα της μπάλας (σουτ) που εκτελούνται στο παιχνίδι ανάλογα της φάσης του αγώνα:</vt:lpstr>
      <vt:lpstr>Οι πάσες γενικά έχουν τα εξής πλεονεκτήματα: </vt:lpstr>
      <vt:lpstr>Που και ποιες μεταβιβάσεις πρέπει συνήθως να αποφεύγονται γιατί δημιουργούν κινδύνους:</vt:lpstr>
      <vt:lpstr>PowerPoint 演示文稿</vt:lpstr>
      <vt:lpstr>Πάσα με το εσωτερικό του ποδιού (1)</vt:lpstr>
      <vt:lpstr>Βασικές σημεία εκτέλεσης της τεχνικής (1)</vt:lpstr>
      <vt:lpstr>Βασικές σημεία εκτέλεσης της τεχνικής (2)</vt:lpstr>
      <vt:lpstr>Πλεονεκτήματα - Μειονεκτήματα</vt:lpstr>
      <vt:lpstr>Πιθανά λάθη </vt:lpstr>
      <vt:lpstr>Σημεία παρατήρησης του προπονητή</vt:lpstr>
      <vt:lpstr>Μεγάλη (ψηλή) μεταβίβαση</vt:lpstr>
      <vt:lpstr>Βασικές αρχές εκπαίδευσης της τεχνικής των ψηλών μεταβιβάσεων</vt:lpstr>
      <vt:lpstr>Βασικές αρχές εκπαίδευσης της τεχνικής των ψηλών μεταβιβάσεων</vt:lpstr>
      <vt:lpstr>Βασικές αρχές εκπαίδευσης της τεχνικής των ψηλών μεταβιβάσεων</vt:lpstr>
      <vt:lpstr>Βασικές αρχές εκπαίδευσης της τεχνικής των ψηλών μεταβιβάσεων </vt:lpstr>
      <vt:lpstr>Πιθανά λάθη</vt:lpstr>
      <vt:lpstr>ΥΠΟΔΟΧΗ ΤΗΣ ΜΠΑΛΑΣ</vt:lpstr>
      <vt:lpstr>ΥΠΟΔΟΧΗ ΤΗΣ ΜΠΑΛΑΣ ΣΕ ΨΗΛΗ ΜΕΤΑΒΙΒΑΣΗ</vt:lpstr>
      <vt:lpstr>Υποδοχή- Η μπάλα έρχεται από ψηλά</vt:lpstr>
      <vt:lpstr>Υποδοχή με το στήθος                    Υποδοχή με το «κουντεπιέ» </vt:lpstr>
      <vt:lpstr>PowerPoint 演示文稿</vt:lpstr>
      <vt:lpstr>ΛΑΘΗ</vt:lpstr>
      <vt:lpstr>ΠΡΟΣΠΟΙΗΣΗ-ΝΤΡΙΠΛΑ</vt:lpstr>
      <vt:lpstr>Είδη προσποιήσεων</vt:lpstr>
      <vt:lpstr>Τα βασικά στάδια μιας προσποίησης είναι:</vt:lpstr>
      <vt:lpstr>ΝΤΡΙΠΛΑ</vt:lpstr>
      <vt:lpstr>Χρήση της ντρίπλας στο παιχνίδι </vt:lpstr>
      <vt:lpstr>Για την εκτέλεση της ντρίπλας πρέπει να ληφθούν υπόψη τα παρακάτω βασικά σημεία: </vt:lpstr>
      <vt:lpstr>Πότε η ντρίπλα συνήθως δεν είναι χρήσιμη: </vt:lpstr>
      <vt:lpstr>ΤΟ ΣΟΥΤ</vt:lpstr>
      <vt:lpstr>Ερωτήματα</vt:lpstr>
      <vt:lpstr>Τι δείχνουν οι έρευνες</vt:lpstr>
      <vt:lpstr>PowerPoint 演示文稿</vt:lpstr>
      <vt:lpstr>Είδη σουτ</vt:lpstr>
      <vt:lpstr>Το σουτ μπορεί να εκτελεσθεί:</vt:lpstr>
      <vt:lpstr>Προέλευση της μπάλας</vt:lpstr>
      <vt:lpstr>Τα σουτ μπορούν να γίνουν:</vt:lpstr>
      <vt:lpstr>Επίθεση κατά του Τερματοφύλακα (Τετ α Τετ)</vt:lpstr>
      <vt:lpstr>Πότε συνήθως δεν πρέπει να γίνεται το σουτ;</vt:lpstr>
      <vt:lpstr>ΣΗΜΕΙΑ ΠΑΡΑΤΗΡΗΣΗΣ ΓΙΑ ΤΟΝ ΠΡΟΠΟΝΗΤΗ (1)</vt:lpstr>
      <vt:lpstr>ΣΗΜΕΙΑ ΠΑΡΑΤΗΡΗΣΗΣ ΓΙΑ ΤΟΝ ΠΡΟΠΟΝΗΤΗ (2)</vt:lpstr>
      <vt:lpstr>ΣΗΜΕΙΑ ΠΑΡΑΤΗΡΗΣΗΣ ΓΙΑ ΤΟΝ ΠΡΟΠΟΝΗΤΗ (3)</vt:lpstr>
      <vt:lpstr>Γιατί δεν σουτάρουν οι παίκτες όταν βρίσκονται εκτός της Μεγάλης περιοχής</vt:lpstr>
      <vt:lpstr>ΚΕΦΑΛΙΑ</vt:lpstr>
      <vt:lpstr>ΣΗΜΕΙΑ ΓΙΑ ΠΡΟΣΟΧΗ (1)</vt:lpstr>
      <vt:lpstr>ΣΗΜΕΙΑ ΓΙΑ ΠΡΟΣΟΧΗ (2)</vt:lpstr>
      <vt:lpstr>ΕΙΔΗ ΚΕΦΑΛΙΑΣ   Επιθετική-Αμυντική</vt:lpstr>
      <vt:lpstr>ΕΙΔΗ ΚΕΦΑΛΙΑΣ</vt:lpstr>
      <vt:lpstr>ΒΑΣΙΚΕΣ ΑΡΧΕΣ ΣΤΗΝ ΕΚΤΕΛΕΣΗ ΤΗΣ ΚΕΦΑΛΙΑΣ</vt:lpstr>
      <vt:lpstr>ΠΙΘΑΝΑ ΒΑΣΙΚΑ ΛΑΘΗ</vt:lpstr>
      <vt:lpstr>Για τον προπονητή στις μικρές ηλικίες</vt:lpstr>
      <vt:lpstr>ΑΠΟΣΠΑΣΗ ΤΗΣ ΜΠΑΛΑΣ</vt:lpstr>
      <vt:lpstr>Είδη απόσπασης της μπάλας</vt:lpstr>
      <vt:lpstr>Α. Ο αντίπαλος με τη μπάλα έρχεται κατά μέτωπο</vt:lpstr>
      <vt:lpstr>1. Βασική απόσπαση (προβολή)</vt:lpstr>
      <vt:lpstr>2. Μετωπιαίο τάκλινγκ και διώξιμο της μπάλας</vt:lpstr>
      <vt:lpstr>3. Μετωπιαίο τάκλινγκ και μπλοκάρισμα της μπάλας με τα πόδια</vt:lpstr>
      <vt:lpstr>Β. Απόσπαση της μπάλας, όταν ο αντίπαλος κινείται πλάγια του αμυνόμενου</vt:lpstr>
      <vt:lpstr>1. Τζαρτζάρισμα και προβολή του ποδιού</vt:lpstr>
      <vt:lpstr>2. Πλάγιο τάκλινγκ με γλίστρημα (1)</vt:lpstr>
      <vt:lpstr>Πλάγιο τάκλινγκ με γλίστρημα (2)</vt:lpstr>
      <vt:lpstr>Γ. Απόσπαση της μπάλας, όταν ο αντίπαλος είναι γυρισμένος με την πλάτη προς τον αμυνόμενο </vt:lpstr>
      <vt:lpstr>Οδηγίες προς τους παίκτες</vt:lpstr>
      <vt:lpstr>Ευχαριστω πολύ για την προσοχή σας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ΤΕΧΝΙΚΗ ΣΤΟ ΠΟΔΟΣΦΑΙΡΟ</dc:title>
  <dc:creator>Evelina</dc:creator>
  <cp:lastModifiedBy>Evelina</cp:lastModifiedBy>
  <cp:revision>16</cp:revision>
  <dcterms:created xsi:type="dcterms:W3CDTF">2022-10-09T17:28:00Z</dcterms:created>
  <dcterms:modified xsi:type="dcterms:W3CDTF">2022-10-11T10:49:31Z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F481C5828C1B4F14A47B67E8F060D6B9</vt:lpwstr>
  </property>
  <property fmtid="{D5CDD505-2E9C-101B-9397-08002B2CF9AE}" pid="3" name="KSOProductBuildVer">
    <vt:lpwstr>1033-11.2.0.11341</vt:lpwstr>
  </property>
</Properties>
</file>