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smtClean="0"/>
              <a:t>Στυλ κύριου τίτλου</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1B80C674-7DFC-42FE-B9CD-82963CDB1557}" type="datetimeFigureOut">
              <a:rPr lang="en-US" dirty="0"/>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076456F-F47D-4F25-8053-2A695DA0CA7D}" type="datetimeFigureOut">
              <a:rPr lang="en-US" dirty="0"/>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D6C7379-69CC-4837-9905-BEBA22830C8A}" type="datetimeFigureOut">
              <a:rPr lang="en-US" dirty="0"/>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9EB8B7E-8AEE-4F10-BFEE-C999AD004D36}" type="datetimeFigureOut">
              <a:rPr lang="en-US" dirty="0"/>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smtClean="0"/>
              <a:t>Επεξεργασία στυλ υποδείγματος κειμένου</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smtClean="0"/>
              <a:t>Επεξεργασία στυλ υποδείγματος κειμένου</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8668F3F9-58BC-440B-B37B-805B9055EF92}" type="datetimeFigureOut">
              <a:rPr lang="en-US" dirty="0"/>
              <a:t>12/16/2022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0D5A53AF-48EA-489D-8260-9DCAB666386A}" type="datetimeFigureOut">
              <a:rPr lang="en-US" dirty="0"/>
              <a:t>12/16/2022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smtClean="0"/>
              <a:t>Στυλ κύριου τίτλου</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20000" y="2505075"/>
            <a:ext cx="5025216"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smtClean="0"/>
              <a:t>Επεξεργασία στυλ υποδείγματος κειμένου</a:t>
            </a:r>
          </a:p>
        </p:txBody>
      </p:sp>
      <p:sp>
        <p:nvSpPr>
          <p:cNvPr id="6" name="Content Placeholder 5"/>
          <p:cNvSpPr>
            <a:spLocks noGrp="1"/>
          </p:cNvSpPr>
          <p:nvPr>
            <p:ph sz="quarter" idx="4"/>
          </p:nvPr>
        </p:nvSpPr>
        <p:spPr>
          <a:xfrm>
            <a:off x="6319840" y="2505075"/>
            <a:ext cx="503554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7D1BD23-6E54-4D9D-AD88-A2813C73CC25}" type="datetimeFigureOut">
              <a:rPr lang="en-US" dirty="0"/>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1471A834-4F3C-4AF9-9C74-05EC35A0F292}" type="datetimeFigureOut">
              <a:rPr lang="en-US" dirty="0"/>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occercoachingpro-com.translate.goog/soccer-goalie/?_x_tr_sl=en&amp;_x_tr_tl=el&amp;_x_tr_hl=el&amp;_x_tr_pto=s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occercoachingpro-com.translate.goog/4-1-2-1-2-formation/?_x_tr_sl=en&amp;_x_tr_tl=el&amp;_x_tr_hl=el&amp;_x_tr_pto=sc" TargetMode="External"/><Relationship Id="rId2" Type="http://schemas.openxmlformats.org/officeDocument/2006/relationships/hyperlink" Target="https://www-soccercoachingpro-com.translate.goog/center-back-soccer/?_x_tr_sl=en&amp;_x_tr_tl=el&amp;_x_tr_hl=el&amp;_x_tr_pto=s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occercoachingpro-com.translate.goog/fullback-soccer/?_x_tr_sl=en&amp;_x_tr_tl=el&amp;_x_tr_hl=el&amp;_x_tr_pto=s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occercoachingpro-com.translate.goog/holding-midfielder/?_x_tr_sl=en&amp;_x_tr_tl=el&amp;_x_tr_hl=el&amp;_x_tr_pto=s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occercoachingpro-com.translate.goog/striker-soccer/?_x_tr_sl=en&amp;_x_tr_tl=el&amp;_x_tr_hl=el&amp;_x_tr_pto=s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soccercoachingpro-com.translate.goog/attacking-midfielder/?_x_tr_sl=en&amp;_x_tr_tl=el&amp;_x_tr_hl=el&amp;_x_tr_pto=s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2525" y="1306490"/>
            <a:ext cx="9144000" cy="1641490"/>
          </a:xfrm>
        </p:spPr>
        <p:txBody>
          <a:bodyPr>
            <a:normAutofit/>
          </a:bodyPr>
          <a:lstStyle/>
          <a:p>
            <a:pPr algn="just"/>
            <a:r>
              <a:rPr lang="el-GR" sz="3200" dirty="0" smtClean="0"/>
              <a:t>Σύστημα: 1-5-3-2 </a:t>
            </a:r>
            <a:br>
              <a:rPr lang="el-GR" sz="3200" dirty="0" smtClean="0"/>
            </a:br>
            <a:r>
              <a:rPr lang="el-GR" sz="3200" dirty="0" smtClean="0"/>
              <a:t>μάθημα: ποδοσφαίρου </a:t>
            </a:r>
            <a:r>
              <a:rPr lang="el-GR" sz="3200" dirty="0" err="1" smtClean="0"/>
              <a:t>γ΄εξαμηνου</a:t>
            </a:r>
            <a:r>
              <a:rPr lang="el-GR" sz="3200" dirty="0" smtClean="0"/>
              <a:t> </a:t>
            </a:r>
            <a:endParaRPr lang="el-GR" sz="3200" dirty="0"/>
          </a:p>
        </p:txBody>
      </p:sp>
      <p:pic>
        <p:nvPicPr>
          <p:cNvPr id="4" name="Εικόνα 3"/>
          <p:cNvPicPr>
            <a:picLocks noChangeAspect="1"/>
          </p:cNvPicPr>
          <p:nvPr/>
        </p:nvPicPr>
        <p:blipFill>
          <a:blip r:embed="rId2"/>
          <a:stretch>
            <a:fillRect/>
          </a:stretch>
        </p:blipFill>
        <p:spPr>
          <a:xfrm>
            <a:off x="1042989" y="2786063"/>
            <a:ext cx="9801224" cy="4072234"/>
          </a:xfrm>
          <a:prstGeom prst="rect">
            <a:avLst/>
          </a:prstGeom>
        </p:spPr>
      </p:pic>
    </p:spTree>
    <p:extLst>
      <p:ext uri="{BB962C8B-B14F-4D97-AF65-F5344CB8AC3E}">
        <p14:creationId xmlns:p14="http://schemas.microsoft.com/office/powerpoint/2010/main" val="1855527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57163" y="365125"/>
            <a:ext cx="11887200" cy="6463308"/>
          </a:xfrm>
          <a:prstGeom prst="rect">
            <a:avLst/>
          </a:prstGeom>
        </p:spPr>
        <p:txBody>
          <a:bodyPr wrap="square">
            <a:spAutoFit/>
          </a:bodyPr>
          <a:lstStyle/>
          <a:p>
            <a:pPr marL="285750" indent="-285750" algn="just">
              <a:buFont typeface="Wingdings" panose="05000000000000000000" pitchFamily="2" charset="2"/>
              <a:buChar char="Ø"/>
            </a:pPr>
            <a:r>
              <a:rPr lang="el-GR" dirty="0"/>
              <a:t>Στο τέρμα, ο </a:t>
            </a:r>
            <a:r>
              <a:rPr lang="el-GR" b="1" dirty="0"/>
              <a:t>τερματοφύλακας</a:t>
            </a:r>
            <a:r>
              <a:rPr lang="el-GR" dirty="0"/>
              <a:t> αναμένεται να οργανώσει την άμυνα, να αποκρούσει τυχόν σουτ και να διατηρήσει το μηδέν.</a:t>
            </a:r>
          </a:p>
          <a:p>
            <a:pPr marL="285750" indent="-285750" algn="just">
              <a:buFont typeface="Wingdings" panose="05000000000000000000" pitchFamily="2" charset="2"/>
              <a:buChar char="Ø"/>
            </a:pPr>
            <a:r>
              <a:rPr lang="el-GR" dirty="0"/>
              <a:t>Μπροστά τους βρίσκονται οι τρεις </a:t>
            </a:r>
            <a:r>
              <a:rPr lang="el-GR" b="1" dirty="0"/>
              <a:t>σέντερ </a:t>
            </a:r>
            <a:r>
              <a:rPr lang="el-GR" b="1" dirty="0" err="1"/>
              <a:t>μπακ</a:t>
            </a:r>
            <a:r>
              <a:rPr lang="el-GR" dirty="0"/>
              <a:t> .</a:t>
            </a:r>
          </a:p>
          <a:p>
            <a:pPr marL="285750" indent="-285750" algn="just">
              <a:buFont typeface="Wingdings" panose="05000000000000000000" pitchFamily="2" charset="2"/>
              <a:buChar char="Ø"/>
            </a:pPr>
            <a:r>
              <a:rPr lang="el-GR" dirty="0"/>
              <a:t>Ενώ οι δύο σε κάθε πλευρά μαρκάρουν τους επιθετικούς της αντίπαλης ομάδας, κερδίζουν τάκλιν και κεφαλιές και προκαλούν τη μπάλα, ο κεντρικός παίκτης συχνά λειτουργεί ως </a:t>
            </a:r>
            <a:r>
              <a:rPr lang="el-GR" dirty="0" err="1"/>
              <a:t>σάρωθρος</a:t>
            </a:r>
            <a:r>
              <a:rPr lang="el-GR" dirty="0"/>
              <a:t> και πέφτει πίσω για να τους παρέχει κάλυψη.</a:t>
            </a:r>
          </a:p>
          <a:p>
            <a:pPr marL="285750" indent="-285750" algn="just">
              <a:buFont typeface="Wingdings" panose="05000000000000000000" pitchFamily="2" charset="2"/>
              <a:buChar char="Ø"/>
            </a:pPr>
            <a:r>
              <a:rPr lang="el-GR" dirty="0"/>
              <a:t>Και στις δύο πλευρές τους βρίσκονται οι δύο </a:t>
            </a:r>
            <a:r>
              <a:rPr lang="el-GR" b="1" dirty="0"/>
              <a:t>πλάγιοι </a:t>
            </a:r>
            <a:r>
              <a:rPr lang="el-GR" b="1" dirty="0" err="1"/>
              <a:t>μπακ</a:t>
            </a:r>
            <a:r>
              <a:rPr lang="el-GR" b="1" dirty="0"/>
              <a:t> ή πλάγιοι </a:t>
            </a:r>
            <a:r>
              <a:rPr lang="el-GR" b="1" dirty="0" err="1"/>
              <a:t>μπακ</a:t>
            </a:r>
            <a:r>
              <a:rPr lang="el-GR" dirty="0"/>
              <a:t> .</a:t>
            </a:r>
          </a:p>
          <a:p>
            <a:pPr marL="285750" indent="-285750" algn="just">
              <a:buFont typeface="Wingdings" panose="05000000000000000000" pitchFamily="2" charset="2"/>
              <a:buChar char="Ø"/>
            </a:pPr>
            <a:r>
              <a:rPr lang="el-GR" dirty="0"/>
              <a:t>Το πόσο επιθετικοί είναι και πόσο ανεβοκατεβαίνουν στην πλευρά τους στον αγωνιστικό χώρο εξαρτάται σε μεγάλο βαθμό από τις οδηγίες που τους δίνει ο προπονητής. </a:t>
            </a:r>
          </a:p>
          <a:p>
            <a:pPr marL="285750" indent="-285750" algn="just">
              <a:buFont typeface="Wingdings" panose="05000000000000000000" pitchFamily="2" charset="2"/>
              <a:buChar char="Ø"/>
            </a:pPr>
            <a:r>
              <a:rPr lang="el-GR" dirty="0"/>
              <a:t>Στο </a:t>
            </a:r>
            <a:r>
              <a:rPr lang="el-GR" b="1" dirty="0"/>
              <a:t>κέντρο της μεσαίας γραμμής</a:t>
            </a:r>
            <a:r>
              <a:rPr lang="el-GR" dirty="0"/>
              <a:t> , δύο παίκτες συνήθως βρίσκονται σε κάθε πλευρά ενός κέντρου με πιο αμυντικό πνεύμα. </a:t>
            </a:r>
          </a:p>
          <a:p>
            <a:pPr marL="285750" indent="-285750" algn="just">
              <a:buFont typeface="Wingdings" panose="05000000000000000000" pitchFamily="2" charset="2"/>
              <a:buChar char="Ø"/>
            </a:pPr>
            <a:r>
              <a:rPr lang="el-GR" dirty="0"/>
              <a:t>Μαζί οι τρεις τους θα πρέπει να προστατεύουν την άμυνα, να κρατούν την κατοχή και να αποφεύγουν να πέφτουν πολύ βαθιά.</a:t>
            </a:r>
          </a:p>
          <a:p>
            <a:pPr marL="285750" indent="-285750" algn="just">
              <a:buFont typeface="Wingdings" panose="05000000000000000000" pitchFamily="2" charset="2"/>
              <a:buChar char="Ø"/>
            </a:pPr>
            <a:r>
              <a:rPr lang="el-GR" dirty="0"/>
              <a:t>Ενώ ο ένας είναι συνήθως παίκτης «</a:t>
            </a:r>
            <a:r>
              <a:rPr lang="el-GR" dirty="0" err="1"/>
              <a:t>box-to-box</a:t>
            </a:r>
            <a:r>
              <a:rPr lang="el-GR" dirty="0"/>
              <a:t>», ο άλλος κεντρικός μέσος είναι συνήθως πιο επιθετικός και δημιουργικός σε προοπτικές.</a:t>
            </a:r>
          </a:p>
          <a:p>
            <a:pPr marL="285750" indent="-285750" algn="just">
              <a:buFont typeface="Wingdings" panose="05000000000000000000" pitchFamily="2" charset="2"/>
              <a:buChar char="Ø"/>
            </a:pPr>
            <a:r>
              <a:rPr lang="el-GR" dirty="0"/>
              <a:t>Μπροστά έχουμε τους δύο </a:t>
            </a:r>
            <a:r>
              <a:rPr lang="el-GR" b="1" dirty="0"/>
              <a:t>επιθετικούς</a:t>
            </a:r>
            <a:r>
              <a:rPr lang="el-GR" dirty="0"/>
              <a:t> .</a:t>
            </a:r>
          </a:p>
          <a:p>
            <a:pPr marL="285750" indent="-285750" algn="just">
              <a:buFont typeface="Wingdings" panose="05000000000000000000" pitchFamily="2" charset="2"/>
              <a:buChar char="Ø"/>
            </a:pPr>
            <a:r>
              <a:rPr lang="el-GR" dirty="0"/>
              <a:t>Αυτοί οι παίκτες έχουν πολύ σημαντικό ρόλο καθώς αναμένεται να συνεργαστούν καλά και να σκοράρουν το μεγαλύτερο μέρος των γκολ της ομάδας.</a:t>
            </a:r>
          </a:p>
          <a:p>
            <a:pPr marL="285750" indent="-285750" algn="just">
              <a:buFont typeface="Wingdings" panose="05000000000000000000" pitchFamily="2" charset="2"/>
              <a:buChar char="Ø"/>
            </a:pPr>
            <a:r>
              <a:rPr lang="el-GR" dirty="0"/>
              <a:t>Ενώ το ένα λειτουργεί συνήθως ως η κύρια έξοδος, το άλλο λειτουργεί ως αλουμινόχαρτο και τα παίζει.</a:t>
            </a:r>
          </a:p>
          <a:p>
            <a:pPr marL="285750" indent="-285750" algn="just">
              <a:buFont typeface="Wingdings" panose="05000000000000000000" pitchFamily="2" charset="2"/>
              <a:buChar char="Ø"/>
            </a:pPr>
            <a:r>
              <a:rPr lang="el-GR" dirty="0"/>
              <a:t>Θα πρέπει να κοιτάξουν να τεντώσουν την κόντρα, να κρατήσουν ψηλά την μπάλα και να κάνουν επικίνδυνες διαδρομές πίσω από την άμυνα.</a:t>
            </a:r>
          </a:p>
          <a:p>
            <a:pPr marL="285750" indent="-285750" algn="just">
              <a:buFont typeface="Wingdings" panose="05000000000000000000" pitchFamily="2" charset="2"/>
              <a:buChar char="Ø"/>
            </a:pPr>
            <a:r>
              <a:rPr lang="el-GR" dirty="0"/>
              <a:t>Ας ρίξουμε τώρα μια ματιά σε κάθε θέση σε μεγαλύτερο βάθος για να δούμε τι αναμένεται από κάθε παίκτη στο σχήμα. </a:t>
            </a:r>
          </a:p>
        </p:txBody>
      </p:sp>
    </p:spTree>
    <p:extLst>
      <p:ext uri="{BB962C8B-B14F-4D97-AF65-F5344CB8AC3E}">
        <p14:creationId xmlns:p14="http://schemas.microsoft.com/office/powerpoint/2010/main" val="48761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12" y="122238"/>
            <a:ext cx="10515600" cy="1325563"/>
          </a:xfrm>
        </p:spPr>
        <p:txBody>
          <a:bodyPr/>
          <a:lstStyle/>
          <a:p>
            <a:pPr marL="228600" lvl="0" indent="-228600">
              <a:spcBef>
                <a:spcPts val="1000"/>
              </a:spcBef>
            </a:pPr>
            <a:r>
              <a:rPr lang="el-GR" sz="2200" b="1" u="sng"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Ρόλοι και Ευθύνες Παίκτη</a:t>
            </a:r>
            <a:r>
              <a:rPr lang="el-GR" sz="2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el-GR" sz="2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endParaRPr lang="el-GR" dirty="0"/>
          </a:p>
        </p:txBody>
      </p:sp>
      <p:sp>
        <p:nvSpPr>
          <p:cNvPr id="3" name="Θέση περιεχομένου 2"/>
          <p:cNvSpPr>
            <a:spLocks noGrp="1"/>
          </p:cNvSpPr>
          <p:nvPr>
            <p:ph idx="1"/>
          </p:nvPr>
        </p:nvSpPr>
        <p:spPr>
          <a:xfrm>
            <a:off x="191312" y="925512"/>
            <a:ext cx="5680850" cy="5661025"/>
          </a:xfrm>
        </p:spPr>
        <p:txBody>
          <a:bodyPr>
            <a:normAutofit fontScale="77500" lnSpcReduction="20000"/>
          </a:bodyPr>
          <a:lstStyle/>
          <a:p>
            <a:pPr algn="just"/>
            <a:r>
              <a:rPr lang="el-GR" b="1" dirty="0" smtClean="0"/>
              <a:t>Τερματοφύλακας</a:t>
            </a:r>
            <a:endParaRPr lang="el-GR" b="1" dirty="0"/>
          </a:p>
          <a:p>
            <a:pPr algn="just"/>
            <a:r>
              <a:rPr lang="el-GR" dirty="0"/>
              <a:t>Καθώς το 5-3-2 είναι αρκετά αμυντικό στην προοπτική, ο </a:t>
            </a:r>
            <a:r>
              <a:rPr lang="el-GR" dirty="0">
                <a:hlinkClick r:id="rId2"/>
              </a:rPr>
              <a:t>τερματοφύλακας</a:t>
            </a:r>
            <a:r>
              <a:rPr lang="el-GR" dirty="0"/>
              <a:t> αναμένεται κυρίως να κουμαντάρει τη θέση του, να διεκδικήσει σέντρες και φυσικά να κάνει όποιες αποκρούσεις απαιτηθούν.</a:t>
            </a:r>
          </a:p>
          <a:p>
            <a:pPr algn="just"/>
            <a:r>
              <a:rPr lang="el-GR" dirty="0"/>
              <a:t>Με πέντε αμυντικούς να παρατάσσονται μπροστά τους και τρεις μεσοεπιθετικούς πριν από αυτούς, είναι πολύ απίθανο ο αντίπαλος να μπαίνει πίσω από την άμυνα πολύ συχνά.</a:t>
            </a:r>
          </a:p>
          <a:p>
            <a:pPr algn="just"/>
            <a:r>
              <a:rPr lang="el-GR" dirty="0"/>
              <a:t>Ως εκ τούτου, θα πρέπει κυρίως να είναι σε επιφυλακή για μακρινές βολές.</a:t>
            </a:r>
          </a:p>
          <a:p>
            <a:pPr algn="just"/>
            <a:r>
              <a:rPr lang="el-GR" dirty="0"/>
              <a:t>Καθώς κάθε πλάγιο προστατεύεται μόνο από έναν ακραίο </a:t>
            </a:r>
            <a:r>
              <a:rPr lang="el-GR" dirty="0" err="1"/>
              <a:t>μπακ</a:t>
            </a:r>
            <a:r>
              <a:rPr lang="el-GR" dirty="0"/>
              <a:t>, ο αντίπαλος μπορεί να φαίνεται να είναι μεγαλύτερος σε αριθμό ή να υπερφορτώσει τα φτερά και να πάρει πολλές σέντρες στο κουτί.</a:t>
            </a:r>
          </a:p>
          <a:p>
            <a:pPr algn="just"/>
            <a:r>
              <a:rPr lang="el-GR" dirty="0"/>
              <a:t>Ο τερματοφύλακας, λοιπόν, πρέπει να είναι γενναίος και να έρθει να διεκδικήσει την μπάλα όταν έρθει κοντά τους.</a:t>
            </a:r>
          </a:p>
          <a:p>
            <a:endParaRPr lang="el-GR" dirty="0"/>
          </a:p>
        </p:txBody>
      </p:sp>
      <p:pic>
        <p:nvPicPr>
          <p:cNvPr id="4" name="Εικόνα 3"/>
          <p:cNvPicPr>
            <a:picLocks noChangeAspect="1"/>
          </p:cNvPicPr>
          <p:nvPr/>
        </p:nvPicPr>
        <p:blipFill>
          <a:blip r:embed="rId3"/>
          <a:stretch>
            <a:fillRect/>
          </a:stretch>
        </p:blipFill>
        <p:spPr>
          <a:xfrm>
            <a:off x="6372224" y="0"/>
            <a:ext cx="5819776" cy="6858000"/>
          </a:xfrm>
          <a:prstGeom prst="rect">
            <a:avLst/>
          </a:prstGeom>
        </p:spPr>
      </p:pic>
    </p:spTree>
    <p:extLst>
      <p:ext uri="{BB962C8B-B14F-4D97-AF65-F5344CB8AC3E}">
        <p14:creationId xmlns:p14="http://schemas.microsoft.com/office/powerpoint/2010/main" val="413851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42913" y="400050"/>
            <a:ext cx="11315700" cy="6100763"/>
          </a:xfrm>
        </p:spPr>
        <p:txBody>
          <a:bodyPr>
            <a:normAutofit fontScale="92500" lnSpcReduction="10000"/>
          </a:bodyPr>
          <a:lstStyle/>
          <a:p>
            <a:pPr algn="just"/>
            <a:r>
              <a:rPr lang="el-GR" sz="2400" b="1" dirty="0" err="1"/>
              <a:t>Σέντερμπακ</a:t>
            </a:r>
            <a:endParaRPr lang="el-GR" sz="2400" b="1" dirty="0"/>
          </a:p>
          <a:p>
            <a:pPr algn="just"/>
            <a:r>
              <a:rPr lang="el-GR" sz="2400" dirty="0"/>
              <a:t>Ενώ οι σέντερ </a:t>
            </a:r>
            <a:r>
              <a:rPr lang="el-GR" sz="2400" dirty="0" err="1"/>
              <a:t>μπακ</a:t>
            </a:r>
            <a:r>
              <a:rPr lang="el-GR" sz="2400" dirty="0"/>
              <a:t> στο σχηματισμό 5-3-2 αναμένεται κυρίως να αμύνονται, μπορεί να πρέπει να είναι αρκετά καλοί στην μπάλα, ιδιαίτερα εάν η ομάδα πιέζει τακτικά σε ένα 3-5-2. </a:t>
            </a:r>
          </a:p>
          <a:p>
            <a:pPr algn="just"/>
            <a:r>
              <a:rPr lang="el-GR" sz="2400" dirty="0"/>
              <a:t>Κανονικά, ωστόσο, ο κύριος ρόλος των σέντερ </a:t>
            </a:r>
            <a:r>
              <a:rPr lang="el-GR" sz="2400" dirty="0" err="1"/>
              <a:t>μπακ</a:t>
            </a:r>
            <a:r>
              <a:rPr lang="el-GR" sz="2400" dirty="0"/>
              <a:t> θα είναι να μαρκάρουν τους επιθετικούς της αντιπάλου, να τους προκαλούν για την μπάλα, να κερδίζουν τάκλιν και κεφαλιές και να τους εμποδίζουν να δημιουργούν ευκαιρίες. </a:t>
            </a:r>
          </a:p>
          <a:p>
            <a:pPr algn="just"/>
            <a:r>
              <a:rPr lang="el-GR" sz="2400" dirty="0"/>
              <a:t>Ενώ δύο από τα </a:t>
            </a:r>
            <a:r>
              <a:rPr lang="el-GR" sz="2400" dirty="0">
                <a:hlinkClick r:id="rId2"/>
              </a:rPr>
              <a:t>σέντερ </a:t>
            </a:r>
            <a:r>
              <a:rPr lang="el-GR" sz="2400" dirty="0" err="1">
                <a:hlinkClick r:id="rId2"/>
              </a:rPr>
              <a:t>μπακ</a:t>
            </a:r>
            <a:r>
              <a:rPr lang="el-GR" sz="2400" dirty="0"/>
              <a:t> είναι συνήθως πιο μαχητικά στην προσέγγισή τους, ο άλλος σέντερ </a:t>
            </a:r>
            <a:r>
              <a:rPr lang="el-GR" sz="2400" dirty="0" err="1"/>
              <a:t>μπακ</a:t>
            </a:r>
            <a:r>
              <a:rPr lang="el-GR" sz="2400" dirty="0"/>
              <a:t> συχνά λειτουργεί ως </a:t>
            </a:r>
            <a:r>
              <a:rPr lang="el-GR" sz="2400" dirty="0" err="1"/>
              <a:t>σάρωθρος</a:t>
            </a:r>
            <a:r>
              <a:rPr lang="el-GR" sz="2400" dirty="0"/>
              <a:t> και πέφτει πίσω από τους άλλους δύο, παρέχοντάς τους κάλυψη.</a:t>
            </a:r>
          </a:p>
          <a:p>
            <a:pPr algn="just"/>
            <a:r>
              <a:rPr lang="el-GR" sz="2400" dirty="0"/>
              <a:t>Αν κάποιος καταφέρει να μπει πίσω από την άμυνα, θα πρέπει να τσιμπήσει και να κερδίσει την μπάλα από πάνω του, να γλιστρήσει μόνο αν δεν έχει άλλη επιλογή. </a:t>
            </a:r>
          </a:p>
          <a:p>
            <a:pPr algn="just"/>
            <a:r>
              <a:rPr lang="el-GR" sz="2400" dirty="0"/>
              <a:t>Αυτός ο </a:t>
            </a:r>
            <a:r>
              <a:rPr lang="el-GR" sz="2400" dirty="0" err="1"/>
              <a:t>σάρωθρος</a:t>
            </a:r>
            <a:r>
              <a:rPr lang="el-GR" sz="2400" dirty="0"/>
              <a:t> είναι συχνά πολύ καλός στην μπάλα και έτσι είναι άνετος να παίρνει τη μπάλα από τον τερματοφύλακα και να τη δίνει στους </a:t>
            </a:r>
            <a:r>
              <a:rPr lang="el-GR" sz="2400" dirty="0" err="1"/>
              <a:t>μπακ</a:t>
            </a:r>
            <a:r>
              <a:rPr lang="el-GR" sz="2400" dirty="0"/>
              <a:t> ή στα κεντρικά χαφ.</a:t>
            </a:r>
          </a:p>
          <a:p>
            <a:pPr algn="just"/>
            <a:r>
              <a:rPr lang="el-GR" sz="2400" dirty="0"/>
              <a:t>Μερικές φορές αυτός ο παίκτης σπρώχνει επίσης στη μεσαία γραμμή και με αυτόν τον τρόπο δημιουργεί ένα διαμάντι.</a:t>
            </a:r>
          </a:p>
          <a:p>
            <a:pPr algn="just"/>
            <a:r>
              <a:rPr lang="el-GR" sz="2400" dirty="0"/>
              <a:t>Αυτός </a:t>
            </a:r>
            <a:r>
              <a:rPr lang="el-GR" sz="2400" dirty="0">
                <a:hlinkClick r:id="rId3"/>
              </a:rPr>
              <a:t>ο σχηματισμός 4-1-2-1-2</a:t>
            </a:r>
            <a:r>
              <a:rPr lang="el-GR" sz="2400" dirty="0"/>
              <a:t> δίνει στη συνέχεια στην ομάδα περισσότερες δυνατότητες τόσο στην επίθεση όσο και στην άμυνα.</a:t>
            </a:r>
          </a:p>
          <a:p>
            <a:endParaRPr lang="el-GR" dirty="0"/>
          </a:p>
        </p:txBody>
      </p:sp>
    </p:spTree>
    <p:extLst>
      <p:ext uri="{BB962C8B-B14F-4D97-AF65-F5344CB8AC3E}">
        <p14:creationId xmlns:p14="http://schemas.microsoft.com/office/powerpoint/2010/main" val="180473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85738" y="165099"/>
            <a:ext cx="11630025" cy="6378576"/>
          </a:xfrm>
          <a:prstGeom prst="rect">
            <a:avLst/>
          </a:prstGeom>
        </p:spPr>
      </p:pic>
    </p:spTree>
    <p:extLst>
      <p:ext uri="{BB962C8B-B14F-4D97-AF65-F5344CB8AC3E}">
        <p14:creationId xmlns:p14="http://schemas.microsoft.com/office/powerpoint/2010/main" val="320511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1037" y="242888"/>
            <a:ext cx="10515600" cy="847725"/>
          </a:xfrm>
        </p:spPr>
        <p:txBody>
          <a:bodyPr/>
          <a:lstStyle/>
          <a:p>
            <a:r>
              <a:rPr lang="el-GR" dirty="0" smtClean="0"/>
              <a:t>Προσοχή !!</a:t>
            </a:r>
            <a:endParaRPr lang="el-GR" dirty="0"/>
          </a:p>
        </p:txBody>
      </p:sp>
      <p:sp>
        <p:nvSpPr>
          <p:cNvPr id="3" name="Θέση περιεχομένου 2"/>
          <p:cNvSpPr>
            <a:spLocks noGrp="1"/>
          </p:cNvSpPr>
          <p:nvPr>
            <p:ph idx="1"/>
          </p:nvPr>
        </p:nvSpPr>
        <p:spPr>
          <a:xfrm>
            <a:off x="214313" y="1243014"/>
            <a:ext cx="11830050" cy="5500686"/>
          </a:xfrm>
        </p:spPr>
        <p:txBody>
          <a:bodyPr>
            <a:normAutofit fontScale="70000" lnSpcReduction="20000"/>
          </a:bodyPr>
          <a:lstStyle/>
          <a:p>
            <a:r>
              <a:rPr lang="el-GR" dirty="0"/>
              <a:t>Αυτοί οι τρεις σέντερ </a:t>
            </a:r>
            <a:r>
              <a:rPr lang="el-GR" dirty="0" err="1"/>
              <a:t>μπακ</a:t>
            </a:r>
            <a:r>
              <a:rPr lang="el-GR" dirty="0"/>
              <a:t> πρέπει να συνεργαστούν πολύ καλά ως μονάδα και να μην εμποδίζουν ο ένας τον άλλον. </a:t>
            </a:r>
          </a:p>
          <a:p>
            <a:r>
              <a:rPr lang="el-GR" dirty="0"/>
              <a:t>Αν ο αντίπαλος παρατάξει μόνο έναν επιθετικό, για παράδειγμα, πρέπει να επικοινωνεί ξεκάθαρα και να ενημερώνει ο ένας τον άλλον ποιος τους παίρνει ανά πάσα στιγμή. </a:t>
            </a:r>
          </a:p>
          <a:p>
            <a:r>
              <a:rPr lang="el-GR" dirty="0"/>
              <a:t>Επιπλέον, πρέπει επίσης να έχουν καλή θέση και να φροντίζουν οι </a:t>
            </a:r>
            <a:r>
              <a:rPr lang="el-GR" dirty="0" err="1"/>
              <a:t>μπακ</a:t>
            </a:r>
            <a:r>
              <a:rPr lang="el-GR" dirty="0"/>
              <a:t> και οι χαφ να καταλαμβάνουν τις σωστές θέσεις δίπλα τους.</a:t>
            </a:r>
          </a:p>
          <a:p>
            <a:r>
              <a:rPr lang="el-GR" dirty="0"/>
              <a:t>Κάθε πλάγιος σέντερ </a:t>
            </a:r>
            <a:r>
              <a:rPr lang="el-GR" dirty="0" err="1"/>
              <a:t>μπακ</a:t>
            </a:r>
            <a:r>
              <a:rPr lang="el-GR" dirty="0"/>
              <a:t> μπορεί επίσης να χρειαστεί να βοηθήσει τον πλησιέστερο </a:t>
            </a:r>
            <a:r>
              <a:rPr lang="el-GR" dirty="0" err="1"/>
              <a:t>μπακ</a:t>
            </a:r>
            <a:r>
              <a:rPr lang="el-GR" dirty="0"/>
              <a:t> και οι τρεις τους μπορεί να αντιμετωπίσουν πολλές σέντρες μέσα στο κουτί, καθώς το πλάγιο είναι ένα από τα αδύνατα σημεία του σχηματισμού.</a:t>
            </a:r>
          </a:p>
          <a:p>
            <a:r>
              <a:rPr lang="el-GR" dirty="0"/>
              <a:t>Ενώ ορισμένες ομάδες που παίζουν σε σχηματισμό 5-3-2 απαιτούν μόνο από τους σέντερ </a:t>
            </a:r>
            <a:r>
              <a:rPr lang="el-GR" dirty="0" err="1"/>
              <a:t>μπακ</a:t>
            </a:r>
            <a:r>
              <a:rPr lang="el-GR" dirty="0"/>
              <a:t> να καθίσουν πίσω και να αμυνθούν, άλλοι προπονητές έχουν πιο θετική προοπτική και ενθαρρύνουν τους παίκτες τους να προχωρήσουν, αν είναι δυνατόν. </a:t>
            </a:r>
          </a:p>
          <a:p>
            <a:r>
              <a:rPr lang="el-GR" dirty="0"/>
              <a:t>Σε ένα 3-5-2, δίνεται μεγαλύτερη έμφαση στους σέντερ </a:t>
            </a:r>
            <a:r>
              <a:rPr lang="el-GR" dirty="0" err="1"/>
              <a:t>μπακ</a:t>
            </a:r>
            <a:r>
              <a:rPr lang="el-GR" dirty="0"/>
              <a:t> για να είναι καλοί στην μπάλα και να κρατούν την κατοχή. </a:t>
            </a:r>
          </a:p>
          <a:p>
            <a:r>
              <a:rPr lang="el-GR" dirty="0"/>
              <a:t>Πρέπει επίσης να είναι πιο αθλητικοί και γρήγοροι καθώς πρέπει να καλύψουν όλο τον χώρο πίσω από τα </a:t>
            </a:r>
            <a:r>
              <a:rPr lang="el-GR" dirty="0" err="1"/>
              <a:t>wingbacks</a:t>
            </a:r>
            <a:r>
              <a:rPr lang="el-GR" dirty="0"/>
              <a:t> που έχουν ωθήσει προς τα πάνω. Αυτό τότε τους ασκεί μεγαλύτερη πίεση για να μην χαρίσουν κανένα φάουλ ή να πιαστούν πίσω.</a:t>
            </a:r>
          </a:p>
          <a:p>
            <a:r>
              <a:rPr lang="el-GR" dirty="0"/>
              <a:t>Για μια ομάδα με πολλούς σπουδαίους σέντερ </a:t>
            </a:r>
            <a:r>
              <a:rPr lang="el-GR" dirty="0" err="1"/>
              <a:t>μπακ</a:t>
            </a:r>
            <a:r>
              <a:rPr lang="el-GR" dirty="0"/>
              <a:t>, ο σχηματισμός 5-3-2 είναι μια εξαιρετική επιλογή καθώς μπορείτε να χωρέσετε περισσότερους από αυτούς στη σύνθεσή σας.</a:t>
            </a:r>
          </a:p>
          <a:p>
            <a:r>
              <a:rPr lang="el-GR" dirty="0"/>
              <a:t>Αξίζει επίσης να δοκιμάσετε εάν δέχεστε πολλά γκολ και δεν είστε σίγουροι πώς να ενισχύσετε την άμυνα.</a:t>
            </a:r>
          </a:p>
          <a:p>
            <a:endParaRPr lang="el-GR" dirty="0"/>
          </a:p>
        </p:txBody>
      </p:sp>
    </p:spTree>
    <p:extLst>
      <p:ext uri="{BB962C8B-B14F-4D97-AF65-F5344CB8AC3E}">
        <p14:creationId xmlns:p14="http://schemas.microsoft.com/office/powerpoint/2010/main" val="293732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57250" y="714374"/>
            <a:ext cx="10496550" cy="5743575"/>
          </a:xfrm>
        </p:spPr>
        <p:txBody>
          <a:bodyPr>
            <a:normAutofit fontScale="77500" lnSpcReduction="20000"/>
          </a:bodyPr>
          <a:lstStyle/>
          <a:p>
            <a:r>
              <a:rPr lang="el-GR" b="1" dirty="0"/>
              <a:t>Φουλ </a:t>
            </a:r>
            <a:r>
              <a:rPr lang="el-GR" b="1" dirty="0" err="1"/>
              <a:t>μπακ</a:t>
            </a:r>
            <a:r>
              <a:rPr lang="el-GR" b="1" dirty="0"/>
              <a:t> / Πτέρυγες</a:t>
            </a:r>
          </a:p>
          <a:p>
            <a:r>
              <a:rPr lang="el-GR" dirty="0"/>
              <a:t>Όπως προαναφέρθηκε, το 5-3-2 μπορεί να είναι απατηλά επιθετικό και ένας τομέας που μπορείτε να δείτε πραγματικά είναι με τους παίκτες που επιλέγει ο προπονητής στο </a:t>
            </a:r>
            <a:r>
              <a:rPr lang="el-GR" dirty="0" err="1"/>
              <a:t>μπακ</a:t>
            </a:r>
            <a:r>
              <a:rPr lang="el-GR" dirty="0"/>
              <a:t>.</a:t>
            </a:r>
          </a:p>
          <a:p>
            <a:r>
              <a:rPr lang="el-GR" dirty="0"/>
              <a:t>Το πώς παίζουν αυτοί οι παίκτες και οι θέσεις που καταλαμβάνουν ξανά εξαρτώνται από τις οδηγίες που έχουν λάβει και τους στόχους του προπονητή για το παιχνίδι.</a:t>
            </a:r>
          </a:p>
          <a:p>
            <a:r>
              <a:rPr lang="el-GR" dirty="0"/>
              <a:t>Όταν αμύνονται, οι </a:t>
            </a:r>
            <a:r>
              <a:rPr lang="el-GR" dirty="0">
                <a:hlinkClick r:id="rId2"/>
              </a:rPr>
              <a:t>πλάγιοι </a:t>
            </a:r>
            <a:r>
              <a:rPr lang="el-GR" dirty="0" err="1">
                <a:hlinkClick r:id="rId2"/>
              </a:rPr>
              <a:t>μπακ</a:t>
            </a:r>
            <a:r>
              <a:rPr lang="el-GR" dirty="0"/>
              <a:t> παρατάσσουν κάθε πλευρά των κεντρικών </a:t>
            </a:r>
            <a:r>
              <a:rPr lang="el-GR" dirty="0" err="1"/>
              <a:t>μπακ</a:t>
            </a:r>
            <a:r>
              <a:rPr lang="el-GR" dirty="0"/>
              <a:t> και προστατεύουν την πλευρά τους.</a:t>
            </a:r>
          </a:p>
          <a:p>
            <a:r>
              <a:rPr lang="el-GR" dirty="0"/>
              <a:t> Αναμένεται όχι μόνο να αποτρέψουν τον αντίπαλο </a:t>
            </a:r>
            <a:r>
              <a:rPr lang="el-GR" dirty="0" err="1"/>
              <a:t>εξτρέμ</a:t>
            </a:r>
            <a:r>
              <a:rPr lang="el-GR" dirty="0"/>
              <a:t> από το να μπει πίσω τους, αλλά και να βγάλει τυχόν σέντρες στη μεγάλη περιοχή.</a:t>
            </a:r>
          </a:p>
          <a:p>
            <a:r>
              <a:rPr lang="el-GR" dirty="0"/>
              <a:t>Ως εκ τούτου, πρέπει να έχουν καλό συγχρονισμό, να ξέρουν πότε να αντιμετωπίσουν τον </a:t>
            </a:r>
            <a:r>
              <a:rPr lang="el-GR" dirty="0" err="1"/>
              <a:t>εξτρέμ</a:t>
            </a:r>
            <a:r>
              <a:rPr lang="el-GR" dirty="0"/>
              <a:t> και πότε να σταθούν και να περιμένουν την υποστήριξη.</a:t>
            </a:r>
          </a:p>
          <a:p>
            <a:r>
              <a:rPr lang="el-GR" dirty="0"/>
              <a:t>Το έργο τους είναι άχαρο, καθώς μπορεί συχνά να ξεπερνούν τον αριθμό τους εκτός κι αν βρεθεί ένας σέντερ </a:t>
            </a:r>
            <a:r>
              <a:rPr lang="el-GR" dirty="0" err="1"/>
              <a:t>μπακ</a:t>
            </a:r>
            <a:r>
              <a:rPr lang="el-GR" dirty="0"/>
              <a:t> ή ένας κεντρικός μέσος για να τους βοηθήσει.</a:t>
            </a:r>
          </a:p>
          <a:p>
            <a:r>
              <a:rPr lang="el-GR" dirty="0"/>
              <a:t>Ως εκ τούτου, ο </a:t>
            </a:r>
            <a:r>
              <a:rPr lang="el-GR" dirty="0" err="1"/>
              <a:t>μπακ</a:t>
            </a:r>
            <a:r>
              <a:rPr lang="el-GR" dirty="0"/>
              <a:t> πρέπει να έχει εξαιρετική θέση και να επικοινωνεί καλά με τον σέντερ </a:t>
            </a:r>
            <a:r>
              <a:rPr lang="el-GR" dirty="0" err="1"/>
              <a:t>μπακ</a:t>
            </a:r>
            <a:r>
              <a:rPr lang="el-GR" dirty="0"/>
              <a:t> δίπλα του και να καλεί έναν μέσο όταν χρειάζεται.</a:t>
            </a:r>
          </a:p>
          <a:p>
            <a:endParaRPr lang="el-GR" dirty="0"/>
          </a:p>
        </p:txBody>
      </p:sp>
    </p:spTree>
    <p:extLst>
      <p:ext uri="{BB962C8B-B14F-4D97-AF65-F5344CB8AC3E}">
        <p14:creationId xmlns:p14="http://schemas.microsoft.com/office/powerpoint/2010/main" val="2358902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4182085" y="1811337"/>
            <a:ext cx="6024929" cy="4351338"/>
          </a:xfrm>
          <a:prstGeom prst="rect">
            <a:avLst/>
          </a:prstGeom>
        </p:spPr>
      </p:pic>
    </p:spTree>
    <p:extLst>
      <p:ext uri="{BB962C8B-B14F-4D97-AF65-F5344CB8AC3E}">
        <p14:creationId xmlns:p14="http://schemas.microsoft.com/office/powerpoint/2010/main" val="2157975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77850"/>
          </a:xfrm>
        </p:spPr>
        <p:txBody>
          <a:bodyPr>
            <a:normAutofit fontScale="90000"/>
          </a:bodyPr>
          <a:lstStyle/>
          <a:p>
            <a:r>
              <a:rPr lang="el-GR" u="sng" dirty="0" smtClean="0"/>
              <a:t>Προσοχή!!</a:t>
            </a:r>
            <a:endParaRPr lang="el-GR" u="sng" dirty="0"/>
          </a:p>
        </p:txBody>
      </p:sp>
      <p:sp>
        <p:nvSpPr>
          <p:cNvPr id="3" name="Θέση περιεχομένου 2"/>
          <p:cNvSpPr>
            <a:spLocks noGrp="1"/>
          </p:cNvSpPr>
          <p:nvPr>
            <p:ph idx="1"/>
          </p:nvPr>
        </p:nvSpPr>
        <p:spPr>
          <a:xfrm>
            <a:off x="300037" y="1114424"/>
            <a:ext cx="11401425" cy="5414963"/>
          </a:xfrm>
        </p:spPr>
        <p:txBody>
          <a:bodyPr>
            <a:normAutofit fontScale="70000" lnSpcReduction="20000"/>
          </a:bodyPr>
          <a:lstStyle/>
          <a:p>
            <a:pPr algn="just"/>
            <a:r>
              <a:rPr lang="el-GR" dirty="0"/>
              <a:t>Στην κατοχή, ο </a:t>
            </a:r>
            <a:r>
              <a:rPr lang="el-GR" dirty="0" err="1"/>
              <a:t>μπακ</a:t>
            </a:r>
            <a:r>
              <a:rPr lang="el-GR" dirty="0"/>
              <a:t> θα πρέπει να πιέζει φαρδιά και να βοηθά στη δημιουργία γωνιών και γραμμών για πάσα για τους σέντερ </a:t>
            </a:r>
            <a:r>
              <a:rPr lang="el-GR" dirty="0" err="1"/>
              <a:t>μπακ</a:t>
            </a:r>
            <a:r>
              <a:rPr lang="el-GR" dirty="0"/>
              <a:t> και τους κεντρικούς χαφ.</a:t>
            </a:r>
          </a:p>
          <a:p>
            <a:pPr algn="just"/>
            <a:r>
              <a:rPr lang="el-GR" dirty="0"/>
              <a:t>Αυτό σημαίνει ότι θα πρέπει να έχουν καλές δεξιότητες μπάλας και ικανότητες πασών. </a:t>
            </a:r>
          </a:p>
          <a:p>
            <a:pPr algn="just"/>
            <a:r>
              <a:rPr lang="el-GR" dirty="0"/>
              <a:t>Ενώ κάποιοι προπονητές θα ζητήσουν απλώς από τον </a:t>
            </a:r>
            <a:r>
              <a:rPr lang="el-GR" dirty="0" err="1"/>
              <a:t>μπακ</a:t>
            </a:r>
            <a:r>
              <a:rPr lang="el-GR" dirty="0"/>
              <a:t> να μείνει πίσω και να προστατεύσει την πλευρά της άμυνας, άλλοι θα τους ζητήσουν να βομβαρδίσουν προς τα εμπρός και να κάνουν τη διάταξη σε 3-5-2.</a:t>
            </a:r>
          </a:p>
          <a:p>
            <a:pPr algn="just"/>
            <a:r>
              <a:rPr lang="el-GR" dirty="0"/>
              <a:t>Πρέπει να έχουν εξαιρετικά επίπεδα φυσικής κατάστασης για να ανεβοκατεβαίνουν από την πλευρά τους στο γήπεδο. </a:t>
            </a:r>
          </a:p>
          <a:p>
            <a:pPr algn="just"/>
            <a:r>
              <a:rPr lang="el-GR" dirty="0"/>
              <a:t>Στο τελευταίο τρίτο του γηπέδου, πρέπει να συνδυάζονται καλά με τους χαφ, να κάνουν τρεξίματα στο κενό και να προσπαθήσουν να βγάλουν σέντρες στη μεγάλη περιοχή, αν είναι δυνατόν.</a:t>
            </a:r>
          </a:p>
          <a:p>
            <a:pPr algn="just"/>
            <a:r>
              <a:rPr lang="el-GR" dirty="0"/>
              <a:t>Η κίνησή τους βοηθά στη δημιουργία χώρου για τους παίκτες στο κέντρο και η γωνία πάσας που δημιουργούν βοηθά την ομάδα να διατηρήσει την κατοχή.</a:t>
            </a:r>
          </a:p>
          <a:p>
            <a:pPr algn="just"/>
            <a:r>
              <a:rPr lang="el-GR" dirty="0"/>
              <a:t>Οι μεταβάσεις είναι πολύ σημαντικές με το 5-3-2, ωστόσο, είναι σημαντικό τα ακραία </a:t>
            </a:r>
            <a:r>
              <a:rPr lang="el-GR" dirty="0" err="1"/>
              <a:t>μπακ</a:t>
            </a:r>
            <a:r>
              <a:rPr lang="el-GR" dirty="0"/>
              <a:t> να πιέζουν προς τα πάνω την κατάλληλη στιγμή και να μην παρασυρθούν αν ανεβαίνουν πολύ γρήγορα στον αγωνιστικό χώρο.</a:t>
            </a:r>
          </a:p>
          <a:p>
            <a:pPr algn="just"/>
            <a:r>
              <a:rPr lang="el-GR" dirty="0"/>
              <a:t>Όπως μπορείτε να δείτε, η θέση </a:t>
            </a:r>
            <a:r>
              <a:rPr lang="el-GR" dirty="0" err="1"/>
              <a:t>μπακ</a:t>
            </a:r>
            <a:r>
              <a:rPr lang="el-GR" dirty="0"/>
              <a:t>/</a:t>
            </a:r>
            <a:r>
              <a:rPr lang="el-GR" dirty="0" err="1"/>
              <a:t>φτέρι</a:t>
            </a:r>
            <a:r>
              <a:rPr lang="el-GR" dirty="0"/>
              <a:t> είναι πολύ δύσκολη για να παίξετε στο 5-3-2.</a:t>
            </a:r>
          </a:p>
          <a:p>
            <a:pPr algn="just"/>
            <a:r>
              <a:rPr lang="el-GR" dirty="0"/>
              <a:t>Σε αυτή τη θέση, χρειάζεσαι πειθαρχημένους, εργατικούς και ταλαντούχους παίκτες που θα είναι χαρούμενοι να τρέχουν όλη μέρα για την ομάδα.</a:t>
            </a:r>
          </a:p>
          <a:p>
            <a:endParaRPr lang="el-GR" dirty="0"/>
          </a:p>
        </p:txBody>
      </p:sp>
    </p:spTree>
    <p:extLst>
      <p:ext uri="{BB962C8B-B14F-4D97-AF65-F5344CB8AC3E}">
        <p14:creationId xmlns:p14="http://schemas.microsoft.com/office/powerpoint/2010/main" val="1079878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85738" y="271462"/>
            <a:ext cx="12006262" cy="6586537"/>
          </a:xfrm>
        </p:spPr>
        <p:txBody>
          <a:bodyPr>
            <a:normAutofit fontScale="85000" lnSpcReduction="20000"/>
          </a:bodyPr>
          <a:lstStyle/>
          <a:p>
            <a:pPr marL="0" indent="0" algn="just">
              <a:buNone/>
            </a:pPr>
            <a:r>
              <a:rPr lang="el-GR" b="1" u="sng" dirty="0"/>
              <a:t>Κεντρικοί χαφ</a:t>
            </a:r>
          </a:p>
          <a:p>
            <a:pPr algn="just"/>
            <a:r>
              <a:rPr lang="el-GR" dirty="0"/>
              <a:t>Όπως είδαμε νωρίτερα, ο σχηματισμός 5-3-2 έχει πολύ δυνατή ράχη και αυτό οφείλεται σε μεγάλο βαθμό στους τρεις χαφ που παρατάσσονται μπροστά από την πεντάδα. </a:t>
            </a:r>
          </a:p>
          <a:p>
            <a:pPr algn="just"/>
            <a:r>
              <a:rPr lang="el-GR" dirty="0"/>
              <a:t>Με αυτές τις τρεις θωράκιση και κάθεται μπροστά από την άμυνα, το σχήμα γίνεται πολύ δύσκολο να καταρρεύσει καθώς η αντίπαλη ομάδα έχει πολύ λίγο χρόνο και χώρο για να λειτουργήσει μπροστά από το κουτί.</a:t>
            </a:r>
          </a:p>
          <a:p>
            <a:pPr algn="just"/>
            <a:r>
              <a:rPr lang="el-GR" dirty="0"/>
              <a:t>Ενώ το κέντρο </a:t>
            </a:r>
            <a:r>
              <a:rPr lang="el-GR" dirty="0" smtClean="0"/>
              <a:t>του γηπέδου </a:t>
            </a:r>
            <a:r>
              <a:rPr lang="el-GR" dirty="0"/>
              <a:t>θα έπρεπε να είναι σχεδόν αδιαπέραστο, με την προϋπόθεση βέβαια ότι κάνουν σωστά τη δουλειά τους, τα φτερά μπορούν να εκμεταλλευτούν οι αντίπαλοι αν η ομάδα δεν είναι προσεκτική.</a:t>
            </a:r>
          </a:p>
          <a:p>
            <a:pPr algn="just"/>
            <a:r>
              <a:rPr lang="el-GR" dirty="0"/>
              <a:t>Αυτό σημαίνει ότι ένας από τους κεντρικούς χαφ σε κάθε πλευρά πρέπει να πέφτει συνεχώς έξω και να υποστηρίζει τον </a:t>
            </a:r>
            <a:r>
              <a:rPr lang="el-GR" dirty="0" err="1"/>
              <a:t>μπακ</a:t>
            </a:r>
            <a:r>
              <a:rPr lang="el-GR" dirty="0"/>
              <a:t> στην άμυνα της πλευράς του.</a:t>
            </a:r>
          </a:p>
          <a:p>
            <a:pPr algn="just"/>
            <a:r>
              <a:rPr lang="el-GR" dirty="0"/>
              <a:t>Κατά συνέπεια, οι χαφ θα πρέπει να έχουν μεγάλη αντοχή, καθώς πρέπει να ασκήσουν πίεση και να σπάσουν την κόντρα μπροστά στη μεγάλη περιοχή και άουτ. </a:t>
            </a:r>
          </a:p>
          <a:p>
            <a:pPr algn="just"/>
            <a:r>
              <a:rPr lang="el-GR" dirty="0"/>
              <a:t>Αυτά τα τρία σέντερ μέσα παίζουν καθοριστικό ρόλο στον καθορισμό του πόσο επιτυχημένη είναι η ομάδα και πρέπει να επικοινωνούν και να συνεργάζονται καλά για όχι μόνο να αμυνθούν αλλά και να διατηρήσουν την κατοχή και να προχωρήσουν στον αγωνιστικό χώρο.</a:t>
            </a:r>
          </a:p>
          <a:p>
            <a:pPr algn="just"/>
            <a:r>
              <a:rPr lang="el-GR" dirty="0"/>
              <a:t>Εκτός από φανταστικές δεξιότητες τοποθέτησης και ικανότητες πασών, θα πρέπει επίσης να έχουν αυτοπεποίθηση στην μπάλα και να βρίσκουν εξαιρετικό χώρο στο πολυσύχναστο κέντρο του πάρκου. </a:t>
            </a:r>
          </a:p>
          <a:p>
            <a:endParaRPr lang="el-GR" dirty="0"/>
          </a:p>
        </p:txBody>
      </p:sp>
    </p:spTree>
    <p:extLst>
      <p:ext uri="{BB962C8B-B14F-4D97-AF65-F5344CB8AC3E}">
        <p14:creationId xmlns:p14="http://schemas.microsoft.com/office/powerpoint/2010/main" val="364157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942975" y="365125"/>
            <a:ext cx="10587038" cy="6292850"/>
          </a:xfrm>
          <a:prstGeom prst="rect">
            <a:avLst/>
          </a:prstGeom>
        </p:spPr>
      </p:pic>
    </p:spTree>
    <p:extLst>
      <p:ext uri="{BB962C8B-B14F-4D97-AF65-F5344CB8AC3E}">
        <p14:creationId xmlns:p14="http://schemas.microsoft.com/office/powerpoint/2010/main" val="391482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r>
              <a:rPr lang="el-GR" dirty="0"/>
              <a:t>Ο σχηματισμός 5-3-2 είναι πολύ αμυντικός και μπορεί να είναι μια δύσκολη πρόταση για κάθε ομάδα.</a:t>
            </a:r>
          </a:p>
          <a:p>
            <a:r>
              <a:rPr lang="el-GR" dirty="0"/>
              <a:t>Αυτό οφείλεται στο γεγονός ότι είναι τόσο δύσκολο να καταρρεύσει κανείς με πέντε αμυντικούς να κάθονται μπροστά από </a:t>
            </a:r>
            <a:r>
              <a:rPr lang="el-GR" dirty="0" smtClean="0"/>
              <a:t>την εστία </a:t>
            </a:r>
            <a:r>
              <a:rPr lang="el-GR" dirty="0"/>
              <a:t>και τρεις χαφ να κυνηγούν τον αντίπαλο μπροστά τους.</a:t>
            </a:r>
          </a:p>
          <a:p>
            <a:r>
              <a:rPr lang="el-GR" dirty="0"/>
              <a:t>Ενώ χρησιμοποιείται συχνά από ομάδες που ελπίζουν να μείνουν πίσω και να αρπάξουν μια νίκη ενάντια σε έναν ανώτερο αντίπαλο, ο σχηματισμός μπορεί να είναι εκπληκτικά επιθετικός. Αν και αυτό εξαρτάται από το </a:t>
            </a:r>
            <a:r>
              <a:rPr lang="el-GR" dirty="0" smtClean="0"/>
              <a:t>‘προσωπικό’ </a:t>
            </a:r>
            <a:r>
              <a:rPr lang="el-GR" dirty="0"/>
              <a:t>που έχετε στη διάθεσή σας και τις οδηγίες που δίνετε στους παίκτες.</a:t>
            </a:r>
          </a:p>
          <a:p>
            <a:endParaRPr lang="el-GR" dirty="0"/>
          </a:p>
        </p:txBody>
      </p:sp>
    </p:spTree>
    <p:extLst>
      <p:ext uri="{BB962C8B-B14F-4D97-AF65-F5344CB8AC3E}">
        <p14:creationId xmlns:p14="http://schemas.microsoft.com/office/powerpoint/2010/main" val="3267125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20713"/>
          </a:xfrm>
        </p:spPr>
        <p:txBody>
          <a:bodyPr>
            <a:normAutofit/>
          </a:bodyPr>
          <a:lstStyle/>
          <a:p>
            <a:r>
              <a:rPr lang="el-GR" sz="3200" u="sng" dirty="0" smtClean="0"/>
              <a:t>Προσοχή!!</a:t>
            </a:r>
            <a:endParaRPr lang="el-GR" sz="3200" u="sng" dirty="0"/>
          </a:p>
        </p:txBody>
      </p:sp>
      <p:sp>
        <p:nvSpPr>
          <p:cNvPr id="3" name="Θέση περιεχομένου 2"/>
          <p:cNvSpPr>
            <a:spLocks noGrp="1"/>
          </p:cNvSpPr>
          <p:nvPr>
            <p:ph idx="1"/>
          </p:nvPr>
        </p:nvSpPr>
        <p:spPr>
          <a:xfrm>
            <a:off x="457200" y="985837"/>
            <a:ext cx="11315700" cy="5191125"/>
          </a:xfrm>
        </p:spPr>
        <p:txBody>
          <a:bodyPr>
            <a:normAutofit fontScale="77500" lnSpcReduction="20000"/>
          </a:bodyPr>
          <a:lstStyle/>
          <a:p>
            <a:r>
              <a:rPr lang="el-GR" dirty="0"/>
              <a:t>Ενώ ένας κεντρικός μέσος κάθεται παραδοσιακά και κάνει το κύριο βάρος της αμυντικής δουλειάς, οι άλλοι δύο έχουν μεγαλύτερη ελευθερία να συνεισφέρουν στο τελευταίο τρίτο.</a:t>
            </a:r>
          </a:p>
          <a:p>
            <a:r>
              <a:rPr lang="el-GR" dirty="0"/>
              <a:t>Ωστόσο, δεν πρέπει να παραμελούν την αμυντική τους δουλειά και αναμένεται να επιστρέφουν όποτε η ομάδα παραχωρεί την κατοχή.</a:t>
            </a:r>
          </a:p>
          <a:p>
            <a:r>
              <a:rPr lang="el-GR" dirty="0"/>
              <a:t>Πολλοί </a:t>
            </a:r>
            <a:r>
              <a:rPr lang="el-GR" dirty="0" smtClean="0"/>
              <a:t>προπονητές </a:t>
            </a:r>
            <a:r>
              <a:rPr lang="el-GR" dirty="0"/>
              <a:t>επιλέγουν έναν μεσοεπιθετικό </a:t>
            </a:r>
            <a:r>
              <a:rPr lang="el-GR" dirty="0" smtClean="0"/>
              <a:t> </a:t>
            </a:r>
            <a:r>
              <a:rPr lang="el-GR" dirty="0"/>
              <a:t>μαζί με τον </a:t>
            </a:r>
            <a:r>
              <a:rPr lang="el-GR" dirty="0">
                <a:hlinkClick r:id="rId2"/>
              </a:rPr>
              <a:t>χαφ που κρατάει</a:t>
            </a:r>
            <a:r>
              <a:rPr lang="el-GR" dirty="0"/>
              <a:t> με έναν πιο επιθετικό, δημιουργικό παίκτη που συμπληρώνει την τριάδα.</a:t>
            </a:r>
          </a:p>
          <a:p>
            <a:r>
              <a:rPr lang="el-GR" dirty="0"/>
              <a:t>Αυτό επιτυγχάνει μια καλή ισορροπία ανάμεσα στο να είσαι αμυντικός και πιο επιθετικός σχηματισμός.</a:t>
            </a:r>
          </a:p>
          <a:p>
            <a:r>
              <a:rPr lang="el-GR" dirty="0"/>
              <a:t>Καθώς ο σχηματισμός είναι αρκετά αμυντικός στο στήσιμο, πρέπει να αποφύγουν να πέσουν πολύ βαθιά και οι δύο ακόμη επιθετικοί χαφ θα πρέπει να σηκωθούν για να υποστηρίξουν όσο το δυνατόν περισσότερο τους επιθετικούς. </a:t>
            </a:r>
          </a:p>
          <a:p>
            <a:r>
              <a:rPr lang="el-GR" dirty="0"/>
              <a:t>Οι πιο δημιουργικοί από τους δύο θα πρέπει να στοχεύουν στη δημιουργία πολλών ευκαιριών για γκολ, ενώ παράλληλα σταθμίζουν τα ίδια τα γκολ.</a:t>
            </a:r>
          </a:p>
          <a:p>
            <a:r>
              <a:rPr lang="el-GR" dirty="0"/>
              <a:t>Το 5-3-2 είναι ένας εξαιρετικός σχηματισμός για να διαλέξετε εάν έχετε έναν πλούτο εξαιρετικών χαφ και δεν θέλετε να θυσιάσετε έναν επιθετικό μπροστά.</a:t>
            </a:r>
          </a:p>
          <a:p>
            <a:r>
              <a:rPr lang="el-GR" dirty="0"/>
              <a:t>Μπορεί επίσης να αξίζει να το δοκιμάσετε αν δεν έχετε έξοχους </a:t>
            </a:r>
            <a:r>
              <a:rPr lang="el-GR" dirty="0" err="1"/>
              <a:t>εξτρέμ</a:t>
            </a:r>
            <a:r>
              <a:rPr lang="el-GR" dirty="0"/>
              <a:t>.</a:t>
            </a:r>
          </a:p>
          <a:p>
            <a:endParaRPr lang="el-GR" dirty="0"/>
          </a:p>
        </p:txBody>
      </p:sp>
    </p:spTree>
    <p:extLst>
      <p:ext uri="{BB962C8B-B14F-4D97-AF65-F5344CB8AC3E}">
        <p14:creationId xmlns:p14="http://schemas.microsoft.com/office/powerpoint/2010/main" val="393447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06449"/>
          </a:xfrm>
        </p:spPr>
        <p:txBody>
          <a:bodyPr>
            <a:normAutofit fontScale="90000"/>
          </a:bodyPr>
          <a:lstStyle/>
          <a:p>
            <a:r>
              <a:rPr lang="el-GR" dirty="0" smtClean="0"/>
              <a:t>Επιθετικοί </a:t>
            </a:r>
            <a:endParaRPr lang="el-GR" dirty="0"/>
          </a:p>
        </p:txBody>
      </p:sp>
      <p:sp>
        <p:nvSpPr>
          <p:cNvPr id="3" name="Θέση περιεχομένου 2"/>
          <p:cNvSpPr>
            <a:spLocks noGrp="1"/>
          </p:cNvSpPr>
          <p:nvPr>
            <p:ph idx="1"/>
          </p:nvPr>
        </p:nvSpPr>
        <p:spPr>
          <a:xfrm>
            <a:off x="100013" y="1171575"/>
            <a:ext cx="11572875" cy="5005388"/>
          </a:xfrm>
        </p:spPr>
        <p:txBody>
          <a:bodyPr>
            <a:normAutofit fontScale="85000" lnSpcReduction="20000"/>
          </a:bodyPr>
          <a:lstStyle/>
          <a:p>
            <a:pPr algn="just"/>
            <a:r>
              <a:rPr lang="el-GR" dirty="0"/>
              <a:t>Καθώς η ομάδα παρατάσσεται με τόσους πολλούς παίκτες στην άμυνα, εναπόκειται στους δύο </a:t>
            </a:r>
            <a:r>
              <a:rPr lang="el-GR" dirty="0">
                <a:hlinkClick r:id="rId2"/>
              </a:rPr>
              <a:t>επιθετικούς</a:t>
            </a:r>
            <a:r>
              <a:rPr lang="el-GR" dirty="0"/>
              <a:t> να πετύχουν τον κύριο όγκο των τερμάτων.</a:t>
            </a:r>
          </a:p>
          <a:p>
            <a:pPr algn="just"/>
            <a:r>
              <a:rPr lang="el-GR" dirty="0"/>
              <a:t>Πρέπει να έχουν εξαιρετικές δεξιότητες τερματισμού και να είναι σε θέση να χτυπούν και να </a:t>
            </a:r>
            <a:r>
              <a:rPr lang="el-GR" dirty="0" err="1"/>
              <a:t>κεφαλίζουν</a:t>
            </a:r>
            <a:r>
              <a:rPr lang="el-GR" dirty="0"/>
              <a:t> την μπάλα δυνατά και με ακρίβεια.</a:t>
            </a:r>
          </a:p>
          <a:p>
            <a:pPr algn="just"/>
            <a:r>
              <a:rPr lang="el-GR" dirty="0"/>
              <a:t>Μεταξύ τους, αυτοί οι δύο παίκτες θα πρέπει να έχουν ένα ευρύ φάσμα διαφορετικών ικανοτήτων και δεξιοτήτων.</a:t>
            </a:r>
          </a:p>
          <a:p>
            <a:pPr algn="just"/>
            <a:r>
              <a:rPr lang="el-GR" dirty="0"/>
              <a:t>Για παράδειγμα, ενώ ο ένας από τους δύο συχνά λειτουργεί ως η κύρια διέξοδος της ομάδας και κάνει βελάκια πίσω από την αντίπαλη άμυνα, ο άλλος είναι συχνά πιο δημιουργικός και πέφτει στο κενό για να συνδέσει την επίθεση με τη μεσαία γραμμή.</a:t>
            </a:r>
          </a:p>
          <a:p>
            <a:pPr algn="just"/>
            <a:r>
              <a:rPr lang="el-GR" dirty="0"/>
              <a:t>Προφανώς, πρέπει να μπορούν να συνδεθούν καλά και να βεβαιωθούν ότι η μπάλα τους κολλάει είτε παίζεται στα πόδια είτε στο στήθος τους.</a:t>
            </a:r>
          </a:p>
          <a:p>
            <a:pPr algn="just"/>
            <a:r>
              <a:rPr lang="el-GR" dirty="0"/>
              <a:t>Στη συνέχεια, μπορούν να το κρατήσουν ψηλά και να περιμένουν την υπόλοιπη ομάδα να ανέβει στον αγωνιστικό χώρο</a:t>
            </a:r>
            <a:r>
              <a:rPr lang="el-GR" dirty="0" smtClean="0"/>
              <a:t>.</a:t>
            </a:r>
          </a:p>
          <a:p>
            <a:pPr algn="just"/>
            <a:r>
              <a:rPr lang="el-GR" dirty="0"/>
              <a:t>Αυτό είναι ιδιαίτερα σημαντικό όταν η ομάδα στρατοπεδεύει στο δικό της μισό και θέλει να παίξει μια μακριά μπάλα για να εκτονώσει την πίεση στην άμυνα.</a:t>
            </a:r>
          </a:p>
          <a:p>
            <a:endParaRPr lang="el-GR" dirty="0"/>
          </a:p>
        </p:txBody>
      </p:sp>
    </p:spTree>
    <p:extLst>
      <p:ext uri="{BB962C8B-B14F-4D97-AF65-F5344CB8AC3E}">
        <p14:creationId xmlns:p14="http://schemas.microsoft.com/office/powerpoint/2010/main" val="374928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571500" y="365124"/>
            <a:ext cx="11029950" cy="6492875"/>
          </a:xfrm>
          <a:prstGeom prst="rect">
            <a:avLst/>
          </a:prstGeom>
        </p:spPr>
      </p:pic>
    </p:spTree>
    <p:extLst>
      <p:ext uri="{BB962C8B-B14F-4D97-AF65-F5344CB8AC3E}">
        <p14:creationId xmlns:p14="http://schemas.microsoft.com/office/powerpoint/2010/main" val="162093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63563"/>
          </a:xfrm>
        </p:spPr>
        <p:txBody>
          <a:bodyPr>
            <a:normAutofit/>
          </a:bodyPr>
          <a:lstStyle/>
          <a:p>
            <a:r>
              <a:rPr lang="el-GR" sz="2800" b="1" u="sng" dirty="0" smtClean="0"/>
              <a:t>Σημεία Προσοχής !</a:t>
            </a:r>
            <a:endParaRPr lang="el-GR" sz="2800" b="1" u="sng" dirty="0"/>
          </a:p>
        </p:txBody>
      </p:sp>
      <p:sp>
        <p:nvSpPr>
          <p:cNvPr id="3" name="Θέση περιεχομένου 2"/>
          <p:cNvSpPr>
            <a:spLocks noGrp="1"/>
          </p:cNvSpPr>
          <p:nvPr>
            <p:ph idx="1"/>
          </p:nvPr>
        </p:nvSpPr>
        <p:spPr>
          <a:xfrm>
            <a:off x="200025" y="928689"/>
            <a:ext cx="11787187" cy="5619750"/>
          </a:xfrm>
        </p:spPr>
        <p:txBody>
          <a:bodyPr>
            <a:normAutofit fontScale="77500" lnSpcReduction="20000"/>
          </a:bodyPr>
          <a:lstStyle/>
          <a:p>
            <a:pPr algn="just"/>
            <a:r>
              <a:rPr lang="el-GR" dirty="0"/>
              <a:t>Εκτός από το να επικοινωνούν και να λειτουργούν καλά ως δίδυμο, οι επιθετικοί θα πρέπει επίσης να έχουν καλή σχέση και κατανόηση με τους πιο επιθετικούς από τους τρεις χαφ.</a:t>
            </a:r>
          </a:p>
          <a:p>
            <a:pPr algn="just"/>
            <a:r>
              <a:rPr lang="el-GR" dirty="0"/>
              <a:t>Αυτός ο παίκτης μπορεί στη συνέχεια να περάσει περάσματα μέσα από την άμυνα για να φτάσει στο τέρμα, ενώ αυτός με τη σειρά του μπορεί να αφήσει την μπάλα για να έχει ένα σουτ. </a:t>
            </a:r>
          </a:p>
          <a:p>
            <a:pPr algn="just"/>
            <a:r>
              <a:rPr lang="el-GR" dirty="0"/>
              <a:t>Οι έξυπνες κινήσεις των επιθετικών και τα βελάκια είναι αυτά που δημιουργούν αρκετό χώρο και χρόνο για να λειτουργήσουν τα κεντρικά χαφ.</a:t>
            </a:r>
          </a:p>
          <a:p>
            <a:pPr algn="just"/>
            <a:r>
              <a:rPr lang="el-GR" dirty="0"/>
              <a:t>Ενώ ένας από τους δύο μπορεί να αναμένεται να υποχωρήσει και να βοηθήσει τη μεσαία γραμμή να κερδίσει την μπάλα πίσω, και οι δύο θα πρέπει να αποφεύγουν να πέφτουν πολύ βαθιά, καθώς αυτό δυσκολεύει την ομάδα να ανέβει στον αγωνιστικό χώρο.</a:t>
            </a:r>
          </a:p>
          <a:p>
            <a:pPr algn="just"/>
            <a:r>
              <a:rPr lang="el-GR" dirty="0"/>
              <a:t>Όταν η ομάδα ωθεί προς τα πάνω σε σχηματισμό 3-5-2, οι επιθετικοί έχουν στη συνέχεια περισσότερες ευκαιρίες για να περάσουν από τις σέντρες στο κουτί.</a:t>
            </a:r>
          </a:p>
          <a:p>
            <a:pPr algn="just"/>
            <a:r>
              <a:rPr lang="el-GR" dirty="0"/>
              <a:t>Εδώ πρέπει να είναι γενναίοι και να έχουν άψογο </a:t>
            </a:r>
            <a:r>
              <a:rPr lang="el-GR" dirty="0" err="1"/>
              <a:t>timing</a:t>
            </a:r>
            <a:r>
              <a:rPr lang="el-GR" dirty="0"/>
              <a:t> για να κρίνουν σωστά την πτήση της μπάλας. </a:t>
            </a:r>
          </a:p>
          <a:p>
            <a:pPr algn="just"/>
            <a:r>
              <a:rPr lang="el-GR" dirty="0"/>
              <a:t>Επιπλέον, οι δύο επιθετικοί στην ομάδα πρέπει να έχουν εξαιρετική τεχνική και δεξιότητες με την μπάλα, να μπορούν να κάνουν επιδέξιες πάσες με ένα άγγιγμα και ιδανικά να ξέρουν να </a:t>
            </a:r>
            <a:r>
              <a:rPr lang="el-GR" dirty="0" err="1"/>
              <a:t>ντριμπλάρουν</a:t>
            </a:r>
            <a:r>
              <a:rPr lang="el-GR" dirty="0"/>
              <a:t> επίσης. </a:t>
            </a:r>
          </a:p>
          <a:p>
            <a:pPr algn="just"/>
            <a:r>
              <a:rPr lang="el-GR" dirty="0"/>
              <a:t>Με τόσες πολλές χορδές στο τόξο τους, οι δύο επιθετικοί δίνουν πραγματικά στον σχηματισμό πολύ περισσότερες επιθετικές επιλογές και ευελιξία από ό,τι φαίνεται με την πρώτη ματιά.</a:t>
            </a:r>
          </a:p>
          <a:p>
            <a:pPr algn="just"/>
            <a:endParaRPr lang="el-GR" dirty="0"/>
          </a:p>
        </p:txBody>
      </p:sp>
    </p:spTree>
    <p:extLst>
      <p:ext uri="{BB962C8B-B14F-4D97-AF65-F5344CB8AC3E}">
        <p14:creationId xmlns:p14="http://schemas.microsoft.com/office/powerpoint/2010/main" val="1839415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Επίθεση στον Σχηματισμό 5-3-2</a:t>
            </a:r>
            <a:br>
              <a:rPr lang="el-GR" b="1" dirty="0"/>
            </a:br>
            <a:endParaRPr lang="el-GR" dirty="0"/>
          </a:p>
        </p:txBody>
      </p:sp>
      <p:pic>
        <p:nvPicPr>
          <p:cNvPr id="4" name="Θέση περιεχομένου 3"/>
          <p:cNvPicPr>
            <a:picLocks noGrp="1" noChangeAspect="1"/>
          </p:cNvPicPr>
          <p:nvPr>
            <p:ph idx="1"/>
          </p:nvPr>
        </p:nvPicPr>
        <p:blipFill>
          <a:blip r:embed="rId2"/>
          <a:stretch>
            <a:fillRect/>
          </a:stretch>
        </p:blipFill>
        <p:spPr>
          <a:xfrm>
            <a:off x="400050" y="1271588"/>
            <a:ext cx="10953750" cy="5586412"/>
          </a:xfrm>
          <a:prstGeom prst="rect">
            <a:avLst/>
          </a:prstGeom>
        </p:spPr>
      </p:pic>
    </p:spTree>
    <p:extLst>
      <p:ext uri="{BB962C8B-B14F-4D97-AF65-F5344CB8AC3E}">
        <p14:creationId xmlns:p14="http://schemas.microsoft.com/office/powerpoint/2010/main" val="239695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14313" y="728663"/>
            <a:ext cx="11558588" cy="6015036"/>
          </a:xfrm>
        </p:spPr>
        <p:txBody>
          <a:bodyPr>
            <a:normAutofit fontScale="70000" lnSpcReduction="20000"/>
          </a:bodyPr>
          <a:lstStyle/>
          <a:p>
            <a:pPr algn="just"/>
            <a:r>
              <a:rPr lang="el-GR" dirty="0"/>
              <a:t>Όπως έχουμε ήδη δει, ο σχηματισμός 5-3-2 είναι αρκετά αμυντικός χαρακτήρας και έτσι οι ομάδες συχνά επιτίθενται σε ένα 3-5-2.</a:t>
            </a:r>
          </a:p>
          <a:p>
            <a:pPr algn="just"/>
            <a:r>
              <a:rPr lang="el-GR" dirty="0"/>
              <a:t>Αυτό συμβαίνει γιατί δημιουργεί πολλές γωνίες και τρίγωνα πάσας, με τα δύο ακραία </a:t>
            </a:r>
            <a:r>
              <a:rPr lang="el-GR" dirty="0" err="1"/>
              <a:t>μπακ</a:t>
            </a:r>
            <a:r>
              <a:rPr lang="el-GR" dirty="0"/>
              <a:t> σε κάθε πλευρά της μεσαίας γραμμής.</a:t>
            </a:r>
          </a:p>
          <a:p>
            <a:pPr algn="just"/>
            <a:r>
              <a:rPr lang="el-GR" dirty="0"/>
              <a:t>Μπροστά, οι δύο επιθετικοί μπορούν να κάνουν τρεξίματα πίσω από την άμυνα, και με αυτόν τον τρόπο να τεντώσουν το παιχνίδι και να αυξήσουν τον χώρο και τον χρόνο στον οποίο πρέπει να λειτουργήσουν οι χαφ.</a:t>
            </a:r>
          </a:p>
          <a:p>
            <a:pPr algn="just"/>
            <a:r>
              <a:rPr lang="el-GR" dirty="0"/>
              <a:t>Στη συνέχεια, μπορούν να εκμεταλλευτούν τυχόν κενά που προκύπτουν στην αντίπαλη άμυνα και μπορούν πάντα να πιέζουν προς τα εμπρός και να έχουν ρωγμή στο τέρμα αν δουν ότι παρουσιάζεται μια ευκαιρία.</a:t>
            </a:r>
          </a:p>
          <a:p>
            <a:pPr algn="just"/>
            <a:r>
              <a:rPr lang="el-GR" dirty="0"/>
              <a:t>Επιπλέον, οι ακραίοι </a:t>
            </a:r>
            <a:r>
              <a:rPr lang="el-GR" dirty="0" err="1"/>
              <a:t>μπακ</a:t>
            </a:r>
            <a:r>
              <a:rPr lang="el-GR" dirty="0"/>
              <a:t> μπορούν να βάλουν σέντρες στο κουτί για να φτάσουν οι επιθετικοί στο τέλος.</a:t>
            </a:r>
          </a:p>
          <a:p>
            <a:pPr algn="just"/>
            <a:r>
              <a:rPr lang="el-GR" dirty="0"/>
              <a:t>Εκτός κι αν οι αντίπαλοι έχουν παραταχθεί με τρεις πίσω, οι επιθετικοί θα πρέπει να βρεθούν ένας εναντίον ενός εναντίον των σέντερ </a:t>
            </a:r>
            <a:r>
              <a:rPr lang="el-GR" dirty="0" err="1"/>
              <a:t>μπακ</a:t>
            </a:r>
            <a:r>
              <a:rPr lang="el-GR" dirty="0"/>
              <a:t>.</a:t>
            </a:r>
          </a:p>
          <a:p>
            <a:pPr algn="just"/>
            <a:r>
              <a:rPr lang="el-GR" dirty="0"/>
              <a:t>Προσθέστε έναν </a:t>
            </a:r>
            <a:r>
              <a:rPr lang="el-GR" dirty="0">
                <a:hlinkClick r:id="rId2"/>
              </a:rPr>
              <a:t>επιθετικό χαφ</a:t>
            </a:r>
            <a:r>
              <a:rPr lang="el-GR" dirty="0"/>
              <a:t> και αυτό σημαίνει ότι η ομάδα μπορεί να ξεπεράσει κατά καιρούς τους αμυντικούς της αντίπαλης ομάδας.</a:t>
            </a:r>
          </a:p>
          <a:p>
            <a:pPr algn="just"/>
            <a:r>
              <a:rPr lang="el-GR" dirty="0"/>
              <a:t>Με δύο επιθετικούς να σπεύδουν προς τα εμπρός, έναν ή δύο επιθετικούς χαφ να φτάνουν στη μεγάλη περιοχή και δύο ακραία </a:t>
            </a:r>
            <a:r>
              <a:rPr lang="el-GR" dirty="0" err="1"/>
              <a:t>μπακ</a:t>
            </a:r>
            <a:r>
              <a:rPr lang="el-GR" dirty="0"/>
              <a:t> άουτ, ο σχηματισμός μπορεί σίγουρα να είναι πολύ επιθετικός.</a:t>
            </a:r>
          </a:p>
          <a:p>
            <a:pPr algn="just"/>
            <a:r>
              <a:rPr lang="el-GR" dirty="0"/>
              <a:t>Με πολλούς παίκτες να κάνουν τρεξίματα, μπορεί να είναι πολύ δύσκολο για τον αντίπαλο να παρακολουθεί τι συμβαίνει.</a:t>
            </a:r>
          </a:p>
          <a:p>
            <a:pPr marL="0" indent="0">
              <a:buNone/>
            </a:pPr>
            <a:endParaRPr lang="el-GR" dirty="0"/>
          </a:p>
          <a:p>
            <a:endParaRPr lang="el-GR" dirty="0"/>
          </a:p>
        </p:txBody>
      </p:sp>
      <p:sp>
        <p:nvSpPr>
          <p:cNvPr id="4" name="Ορθογώνιο 3"/>
          <p:cNvSpPr/>
          <p:nvPr/>
        </p:nvSpPr>
        <p:spPr>
          <a:xfrm>
            <a:off x="2157412" y="257175"/>
            <a:ext cx="1285875" cy="30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Α΄ΜΕΡΟΣ </a:t>
            </a:r>
            <a:endParaRPr lang="el-GR" dirty="0"/>
          </a:p>
        </p:txBody>
      </p:sp>
    </p:spTree>
    <p:extLst>
      <p:ext uri="{BB962C8B-B14F-4D97-AF65-F5344CB8AC3E}">
        <p14:creationId xmlns:p14="http://schemas.microsoft.com/office/powerpoint/2010/main" val="3472207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1451" y="1128712"/>
            <a:ext cx="11701462" cy="5286375"/>
          </a:xfrm>
        </p:spPr>
        <p:txBody>
          <a:bodyPr>
            <a:normAutofit fontScale="92500"/>
          </a:bodyPr>
          <a:lstStyle/>
          <a:p>
            <a:pPr lvl="0" algn="just"/>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Ενώ ορισμένες ομάδες πιέζουν τακτικά στο 3-5-2, άλλοι προπονητές είναι πιο προσεκτικοί και αντ' αυτού προετοιμάζουν την ομάδα να αντεπιτεθεί.</a:t>
            </a:r>
          </a:p>
          <a:p>
            <a:pPr lvl="0" algn="just"/>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Εδώ, η ιδέα είναι να τραβήξουμε τον αντίπαλο μπροστά, να κερδίσουμε την μπάλα πίσω όταν είναι εκτός θέσης και να εκμεταλλευτούμε τα κενά που έχουν αφήσει πίσω.</a:t>
            </a:r>
          </a:p>
          <a:p>
            <a:pPr lvl="0" algn="just"/>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Στη συνέχεια, η ομάδα επιτίθεται πολύ άμεσα, ελπίζοντας να απελευθερώσει έναν από τους επιθετικούς ή να συντρίψει για λίγο και να ξεπεράσει τους αμυντικούς της αντίπαλης ομάδας και να έχει ένα σουτ στο τέρμα.</a:t>
            </a:r>
          </a:p>
          <a:p>
            <a:pPr lvl="0" algn="just"/>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Μια άλλη εναλλακτική λύση που έχουν οι ομάδες που παρατάσσονται σε ένα 5-3-2 είναι να σπρώξουν το σάρωθρο στη βάση της μεσαίας γραμμής και έτσι να σχηματίσουν ένα 4-1-2-1-2.</a:t>
            </a:r>
          </a:p>
          <a:p>
            <a:pPr lvl="0" algn="just"/>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Αυτό το διαμάντι στη μεσαία γραμμή προσφέρει στη συνέχεια στην ομάδα άλλες επιθετικές ευκαιρίες.</a:t>
            </a:r>
          </a:p>
          <a:p>
            <a:pPr lvl="0" algn="just"/>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Με έναν αμυντικό χαφ να βρίσκεται μπροστά από την τετράδα των </a:t>
            </a:r>
            <a:r>
              <a:rPr lang="el-GR"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μπακ</a:t>
            </a:r>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οι υπόλοιποι χαφ, ακόμη και οι </a:t>
            </a:r>
            <a:r>
              <a:rPr lang="el-GR"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μπακ</a:t>
            </a:r>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μπορούν να σπρώξουν μπροστά, με ασφάλεια, γνωρίζοντας ότι υπάρχει τουλάχιστον κάποια προστασία μπροστά από την άμυνα.</a:t>
            </a:r>
          </a:p>
          <a:p>
            <a:pPr lvl="0" algn="just"/>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Αυτό επιτρέπει σε ακόμη περισσότερους παίκτες να συμμετέχουν στην επίθεση.</a:t>
            </a:r>
          </a:p>
          <a:p>
            <a:pPr lvl="0" algn="just"/>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Όπως μπορείτε να δείτε, ο σχηματισμός 5-3-2 έχει πραγματικά πολλές δυνατότητες επίθεσης και ευελιξία.</a:t>
            </a:r>
          </a:p>
          <a:p>
            <a:pPr lvl="0" algn="just"/>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Αλλά αυτό εξαρτάται από το προσωπικό που επιλέγετε, τις οδηγίες που δίνετε και την τακτική ευφυΐα των παικτών.</a:t>
            </a:r>
          </a:p>
          <a:p>
            <a:pPr lvl="0"/>
            <a:endParaRPr lang="el-GR" sz="13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endParaRPr lang="el-GR" dirty="0"/>
          </a:p>
        </p:txBody>
      </p:sp>
      <p:sp>
        <p:nvSpPr>
          <p:cNvPr id="4" name="Ορθογώνιο 3"/>
          <p:cNvSpPr/>
          <p:nvPr/>
        </p:nvSpPr>
        <p:spPr>
          <a:xfrm>
            <a:off x="2814638" y="428625"/>
            <a:ext cx="127158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Β΄ΜΕΡΟΣ </a:t>
            </a:r>
            <a:endParaRPr lang="el-GR" dirty="0"/>
          </a:p>
        </p:txBody>
      </p:sp>
    </p:spTree>
    <p:extLst>
      <p:ext uri="{BB962C8B-B14F-4D97-AF65-F5344CB8AC3E}">
        <p14:creationId xmlns:p14="http://schemas.microsoft.com/office/powerpoint/2010/main" val="381805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1020763"/>
          </a:xfrm>
        </p:spPr>
        <p:txBody>
          <a:bodyPr>
            <a:normAutofit fontScale="90000"/>
          </a:bodyPr>
          <a:lstStyle/>
          <a:p>
            <a:r>
              <a:rPr lang="el-GR" sz="3600" u="sng" dirty="0"/>
              <a:t>Αμυνόμενος στον σχηματισμό 5-3-2</a:t>
            </a:r>
            <a:r>
              <a:rPr lang="el-GR" u="sng" dirty="0"/>
              <a:t/>
            </a:r>
            <a:br>
              <a:rPr lang="el-GR" u="sng" dirty="0"/>
            </a:br>
            <a:endParaRPr lang="el-GR" u="sng" dirty="0"/>
          </a:p>
        </p:txBody>
      </p:sp>
      <p:pic>
        <p:nvPicPr>
          <p:cNvPr id="4" name="Θέση περιεχομένου 3"/>
          <p:cNvPicPr>
            <a:picLocks noGrp="1" noChangeAspect="1"/>
          </p:cNvPicPr>
          <p:nvPr>
            <p:ph idx="1"/>
          </p:nvPr>
        </p:nvPicPr>
        <p:blipFill>
          <a:blip r:embed="rId2"/>
          <a:stretch>
            <a:fillRect/>
          </a:stretch>
        </p:blipFill>
        <p:spPr>
          <a:xfrm>
            <a:off x="0" y="842962"/>
            <a:ext cx="12015787" cy="6015037"/>
          </a:xfrm>
          <a:prstGeom prst="rect">
            <a:avLst/>
          </a:prstGeom>
        </p:spPr>
      </p:pic>
    </p:spTree>
    <p:extLst>
      <p:ext uri="{BB962C8B-B14F-4D97-AF65-F5344CB8AC3E}">
        <p14:creationId xmlns:p14="http://schemas.microsoft.com/office/powerpoint/2010/main" val="3514052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8587" y="921544"/>
            <a:ext cx="11830049" cy="5557838"/>
          </a:xfrm>
        </p:spPr>
        <p:txBody>
          <a:bodyPr>
            <a:noAutofit/>
          </a:bodyPr>
          <a:lstStyle/>
          <a:p>
            <a:pPr algn="just"/>
            <a:r>
              <a:rPr lang="el-GR" sz="1800" dirty="0"/>
              <a:t>Με τόσους πολλούς παίκτες να βρίσκονται μπροστά από τη μεγάλη περιοχή, θα ήταν σχεδόν αδύνατο για τους αντίπαλους να μπουν στην περιοχή και να πετύχουν ένα σουτ προς την εστία.</a:t>
            </a:r>
          </a:p>
          <a:p>
            <a:pPr algn="just"/>
            <a:r>
              <a:rPr lang="el-GR" sz="1800" dirty="0"/>
              <a:t>Ως εκ τούτου, η κύρια απειλή θα είναι από μακρινές βολές ή σέντρες στη μεγάλη περιοχή από άουτ.</a:t>
            </a:r>
          </a:p>
          <a:p>
            <a:pPr algn="just"/>
            <a:r>
              <a:rPr lang="el-GR" sz="1800" dirty="0"/>
              <a:t>Καθώς οι </a:t>
            </a:r>
            <a:r>
              <a:rPr lang="el-GR" sz="1800" dirty="0" err="1"/>
              <a:t>μπακ</a:t>
            </a:r>
            <a:r>
              <a:rPr lang="el-GR" sz="1800" dirty="0"/>
              <a:t> συχνά θα πρέπει να αντιμετωπίσουν μόνοι τους </a:t>
            </a:r>
            <a:r>
              <a:rPr lang="el-GR" sz="1800" dirty="0" err="1"/>
              <a:t>εξτρέμ</a:t>
            </a:r>
            <a:r>
              <a:rPr lang="el-GR" sz="1800" dirty="0"/>
              <a:t> και </a:t>
            </a:r>
            <a:r>
              <a:rPr lang="el-GR" sz="1800" dirty="0" err="1"/>
              <a:t>μπακ</a:t>
            </a:r>
            <a:r>
              <a:rPr lang="el-GR" sz="1800" dirty="0"/>
              <a:t> της αντίπαλης ομάδας, ένας κεντρικός μέσος ή σέντερ </a:t>
            </a:r>
            <a:r>
              <a:rPr lang="el-GR" sz="1800" dirty="0" err="1"/>
              <a:t>μπακ</a:t>
            </a:r>
            <a:r>
              <a:rPr lang="el-GR" sz="1800" dirty="0"/>
              <a:t> θα πρέπει να συναντήσει και να τους βοηθήσει.</a:t>
            </a:r>
          </a:p>
          <a:p>
            <a:pPr algn="just"/>
            <a:r>
              <a:rPr lang="el-GR" sz="1800" dirty="0"/>
              <a:t>Αν και πρέπει να βεβαιωθούν ότι δεν αφήνουν κενά για να τα εκμεταλλευτούν οι αντίπαλοι πίσω τους.</a:t>
            </a:r>
          </a:p>
          <a:p>
            <a:pPr algn="just"/>
            <a:r>
              <a:rPr lang="el-GR" sz="1800" dirty="0"/>
              <a:t>Ο </a:t>
            </a:r>
            <a:r>
              <a:rPr lang="el-GR" sz="1800" dirty="0" err="1"/>
              <a:t>μπακ</a:t>
            </a:r>
            <a:r>
              <a:rPr lang="el-GR" sz="1800" dirty="0"/>
              <a:t> θα πρέπει να κοιτάξει να αντιμετωπίσει τον αντίπαλό του αν είναι δυνατόν ή να μπλοκάρει τη σέντρα στο κουτί.</a:t>
            </a:r>
          </a:p>
          <a:p>
            <a:pPr algn="just"/>
            <a:r>
              <a:rPr lang="el-GR" sz="1800" dirty="0"/>
              <a:t>Οι σέντερ </a:t>
            </a:r>
            <a:r>
              <a:rPr lang="el-GR" sz="1800" dirty="0" err="1"/>
              <a:t>μπακ</a:t>
            </a:r>
            <a:r>
              <a:rPr lang="el-GR" sz="1800" dirty="0"/>
              <a:t>, ωστόσο, θα πρέπει να είναι σε εγρήγορση για οποιονδήποτε κίνδυνο και να είναι έτοιμοι να ρίξουν και να απομακρύνουν την μπάλα, αν καταφέρει να μπει.</a:t>
            </a:r>
          </a:p>
          <a:p>
            <a:pPr algn="just"/>
            <a:r>
              <a:rPr lang="el-GR" sz="1800" dirty="0"/>
              <a:t>Οι χαφ θα πρέπει στη συνέχεια να κοιτάξουν να κερδίσουν οποιαδήποτε δεύτερη μπάλα και να την απομακρύνουν με ασφάλεια.</a:t>
            </a:r>
          </a:p>
          <a:p>
            <a:pPr algn="just"/>
            <a:r>
              <a:rPr lang="el-GR" sz="1800" dirty="0"/>
              <a:t>Ενώ δύο από τους σέντερ </a:t>
            </a:r>
            <a:r>
              <a:rPr lang="el-GR" sz="1800" dirty="0" err="1"/>
              <a:t>μπακ</a:t>
            </a:r>
            <a:r>
              <a:rPr lang="el-GR" sz="1800" dirty="0"/>
              <a:t> θα έπρεπε να μαρκάρουν τους επιθετικούς της αντιπάλου, ο </a:t>
            </a:r>
            <a:r>
              <a:rPr lang="el-GR" sz="1800" dirty="0" err="1"/>
              <a:t>σάρωθρος</a:t>
            </a:r>
            <a:r>
              <a:rPr lang="el-GR" sz="1800" dirty="0"/>
              <a:t> μπορεί στη συνέχεια να πέσει πίσω τους και να καθαρίσει τυχόν χαλαρές μπάλες που όντως περάσουν.</a:t>
            </a:r>
          </a:p>
          <a:p>
            <a:pPr algn="just"/>
            <a:r>
              <a:rPr lang="el-GR" sz="1800" dirty="0"/>
              <a:t>Εκτός από αυτό, μπορούν επίσης να βάλουν μια τελευταία πρόκληση σε οποιονδήποτε παίκτη που καταφέρνει να περάσει με φίδι.</a:t>
            </a:r>
          </a:p>
          <a:p>
            <a:pPr algn="just"/>
            <a:r>
              <a:rPr lang="el-GR" sz="1800" dirty="0"/>
              <a:t>Μπροστά από τους σέντερ </a:t>
            </a:r>
            <a:r>
              <a:rPr lang="el-GR" sz="1800" dirty="0" err="1"/>
              <a:t>μπακ</a:t>
            </a:r>
            <a:r>
              <a:rPr lang="el-GR" sz="1800" dirty="0"/>
              <a:t> και τους </a:t>
            </a:r>
            <a:r>
              <a:rPr lang="el-GR" sz="1800" dirty="0" err="1"/>
              <a:t>μπακ</a:t>
            </a:r>
            <a:r>
              <a:rPr lang="el-GR" sz="1800" dirty="0"/>
              <a:t> είναι τα τρία κεντρικά χαφ που θα πρέπει να ταλαιπωρήσουν και να τσακίσουν τους αντιπάλους και να προσπαθήσουν να κερδίσουν την μπάλα πίσω</a:t>
            </a:r>
            <a:r>
              <a:rPr lang="el-GR" sz="2000" dirty="0" smtClean="0"/>
              <a:t>.</a:t>
            </a:r>
            <a:endParaRPr lang="el-GR" sz="2000" dirty="0"/>
          </a:p>
        </p:txBody>
      </p:sp>
      <p:sp>
        <p:nvSpPr>
          <p:cNvPr id="4" name="Στρογγυλεμένο ορθογώνιο 3"/>
          <p:cNvSpPr/>
          <p:nvPr/>
        </p:nvSpPr>
        <p:spPr>
          <a:xfrm>
            <a:off x="2300287" y="128588"/>
            <a:ext cx="1357313" cy="614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Α΄ΜΕΡΟΣ </a:t>
            </a:r>
            <a:endParaRPr lang="el-GR" dirty="0"/>
          </a:p>
        </p:txBody>
      </p:sp>
    </p:spTree>
    <p:extLst>
      <p:ext uri="{BB962C8B-B14F-4D97-AF65-F5344CB8AC3E}">
        <p14:creationId xmlns:p14="http://schemas.microsoft.com/office/powerpoint/2010/main" val="3177984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4325" y="1085850"/>
            <a:ext cx="11658600" cy="5572125"/>
          </a:xfrm>
        </p:spPr>
        <p:txBody>
          <a:bodyPr>
            <a:normAutofit fontScale="92500" lnSpcReduction="20000"/>
          </a:bodyPr>
          <a:lstStyle/>
          <a:p>
            <a:pPr lvl="0"/>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Αυτοί οι τρεις πρέπει να έχουν μεγάλη αντοχή και να κοιτάζουν συνεχώς να κάνουν κοψίματα και να </a:t>
            </a:r>
            <a:r>
              <a:rPr lang="el-GR"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σκρινάρουν</a:t>
            </a:r>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την άμυνα.</a:t>
            </a:r>
          </a:p>
          <a:p>
            <a:pPr lvl="0"/>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Όταν αμύνεται, ένας από τους επιθετικούς μπορεί επίσης να υποχωρήσει σε υποστήριξη. Αυτό στη συνέχεια κάνει το 5-4-1 το οποίο είναι ακόμη πιο δύσκολο να αναλυθεί.</a:t>
            </a:r>
          </a:p>
          <a:p>
            <a:pPr lvl="0"/>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Εάν είναι απαραίτητο, ο βασικός επιθετικός εκτός και εκτός έδρας μπορεί επίσης να ασκήσει πίεση στον παίκτη με τη μπάλα, αν και θα πρέπει πραγματικά να διατηρήσει την ενέργειά του και να φροντίσει να κρατήσει την κατοχή όταν έρθει στο χέρι του.</a:t>
            </a:r>
          </a:p>
          <a:p>
            <a:pPr lvl="0"/>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Καθώς ο σχηματισμός 5-3-2 μπορεί να είναι πολύ κουραστικός για τους παίκτες, τόσο σωματικά όσο και ψυχικά, πρέπει πραγματικά να βεβαιωθούν ότι θα διατηρήσουν την εστίασή τους για όλη τη διάρκεια του αγώνα.</a:t>
            </a:r>
          </a:p>
          <a:p>
            <a:pPr lvl="0"/>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Οι προπονητές θα πρέπει επίσης να κοιτάξουν να κάνουν αντικαταστάτες και να φρεσκάρουν την ομάδα όταν είναι δυνατόν.</a:t>
            </a:r>
          </a:p>
          <a:p>
            <a:pPr lvl="0"/>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Αν και είναι ένας πολύ αμυντικός σχηματισμός, το 5-3-2 μπορεί να αφήσει επικίνδυνα κενά πίσω όταν η ομάδα πιέζει και επιτίθεται.</a:t>
            </a:r>
          </a:p>
          <a:p>
            <a:pPr lvl="0"/>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Σε ένα 3-5-2, για παράδειγμα, οι σέντερ </a:t>
            </a:r>
            <a:r>
              <a:rPr lang="el-GR"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μπακ</a:t>
            </a:r>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πρέπει να έχουν μεγάλη επίγνωση του χώρου σε κάθε πλευρά τους και να καλύπτουν τους ακραίους </a:t>
            </a:r>
            <a:r>
              <a:rPr lang="el-GR"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μπακ</a:t>
            </a:r>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που έχουν σπρώξει προς τα εμπρός.</a:t>
            </a:r>
          </a:p>
          <a:p>
            <a:pPr lvl="0"/>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Ένας άλλος κίνδυνος είναι εάν η ομάδα αντεπιτεθεί πολύ νωρίς και πιαστεί όταν μεταβαίνει στην επίθεση.</a:t>
            </a:r>
          </a:p>
          <a:p>
            <a:pPr lvl="0"/>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Αυτό σημαίνει ότι ορισμένοι από τους παίκτες είναι εκτός θέσης, κάτι που μπορεί να οδηγήσει σε ευκαιρίες για γκολ για τους αντιπάλους.</a:t>
            </a:r>
          </a:p>
          <a:p>
            <a:pPr lvl="0"/>
            <a:r>
              <a:rPr lang="el-G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Εξαιρετικό στη χρήση αν έχετε πολλούς φανταστικούς αμυντικούς, το 5-3-2, όπως συμβαίνει με όλους τους σχηματισμούς, βασίζεται στο ότι οι παίκτες είναι πειθαρχημένοι και εργάζονται σκληρά για να πετύχει.</a:t>
            </a:r>
          </a:p>
          <a:p>
            <a:pPr lvl="0"/>
            <a:endParaRPr lang="el-GR" sz="7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0" indent="0">
              <a:buNone/>
            </a:pPr>
            <a:endParaRPr lang="el-GR" dirty="0"/>
          </a:p>
        </p:txBody>
      </p:sp>
      <p:sp>
        <p:nvSpPr>
          <p:cNvPr id="4" name="Στρογγυλεμένο ορθογώνιο 3"/>
          <p:cNvSpPr/>
          <p:nvPr/>
        </p:nvSpPr>
        <p:spPr>
          <a:xfrm>
            <a:off x="2443163" y="228600"/>
            <a:ext cx="1400175"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Β΄ΜΕΡΟΣ </a:t>
            </a:r>
            <a:endParaRPr lang="el-GR" dirty="0"/>
          </a:p>
        </p:txBody>
      </p:sp>
    </p:spTree>
    <p:extLst>
      <p:ext uri="{BB962C8B-B14F-4D97-AF65-F5344CB8AC3E}">
        <p14:creationId xmlns:p14="http://schemas.microsoft.com/office/powerpoint/2010/main" val="102053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20000"/>
          </a:bodyPr>
          <a:lstStyle/>
          <a:p>
            <a:r>
              <a:rPr lang="el-GR" dirty="0"/>
              <a:t>Για παράδειγμα, η Βραζιλία κέρδισε το Παγκόσμιο Κύπελλο το 2002 παίζοντας με 5-3-2.</a:t>
            </a:r>
          </a:p>
          <a:p>
            <a:r>
              <a:rPr lang="el-GR" dirty="0"/>
              <a:t>Είχαν, φυσικά, δύο από τους σπουδαίους όλων των εποχών στον </a:t>
            </a:r>
            <a:r>
              <a:rPr lang="el-GR" dirty="0" err="1"/>
              <a:t>Καφού</a:t>
            </a:r>
            <a:r>
              <a:rPr lang="el-GR" dirty="0"/>
              <a:t> και τον </a:t>
            </a:r>
            <a:r>
              <a:rPr lang="el-GR" dirty="0" err="1"/>
              <a:t>Ρομπέρτο</a:t>
            </a:r>
            <a:r>
              <a:rPr lang="el-GR" dirty="0"/>
              <a:t> ​​Κάρλος να παρατάσσονται στα άκρα.</a:t>
            </a:r>
          </a:p>
          <a:p>
            <a:r>
              <a:rPr lang="el-GR" dirty="0"/>
              <a:t>Προσθέστε τους Ρονάλντο, Ριβάλντο και </a:t>
            </a:r>
            <a:r>
              <a:rPr lang="el-GR" dirty="0" err="1"/>
              <a:t>Ροναλντίνιο</a:t>
            </a:r>
            <a:r>
              <a:rPr lang="el-GR" dirty="0"/>
              <a:t> και το σχήμα ήταν πολύ πιο επιθετικό από ό,τι φαινόταν στα χαρτιά.</a:t>
            </a:r>
          </a:p>
          <a:p>
            <a:r>
              <a:rPr lang="el-GR" dirty="0"/>
              <a:t>Το 5-3-2 μπορεί να είναι ένας εξαιρετικός σχηματισμός για χρήση, αν έχετε πολλούς σπουδαίους αμυντικούς και κεντρικούς χαφ, δύο δυναμικούς </a:t>
            </a:r>
            <a:r>
              <a:rPr lang="el-GR" dirty="0" err="1"/>
              <a:t>μπακ</a:t>
            </a:r>
            <a:r>
              <a:rPr lang="el-GR" dirty="0"/>
              <a:t> και έλλειψη καλών </a:t>
            </a:r>
            <a:r>
              <a:rPr lang="el-GR" dirty="0" err="1"/>
              <a:t>εξτρέμ</a:t>
            </a:r>
            <a:r>
              <a:rPr lang="el-GR" dirty="0"/>
              <a:t>.</a:t>
            </a:r>
          </a:p>
          <a:p>
            <a:r>
              <a:rPr lang="el-GR" dirty="0"/>
              <a:t>Αλλά η ομάδα κινδυνεύει να μην σκοράρει αρκετά γκολ εάν οι παίκτες δεν ενθαρρύνονται να προχωρήσουν και να υποστηρίξουν τους δύο επιθετικούς.</a:t>
            </a:r>
          </a:p>
          <a:p>
            <a:endParaRPr lang="el-GR" dirty="0"/>
          </a:p>
        </p:txBody>
      </p:sp>
    </p:spTree>
    <p:extLst>
      <p:ext uri="{BB962C8B-B14F-4D97-AF65-F5344CB8AC3E}">
        <p14:creationId xmlns:p14="http://schemas.microsoft.com/office/powerpoint/2010/main" val="2583156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9100" y="808037"/>
            <a:ext cx="10515600" cy="434975"/>
          </a:xfrm>
        </p:spPr>
        <p:txBody>
          <a:bodyPr>
            <a:noAutofit/>
          </a:bodyPr>
          <a:lstStyle/>
          <a:p>
            <a:pPr marL="228600" lvl="0" indent="-228600">
              <a:spcBef>
                <a:spcPts val="1000"/>
              </a:spcBef>
            </a:pPr>
            <a:r>
              <a:rPr lang="el-GR" sz="28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Συμπέρασμα</a:t>
            </a:r>
            <a:r>
              <a:rPr lang="el-GR" sz="28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el-GR" sz="28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endParaRPr lang="el-GR" sz="2800" dirty="0"/>
          </a:p>
        </p:txBody>
      </p:sp>
      <p:sp>
        <p:nvSpPr>
          <p:cNvPr id="3" name="Θέση περιεχομένου 2"/>
          <p:cNvSpPr>
            <a:spLocks noGrp="1"/>
          </p:cNvSpPr>
          <p:nvPr>
            <p:ph idx="1"/>
          </p:nvPr>
        </p:nvSpPr>
        <p:spPr>
          <a:xfrm>
            <a:off x="142875" y="1243012"/>
            <a:ext cx="11815763" cy="4933951"/>
          </a:xfrm>
        </p:spPr>
        <p:txBody>
          <a:bodyPr>
            <a:normAutofit fontScale="92500" lnSpcReduction="10000"/>
          </a:bodyPr>
          <a:lstStyle/>
          <a:p>
            <a:pPr algn="just"/>
            <a:r>
              <a:rPr lang="el-GR" dirty="0" smtClean="0"/>
              <a:t>Ενώ </a:t>
            </a:r>
            <a:r>
              <a:rPr lang="el-GR" dirty="0"/>
              <a:t>οι περισσότεροι μάνατζερ επιλέγουν τον σχηματισμό 5-3-2 κυρίως για αμυντικούς σκοπούς, μπορεί στην πραγματικότητα να είναι αρκετά επιθετικός, με την προϋπόθεση ότι έχετε το κατάλληλο προσωπικό.</a:t>
            </a:r>
          </a:p>
          <a:p>
            <a:pPr algn="just"/>
            <a:r>
              <a:rPr lang="el-GR" dirty="0"/>
              <a:t>Με πέντε αμυντικούς στην πλάτη και τρεις μάχιμους χαφ να κυνηγούν και να πιέζουν τους αντιπάλους μπροστά τους, ο σχηματισμός μπορεί να είναι ένας εφιάλτης για κάθε ομάδα. </a:t>
            </a:r>
          </a:p>
          <a:p>
            <a:pPr algn="just"/>
            <a:r>
              <a:rPr lang="el-GR" dirty="0"/>
              <a:t>Μόλις κερδίσει την μπάλα πίσω, η ομάδα μπορεί στη συνέχεια να ξεκινήσει μια θανατηφόρα αντεπίθεση ή να πιέσει προς τα πάνω σε ένα πιο επιθετικό 3-5-2.</a:t>
            </a:r>
          </a:p>
          <a:p>
            <a:pPr algn="just"/>
            <a:r>
              <a:rPr lang="el-GR" dirty="0"/>
              <a:t>Με δύο επιθετικούς μπροστά, η ομάδα θα πρέπει να μπορεί να δημιουργήσει ευκαιρίες για γκολ, υπό την προϋπόθεση φυσικά ότι δεν πέφτουν πολύ βαθιά.</a:t>
            </a:r>
          </a:p>
          <a:p>
            <a:pPr algn="just"/>
            <a:r>
              <a:rPr lang="el-GR" dirty="0"/>
              <a:t>Καθώς μπορεί να είναι και αμυντικό και επιθετικό, ανάλογα με τις οδηγίες που δίνετε, το 5-3-2 μπορεί να είναι ένας εξαιρετικός σχηματισμός για χρήση με τη σωστή νοοτροπία, τακτική κατανόηση και σκληρά εργαζόμενους παίκτες.</a:t>
            </a:r>
          </a:p>
          <a:p>
            <a:endParaRPr lang="el-GR" dirty="0"/>
          </a:p>
        </p:txBody>
      </p:sp>
    </p:spTree>
    <p:extLst>
      <p:ext uri="{BB962C8B-B14F-4D97-AF65-F5344CB8AC3E}">
        <p14:creationId xmlns:p14="http://schemas.microsoft.com/office/powerpoint/2010/main" val="4040609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Ευχαριστώ για την Προσοχή σας!! </a:t>
            </a:r>
            <a:endParaRPr lang="el-GR" dirty="0"/>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215307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t>Σχεδιασμός ομάδας </a:t>
            </a:r>
            <a:endParaRPr lang="el-GR" sz="3200" b="1" dirty="0"/>
          </a:p>
        </p:txBody>
      </p:sp>
      <p:sp>
        <p:nvSpPr>
          <p:cNvPr id="3" name="Θέση περιεχομένου 2"/>
          <p:cNvSpPr>
            <a:spLocks noGrp="1"/>
          </p:cNvSpPr>
          <p:nvPr>
            <p:ph idx="1"/>
          </p:nvPr>
        </p:nvSpPr>
        <p:spPr/>
        <p:txBody>
          <a:bodyPr/>
          <a:lstStyle/>
          <a:p>
            <a:r>
              <a:rPr lang="el-GR" dirty="0"/>
              <a:t>Ο σχηματισμός επιτρέπει επίσης μεγάλη ευελιξία μπροστά, καθώς μπορείτε να επιλέξετε δύο επιθετικούς καθώς και έναν ή δύο επιθετικούς χαφ.</a:t>
            </a:r>
          </a:p>
          <a:p>
            <a:r>
              <a:rPr lang="el-GR" dirty="0"/>
              <a:t>Κάντε το σωστά και η ομάδα σας μπορεί να ελέγξει την κατοχή και να εξαπολύσει επικίνδυνες επιθέσεις, ενώ παραμένει δύσκολο να νικηθεί στα μετόπισθεν.</a:t>
            </a:r>
          </a:p>
          <a:p>
            <a:r>
              <a:rPr lang="el-GR" dirty="0" smtClean="0"/>
              <a:t>Αν κάνετε το </a:t>
            </a:r>
            <a:r>
              <a:rPr lang="el-GR" dirty="0"/>
              <a:t>λάθος και οι κεντρικοί παίκτες κινδυνεύουν να μπουν ο ένας στον δρόμο του άλλου, ενώ εσείς παραχωρείτε κατοχή, έδαφος και ευκαιρίες στον αντίπαλο. </a:t>
            </a:r>
          </a:p>
          <a:p>
            <a:endParaRPr lang="el-GR" dirty="0"/>
          </a:p>
        </p:txBody>
      </p:sp>
    </p:spTree>
    <p:extLst>
      <p:ext uri="{BB962C8B-B14F-4D97-AF65-F5344CB8AC3E}">
        <p14:creationId xmlns:p14="http://schemas.microsoft.com/office/powerpoint/2010/main" val="371655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20000" y="914400"/>
            <a:ext cx="10233800" cy="5262563"/>
          </a:xfrm>
        </p:spPr>
        <p:txBody>
          <a:bodyPr>
            <a:normAutofit lnSpcReduction="10000"/>
          </a:bodyPr>
          <a:lstStyle/>
          <a:p>
            <a:pPr marL="0" indent="0">
              <a:buNone/>
            </a:pPr>
            <a:r>
              <a:rPr lang="el-GR" sz="3200" b="1" u="sng" dirty="0"/>
              <a:t>Απαιτήσεις</a:t>
            </a:r>
          </a:p>
          <a:p>
            <a:r>
              <a:rPr lang="el-GR" dirty="0"/>
              <a:t>• </a:t>
            </a:r>
            <a:r>
              <a:rPr lang="el-GR" b="1" dirty="0"/>
              <a:t>Σέντερ </a:t>
            </a:r>
            <a:r>
              <a:rPr lang="el-GR" b="1" dirty="0" err="1"/>
              <a:t>μπακ</a:t>
            </a:r>
            <a:r>
              <a:rPr lang="el-GR" dirty="0"/>
              <a:t> που παίζουν άνετα με </a:t>
            </a:r>
            <a:r>
              <a:rPr lang="el-GR" dirty="0" smtClean="0"/>
              <a:t>τον </a:t>
            </a:r>
            <a:r>
              <a:rPr lang="el-GR" dirty="0" err="1"/>
              <a:t>μπακ</a:t>
            </a:r>
            <a:r>
              <a:rPr lang="el-GR" dirty="0"/>
              <a:t>, καλοί στην επικοινωνία και δεν εμποδίζουν ο ένας τον άλλον. Όταν η ομάδα μεταβεί στο 3-5-2, οι δύο πλάγιοι σέντερ </a:t>
            </a:r>
            <a:r>
              <a:rPr lang="el-GR" dirty="0" err="1"/>
              <a:t>μπακ</a:t>
            </a:r>
            <a:r>
              <a:rPr lang="el-GR" dirty="0"/>
              <a:t> θα πρέπει να έχουν τον ρυθμό, τη δύναμη και τη θέση για να καλύψουν τους ακραίους </a:t>
            </a:r>
            <a:r>
              <a:rPr lang="el-GR" dirty="0" err="1"/>
              <a:t>μπακ</a:t>
            </a:r>
            <a:r>
              <a:rPr lang="el-GR" dirty="0"/>
              <a:t> και να είναι άνετοι με την μπάλα.</a:t>
            </a:r>
          </a:p>
          <a:p>
            <a:r>
              <a:rPr lang="el-GR" dirty="0"/>
              <a:t>• </a:t>
            </a:r>
            <a:r>
              <a:rPr lang="el-GR" b="1" dirty="0"/>
              <a:t>Δυναμικοί φουλ </a:t>
            </a:r>
            <a:r>
              <a:rPr lang="el-GR" b="1" dirty="0" err="1"/>
              <a:t>μπακ</a:t>
            </a:r>
            <a:r>
              <a:rPr lang="el-GR" b="1" dirty="0"/>
              <a:t> ή </a:t>
            </a:r>
            <a:r>
              <a:rPr lang="el-GR" b="1" dirty="0" err="1"/>
              <a:t>εξτρέμ</a:t>
            </a:r>
            <a:r>
              <a:rPr lang="el-GR" dirty="0"/>
              <a:t> που έχουν φανταστική προετοιμασία και μπορούν να σηκωθούν και να κατεβαίνουν στον αγωνιστικό χώρο. Εκτός από το να υπερασπίζονται ολόψυχα τα πλάγια τους και να είναι καλοί στο παιχνίδι ένας εναντίον ενός, θα πρέπει επίσης να είναι καλοί στην μπάλα και να μπορούν να υποστηρίζουν τους χαφ πιο ψηλά στον αγωνιστικό χώρο.</a:t>
            </a:r>
          </a:p>
          <a:p>
            <a:endParaRPr lang="el-GR" dirty="0"/>
          </a:p>
        </p:txBody>
      </p:sp>
    </p:spTree>
    <p:extLst>
      <p:ext uri="{BB962C8B-B14F-4D97-AF65-F5344CB8AC3E}">
        <p14:creationId xmlns:p14="http://schemas.microsoft.com/office/powerpoint/2010/main" val="71411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20000" y="500064"/>
            <a:ext cx="10233800" cy="5676900"/>
          </a:xfrm>
        </p:spPr>
        <p:txBody>
          <a:bodyPr>
            <a:normAutofit fontScale="92500" lnSpcReduction="20000"/>
          </a:bodyPr>
          <a:lstStyle/>
          <a:p>
            <a:r>
              <a:rPr lang="el-GR" dirty="0"/>
              <a:t>• </a:t>
            </a:r>
            <a:r>
              <a:rPr lang="el-GR" b="1" dirty="0"/>
              <a:t>Πειθαρχημένα κεντρικά χαφ</a:t>
            </a:r>
            <a:r>
              <a:rPr lang="el-GR" dirty="0"/>
              <a:t> που όχι μόνο βοηθούν στην άμυνα αλλά συμβάλλουν στην επίθεση. Θα πρέπει να έχουν μεγάλη αντοχή και να μπορούν να καλύπτουν τις φαρδιές θέσεις και να υποστηρίζουν τους </a:t>
            </a:r>
            <a:r>
              <a:rPr lang="el-GR" dirty="0" err="1"/>
              <a:t>μπακ</a:t>
            </a:r>
            <a:r>
              <a:rPr lang="el-GR" dirty="0"/>
              <a:t>. Ένας ή δύο από αυτούς θα πρέπει επίσης να κάνουν τσιπ με γκολ και </a:t>
            </a:r>
            <a:r>
              <a:rPr lang="el-GR" dirty="0" err="1"/>
              <a:t>ασίστ</a:t>
            </a:r>
            <a:r>
              <a:rPr lang="el-GR" dirty="0"/>
              <a:t>.</a:t>
            </a:r>
          </a:p>
          <a:p>
            <a:r>
              <a:rPr lang="el-GR" dirty="0"/>
              <a:t>• </a:t>
            </a:r>
            <a:r>
              <a:rPr lang="el-GR" b="1" dirty="0"/>
              <a:t>Δύο επιθετικοί που συνεργάζονται καλά</a:t>
            </a:r>
            <a:r>
              <a:rPr lang="el-GR" dirty="0"/>
              <a:t> και είναι ακούραστοι στο να τρέχουν στο κενό, να τραβούν τον αντίπαλο από τη θέση τους και να βάζουν την μπάλα στο πίσω μέρος </a:t>
            </a:r>
            <a:r>
              <a:rPr lang="el-GR" dirty="0" smtClean="0"/>
              <a:t>του. </a:t>
            </a:r>
            <a:r>
              <a:rPr lang="el-GR" dirty="0"/>
              <a:t>Ενώ ο ένας είναι επιθετικός </a:t>
            </a:r>
            <a:r>
              <a:rPr lang="el-GR" dirty="0" smtClean="0"/>
              <a:t>εντός </a:t>
            </a:r>
            <a:r>
              <a:rPr lang="el-GR" dirty="0"/>
              <a:t>και εκτός, ο άλλος είναι συχνά επιθετικός υποστήριξης ή πιο δημιουργικός παίκτης που δημιουργεί πολλές ευκαιρίες</a:t>
            </a:r>
            <a:r>
              <a:rPr lang="el-GR" dirty="0" smtClean="0"/>
              <a:t>.</a:t>
            </a:r>
          </a:p>
          <a:p>
            <a:r>
              <a:rPr lang="el-GR" dirty="0"/>
              <a:t>Η ομάδα πρέπει να </a:t>
            </a:r>
            <a:r>
              <a:rPr lang="el-GR" b="1" dirty="0"/>
              <a:t>κατανοήσει τη σύνθεση και τις οδηγίες</a:t>
            </a:r>
            <a:r>
              <a:rPr lang="el-GR" dirty="0"/>
              <a:t> που της δίνονται και να ξέρει πότε να πιέζει και πότε να μείνει πίσω. Πρέπει να συνειδητοποιήσουν ότι δεν θα σκοράρουν πολλά γκολ ή δεν θα δημιουργήσουν πολλές ευκαιρίες εκτός και αν επιτεθούν ως μονάδα.</a:t>
            </a:r>
          </a:p>
          <a:p>
            <a:r>
              <a:rPr lang="el-GR" dirty="0"/>
              <a:t>• Για να ανεβοκατεβαίνεις στον αγωνιστικό χώρο ως ομάδα, όλοι πρέπει να έχουν </a:t>
            </a:r>
            <a:r>
              <a:rPr lang="el-GR" b="1" dirty="0"/>
              <a:t>πολύ καλή προετοιμασία</a:t>
            </a:r>
            <a:r>
              <a:rPr lang="el-GR" dirty="0"/>
              <a:t> , καθώς είναι σημαντικό για τους παίκτες στα πλάγια και μπροστά να έχουν καλό ρυθμό.</a:t>
            </a:r>
          </a:p>
          <a:p>
            <a:endParaRPr lang="el-GR" dirty="0"/>
          </a:p>
          <a:p>
            <a:endParaRPr lang="el-GR" dirty="0"/>
          </a:p>
        </p:txBody>
      </p:sp>
    </p:spTree>
    <p:extLst>
      <p:ext uri="{BB962C8B-B14F-4D97-AF65-F5344CB8AC3E}">
        <p14:creationId xmlns:p14="http://schemas.microsoft.com/office/powerpoint/2010/main" val="265868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636589"/>
            <a:ext cx="10515600" cy="120650"/>
          </a:xfrm>
        </p:spPr>
        <p:txBody>
          <a:bodyPr>
            <a:normAutofit fontScale="90000"/>
          </a:bodyPr>
          <a:lstStyle/>
          <a:p>
            <a:pPr marL="228600" lvl="0" indent="-228600">
              <a:spcBef>
                <a:spcPts val="1000"/>
              </a:spcBef>
            </a:pPr>
            <a:r>
              <a:rPr lang="el-GR" sz="28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Δυνάμεις του 5-3-2</a:t>
            </a:r>
            <a:r>
              <a:rPr lang="el-GR" sz="11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el-GR" sz="11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endParaRPr lang="el-GR" dirty="0"/>
          </a:p>
        </p:txBody>
      </p:sp>
      <p:sp>
        <p:nvSpPr>
          <p:cNvPr id="3" name="Θέση περιεχομένου 2"/>
          <p:cNvSpPr>
            <a:spLocks noGrp="1"/>
          </p:cNvSpPr>
          <p:nvPr>
            <p:ph idx="1"/>
          </p:nvPr>
        </p:nvSpPr>
        <p:spPr>
          <a:xfrm>
            <a:off x="157163" y="514350"/>
            <a:ext cx="11901487" cy="6343649"/>
          </a:xfrm>
        </p:spPr>
        <p:txBody>
          <a:bodyPr>
            <a:normAutofit fontScale="62500" lnSpcReduction="20000"/>
          </a:bodyPr>
          <a:lstStyle/>
          <a:p>
            <a:pPr marL="0" indent="0">
              <a:buNone/>
            </a:pPr>
            <a:endParaRPr lang="el-GR" b="1" dirty="0"/>
          </a:p>
          <a:p>
            <a:pPr algn="just"/>
            <a:r>
              <a:rPr lang="el-GR" b="1" dirty="0"/>
              <a:t>1. Αμυντικά Στερεά</a:t>
            </a:r>
            <a:endParaRPr lang="el-GR" dirty="0"/>
          </a:p>
          <a:p>
            <a:pPr algn="just"/>
            <a:r>
              <a:rPr lang="el-GR" dirty="0"/>
              <a:t>Με πέντε αμυντικούς στα μετόπισθεν, τρεις μάχιμους χαφ μπροστά τους και έναν επιθετικό να πιέζει τον αντίπαλο με την μπάλα, το 5-3-2 μπορεί να είναι πολύ δύσκολο να καταρρεύσει.</a:t>
            </a:r>
          </a:p>
          <a:p>
            <a:pPr algn="just"/>
            <a:r>
              <a:rPr lang="el-GR" b="1" dirty="0"/>
              <a:t>2. Πολύ δυνατή σπονδυλική στήλη στην ομάδα</a:t>
            </a:r>
            <a:endParaRPr lang="el-GR" dirty="0"/>
          </a:p>
          <a:p>
            <a:pPr algn="just"/>
            <a:r>
              <a:rPr lang="el-GR" dirty="0"/>
              <a:t>Καθώς η πλειοψηφία των παικτών παρατάσσεται στο κέντρο </a:t>
            </a:r>
            <a:r>
              <a:rPr lang="el-GR" dirty="0" smtClean="0"/>
              <a:t>του γηπέδου, </a:t>
            </a:r>
            <a:r>
              <a:rPr lang="el-GR" dirty="0"/>
              <a:t>η ομάδα έχει μια πολύ δυνατή σπονδυλική στήλη με τους επιθετικούς και τους χαφ να βρίσκονται μπροστά από τους αμυντικούς και τον τερματοφύλακα.</a:t>
            </a:r>
          </a:p>
          <a:p>
            <a:pPr algn="just"/>
            <a:r>
              <a:rPr lang="el-GR" dirty="0"/>
              <a:t>Ως εκ τούτου, είναι ένας καλός σχηματισμός για χρήση αν έχετε πολλούς καλούς σέντερ </a:t>
            </a:r>
            <a:r>
              <a:rPr lang="el-GR" dirty="0" err="1"/>
              <a:t>μπακ</a:t>
            </a:r>
            <a:r>
              <a:rPr lang="el-GR" dirty="0"/>
              <a:t> και κεντρικούς χαφ και δεν θέλετε να θυσιάσετε έναν επιθετικό μπροστά.</a:t>
            </a:r>
          </a:p>
          <a:p>
            <a:pPr algn="just"/>
            <a:r>
              <a:rPr lang="el-GR" b="1" dirty="0"/>
              <a:t>3. Μπορεί να ελέγξει την κατοχή</a:t>
            </a:r>
            <a:endParaRPr lang="el-GR" dirty="0"/>
          </a:p>
          <a:p>
            <a:pPr algn="just"/>
            <a:r>
              <a:rPr lang="el-GR" dirty="0"/>
              <a:t>Καθώς οι πέντε αμυντικοί είναι </a:t>
            </a:r>
            <a:r>
              <a:rPr lang="el-GR" dirty="0" err="1"/>
              <a:t>στριμωγμένοι</a:t>
            </a:r>
            <a:r>
              <a:rPr lang="el-GR" dirty="0"/>
              <a:t> σε όλο το γήπεδο, δημιουργούν πολλές γωνίες πάσας με τους τρεις μέσους μπροστά τους.</a:t>
            </a:r>
          </a:p>
          <a:p>
            <a:pPr algn="just"/>
            <a:r>
              <a:rPr lang="el-GR" dirty="0"/>
              <a:t>Αυτό σημαίνει ότι ο σχηματισμός είναι εξαιρετικός για τη διατήρηση της κατοχής εάν οι άνθρωποι περάσουν, μετακινηθούν, πέφτουν στο κενό και δεν μπουν ο ένας στον άλλον.</a:t>
            </a:r>
          </a:p>
          <a:p>
            <a:pPr algn="just"/>
            <a:r>
              <a:rPr lang="el-GR" b="1" dirty="0"/>
              <a:t>4. Μπορεί να μεταμορφώσει εύκολα περισσότερες επιθέσεις</a:t>
            </a:r>
            <a:endParaRPr lang="el-GR" dirty="0"/>
          </a:p>
          <a:p>
            <a:pPr algn="just"/>
            <a:r>
              <a:rPr lang="el-GR" dirty="0"/>
              <a:t>Όταν τα δύο ακραία </a:t>
            </a:r>
            <a:r>
              <a:rPr lang="el-GR" dirty="0" err="1"/>
              <a:t>μπακ</a:t>
            </a:r>
            <a:r>
              <a:rPr lang="el-GR" dirty="0"/>
              <a:t> πιέζουν προς τα εμπρός, έχετε αμέσως ένα πολύ πιο επιθετικό σχήμα.</a:t>
            </a:r>
          </a:p>
          <a:p>
            <a:pPr algn="just"/>
            <a:r>
              <a:rPr lang="el-GR" dirty="0"/>
              <a:t>Αυτό επιτρέπει στην πραγματικότητα πολλή δημιουργικότητα και ρευστότητα.</a:t>
            </a:r>
          </a:p>
          <a:p>
            <a:pPr algn="just"/>
            <a:r>
              <a:rPr lang="el-GR" b="1" dirty="0"/>
              <a:t>5. Εξαιρετικό για  αντεπιθέσεις</a:t>
            </a:r>
            <a:endParaRPr lang="el-GR" dirty="0"/>
          </a:p>
          <a:p>
            <a:pPr algn="just"/>
            <a:r>
              <a:rPr lang="el-GR" dirty="0"/>
              <a:t>Καθώς οι αντίπαλοι σχεδόν προσκαλούνται να επιτεθούν και να δοκιμάσουν την πεντάδα, αφήνουν πολύ χώρο πίσω για την ομάδα να αντεπιτεθεί.</a:t>
            </a:r>
          </a:p>
          <a:p>
            <a:pPr algn="just"/>
            <a:r>
              <a:rPr lang="el-GR" dirty="0"/>
              <a:t>Το σημαντικό είναι να ξέρετε πότε να ρίξετε μπροστά και πότε να διατηρήσετε και να ανακυκλώσετε την κατοχή και να παραμείνετε στη θέση σας.</a:t>
            </a:r>
          </a:p>
          <a:p>
            <a:endParaRPr lang="el-GR" dirty="0"/>
          </a:p>
        </p:txBody>
      </p:sp>
    </p:spTree>
    <p:extLst>
      <p:ext uri="{BB962C8B-B14F-4D97-AF65-F5344CB8AC3E}">
        <p14:creationId xmlns:p14="http://schemas.microsoft.com/office/powerpoint/2010/main" val="742585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200024"/>
            <a:ext cx="12192000" cy="6657975"/>
          </a:xfrm>
        </p:spPr>
        <p:txBody>
          <a:bodyPr>
            <a:normAutofit fontScale="70000" lnSpcReduction="20000"/>
          </a:bodyPr>
          <a:lstStyle/>
          <a:p>
            <a:r>
              <a:rPr lang="el-GR" sz="4000" b="1" dirty="0">
                <a:solidFill>
                  <a:schemeClr val="tx1"/>
                </a:solidFill>
              </a:rPr>
              <a:t>Αδυναμίες του 5-3-2 </a:t>
            </a:r>
          </a:p>
          <a:p>
            <a:r>
              <a:rPr lang="el-GR" b="1" dirty="0"/>
              <a:t>1. Μπορεί να είναι πολύ αμυντικό</a:t>
            </a:r>
            <a:endParaRPr lang="el-GR" dirty="0"/>
          </a:p>
          <a:p>
            <a:r>
              <a:rPr lang="el-GR" dirty="0"/>
              <a:t>Χωρίς το σωστό προσωπικό και τις σωστές οδηγίες, το 5-3-2 μπορεί να είναι πολύ αμυντικό και αυτό σημαίνει ότι η ομάδα θα δυσκολευτεί να βγει μπροστά και να σκοράρει.</a:t>
            </a:r>
          </a:p>
          <a:p>
            <a:r>
              <a:rPr lang="el-GR" b="1" dirty="0"/>
              <a:t>2. Αδύναμος στα φτερά</a:t>
            </a:r>
            <a:endParaRPr lang="el-GR" dirty="0"/>
          </a:p>
          <a:p>
            <a:r>
              <a:rPr lang="el-GR" dirty="0"/>
              <a:t>Αν και η σπονδυλική στήλη της ομάδας είναι πολύ δυνατή, η έλλειψη ευρειών χαφ σημαίνει ότι τα ακραία </a:t>
            </a:r>
            <a:r>
              <a:rPr lang="el-GR" dirty="0" err="1"/>
              <a:t>μπακ</a:t>
            </a:r>
            <a:r>
              <a:rPr lang="el-GR" dirty="0"/>
              <a:t> μπορούν να ξεπεράσουν σε αριθμό στα πλάγια.</a:t>
            </a:r>
          </a:p>
          <a:p>
            <a:r>
              <a:rPr lang="el-GR" dirty="0"/>
              <a:t>Αυτό σημαίνει ότι τα κεντρικά χαφ μπορεί να τραβηχτούν από τη θέση τους και να πρέπει να πέφτουν συνεχώς στα φτερά για να βοηθήσουν.</a:t>
            </a:r>
          </a:p>
          <a:p>
            <a:r>
              <a:rPr lang="el-GR" b="1" dirty="0"/>
              <a:t>3. Μπορεί να είναι κουραστικό ψυχικά και σωματικά</a:t>
            </a:r>
            <a:endParaRPr lang="el-GR" dirty="0"/>
          </a:p>
          <a:p>
            <a:r>
              <a:rPr lang="el-GR" dirty="0"/>
              <a:t>Εάν η ομάδα λάβει οδηγίες να αμύνεται για το μεγαλύτερο μέρος του αγώνα, τότε μπορεί να γίνει πολύ κουραστικό να κυνηγάει τον αντίπαλο και να παραμένει ενεργοποιημένη αμυντικά όλη την ώρα.</a:t>
            </a:r>
          </a:p>
          <a:p>
            <a:r>
              <a:rPr lang="el-GR" b="1" dirty="0"/>
              <a:t>4. Το κέντρο του γηπέδου μπορεί να γίνει συμφόρηση</a:t>
            </a:r>
            <a:endParaRPr lang="el-GR" dirty="0"/>
          </a:p>
          <a:p>
            <a:r>
              <a:rPr lang="el-GR" dirty="0"/>
              <a:t>Εάν τα κεντρικά χαφ πέσουν πολύ βαθιά, τότε τόσο αυτοί όσο και οι σέντερ </a:t>
            </a:r>
            <a:r>
              <a:rPr lang="el-GR" dirty="0" err="1"/>
              <a:t>μπακ</a:t>
            </a:r>
            <a:r>
              <a:rPr lang="el-GR" dirty="0"/>
              <a:t> μπορούν να μπουν εμπόδιο ο ένας στον άλλον.</a:t>
            </a:r>
          </a:p>
          <a:p>
            <a:r>
              <a:rPr lang="el-GR" dirty="0"/>
              <a:t>Αυτό δυσκολεύει τη δημιουργία γωνιών πάσας, τη διατήρηση της κατοχής και προκαλεί πίεση από την αντίπαλη ομάδα.</a:t>
            </a:r>
          </a:p>
          <a:p>
            <a:r>
              <a:rPr lang="el-GR" b="1" dirty="0"/>
              <a:t>5. Χρειάζεστε το κατάλληλο προσωπικό για να το παίξετε</a:t>
            </a:r>
            <a:endParaRPr lang="el-GR" dirty="0"/>
          </a:p>
          <a:p>
            <a:r>
              <a:rPr lang="el-GR" dirty="0"/>
              <a:t>Εάν δεν έχετε αθλητικά </a:t>
            </a:r>
            <a:r>
              <a:rPr lang="el-GR" dirty="0" err="1"/>
              <a:t>wingbacks</a:t>
            </a:r>
            <a:r>
              <a:rPr lang="el-GR" dirty="0"/>
              <a:t>, τότε μπορεί να δυσκολευτείτε να αξιοποιήσετε στο έπακρο το 5-3-2.</a:t>
            </a:r>
          </a:p>
          <a:p>
            <a:r>
              <a:rPr lang="el-GR" dirty="0"/>
              <a:t>Βασίζεστε επίσης στο ότι οι παίκτες είναι πολύ </a:t>
            </a:r>
            <a:r>
              <a:rPr lang="el-GR" dirty="0" err="1"/>
              <a:t>fit</a:t>
            </a:r>
            <a:r>
              <a:rPr lang="el-GR" dirty="0"/>
              <a:t> και έχουν καλή τακτική κατανόηση για το πότε πρέπει να ξεκινήσετε την αντεπίθεση ή πότε να πιέσετε και πότε να καθίσετε πίσω.</a:t>
            </a:r>
          </a:p>
          <a:p>
            <a:endParaRPr lang="el-GR" dirty="0"/>
          </a:p>
        </p:txBody>
      </p:sp>
    </p:spTree>
    <p:extLst>
      <p:ext uri="{BB962C8B-B14F-4D97-AF65-F5344CB8AC3E}">
        <p14:creationId xmlns:p14="http://schemas.microsoft.com/office/powerpoint/2010/main" val="1361162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71464" y="1825625"/>
            <a:ext cx="5200650" cy="4351338"/>
          </a:xfrm>
        </p:spPr>
        <p:txBody>
          <a:bodyPr>
            <a:normAutofit/>
          </a:bodyPr>
          <a:lstStyle/>
          <a:p>
            <a:pPr marL="0" indent="0">
              <a:buNone/>
            </a:pPr>
            <a:r>
              <a:rPr lang="el-GR" b="1" dirty="0"/>
              <a:t>5-3-2 Ρύθμιση σχηματισμού</a:t>
            </a:r>
          </a:p>
          <a:p>
            <a:r>
              <a:rPr lang="el-GR" dirty="0"/>
              <a:t>Όπως είδαμε, το 5-3-2 μπορεί να έχει απατηλά επιθετικό μυαλό. όλα εξαρτώνται από τους παίκτες που θα επιλέξετε και τον τρόπο που θα παραταθείτε.</a:t>
            </a:r>
          </a:p>
          <a:p>
            <a:r>
              <a:rPr lang="el-GR" dirty="0"/>
              <a:t>Ωστόσο, είναι πρωτίστως αμυντικός σχηματισμός.</a:t>
            </a:r>
          </a:p>
          <a:p>
            <a:endParaRPr lang="el-GR" dirty="0"/>
          </a:p>
        </p:txBody>
      </p:sp>
      <p:pic>
        <p:nvPicPr>
          <p:cNvPr id="4" name="Εικόνα 3"/>
          <p:cNvPicPr>
            <a:picLocks noChangeAspect="1"/>
          </p:cNvPicPr>
          <p:nvPr/>
        </p:nvPicPr>
        <p:blipFill>
          <a:blip r:embed="rId2"/>
          <a:stretch>
            <a:fillRect/>
          </a:stretch>
        </p:blipFill>
        <p:spPr>
          <a:xfrm>
            <a:off x="5214938" y="0"/>
            <a:ext cx="6977062" cy="6858000"/>
          </a:xfrm>
          <a:prstGeom prst="rect">
            <a:avLst/>
          </a:prstGeom>
        </p:spPr>
      </p:pic>
    </p:spTree>
    <p:extLst>
      <p:ext uri="{BB962C8B-B14F-4D97-AF65-F5344CB8AC3E}">
        <p14:creationId xmlns:p14="http://schemas.microsoft.com/office/powerpoint/2010/main" val="8877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Βάθος">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Βάθος</Template>
  <TotalTime>176</TotalTime>
  <Words>2762</Words>
  <Application>Microsoft Office PowerPoint</Application>
  <PresentationFormat>Ευρεία οθόνη</PresentationFormat>
  <Paragraphs>194</Paragraphs>
  <Slides>31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31</vt:i4>
      </vt:variant>
    </vt:vector>
  </HeadingPairs>
  <TitlesOfParts>
    <vt:vector size="35" baseType="lpstr">
      <vt:lpstr>Arial</vt:lpstr>
      <vt:lpstr>Corbel</vt:lpstr>
      <vt:lpstr>Wingdings</vt:lpstr>
      <vt:lpstr>Βάθος</vt:lpstr>
      <vt:lpstr>Σύστημα: 1-5-3-2  μάθημα: ποδοσφαίρου γ΄εξαμηνου </vt:lpstr>
      <vt:lpstr>Παρουσίαση του PowerPoint</vt:lpstr>
      <vt:lpstr>Παρουσίαση του PowerPoint</vt:lpstr>
      <vt:lpstr>Σχεδιασμός ομάδας </vt:lpstr>
      <vt:lpstr>Παρουσίαση του PowerPoint</vt:lpstr>
      <vt:lpstr>Παρουσίαση του PowerPoint</vt:lpstr>
      <vt:lpstr>Δυνάμεις του 5-3-2 </vt:lpstr>
      <vt:lpstr>Παρουσίαση του PowerPoint</vt:lpstr>
      <vt:lpstr>Παρουσίαση του PowerPoint</vt:lpstr>
      <vt:lpstr>Παρουσίαση του PowerPoint</vt:lpstr>
      <vt:lpstr>Ρόλοι και Ευθύνες Παίκτη </vt:lpstr>
      <vt:lpstr>Παρουσίαση του PowerPoint</vt:lpstr>
      <vt:lpstr>Παρουσίαση του PowerPoint</vt:lpstr>
      <vt:lpstr>Προσοχή !!</vt:lpstr>
      <vt:lpstr>Παρουσίαση του PowerPoint</vt:lpstr>
      <vt:lpstr>Παρουσίαση του PowerPoint</vt:lpstr>
      <vt:lpstr>Προσοχή!!</vt:lpstr>
      <vt:lpstr>Παρουσίαση του PowerPoint</vt:lpstr>
      <vt:lpstr>Παρουσίαση του PowerPoint</vt:lpstr>
      <vt:lpstr>Προσοχή!!</vt:lpstr>
      <vt:lpstr>Επιθετικοί </vt:lpstr>
      <vt:lpstr>Παρουσίαση του PowerPoint</vt:lpstr>
      <vt:lpstr>Σημεία Προσοχής !</vt:lpstr>
      <vt:lpstr>Επίθεση στον Σχηματισμό 5-3-2 </vt:lpstr>
      <vt:lpstr>Παρουσίαση του PowerPoint</vt:lpstr>
      <vt:lpstr>Παρουσίαση του PowerPoint</vt:lpstr>
      <vt:lpstr>Αμυνόμενος στον σχηματισμό 5-3-2 </vt:lpstr>
      <vt:lpstr>Παρουσίαση του PowerPoint</vt:lpstr>
      <vt:lpstr>Παρουσίαση του PowerPoint</vt:lpstr>
      <vt:lpstr>Συμπέρασμα </vt:lpstr>
      <vt:lpstr>Ευχαριστώ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Σύστημα 1-4-1-4-1  μάθημα: ποδοσφαίρου γ΄εξαμηνου</dc:title>
  <dc:creator>Evelina</dc:creator>
  <cp:lastModifiedBy>Evelina</cp:lastModifiedBy>
  <cp:revision>14</cp:revision>
  <dcterms:created xsi:type="dcterms:W3CDTF">2022-12-13T08:32:27Z</dcterms:created>
  <dcterms:modified xsi:type="dcterms:W3CDTF">2022-12-16T11:36:41Z</dcterms:modified>
</cp:coreProperties>
</file>