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8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0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07D34DF-3409-4D64-8322-7375D7304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5710"/>
            <a:ext cx="1515621" cy="393193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="" xmlns:a16="http://schemas.microsoft.com/office/drawing/2014/main" id="{2C13537A-41AD-4727-9EF5-47A16D50F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1"/>
            <a:ext cx="4133840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C84DEE-D17F-4E03-9985-0E478DB88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5710"/>
            <a:ext cx="1515621" cy="393193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="" xmlns:a16="http://schemas.microsoft.com/office/drawing/2014/main" id="{637D498D-4EE7-4B59-8B5F-92BE4070E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1"/>
            <a:ext cx="4133840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0AF532E0-12C3-4A71-870A-700061CA290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150" y="1568548"/>
            <a:ext cx="4133839" cy="48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7F2500-6C28-48AF-A61F-079083034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150" y="2260600"/>
            <a:ext cx="4133839" cy="36068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300" b="0"/>
            </a:lvl2pPr>
            <a:lvl3pPr>
              <a:defRPr sz="11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="" xmlns:a16="http://schemas.microsoft.com/office/drawing/2014/main" id="{E65F9ED4-7E40-4FBB-B45A-773BFFB998E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00600" y="1568548"/>
            <a:ext cx="3905250" cy="48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1F79432B-4DF8-44F2-AEB5-3CFC962C7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2260600"/>
            <a:ext cx="3905250" cy="36068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300" b="0"/>
            </a:lvl2pPr>
            <a:lvl3pPr>
              <a:defRPr sz="11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3260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E3EE7A-1945-479B-9D20-CADF60AC3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175711"/>
            <a:ext cx="1515621" cy="393193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33AE57BA-BAC1-444B-847A-53905EE799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912" y="1600200"/>
            <a:ext cx="4571993" cy="4267200"/>
          </a:xfrm>
          <a:prstGeom prst="rect">
            <a:avLst/>
          </a:prstGeom>
        </p:spPr>
        <p:txBody>
          <a:bodyPr lIns="91439" tIns="45720" rIns="91439" bIns="45720"/>
          <a:lstStyle>
            <a:lvl1pPr marL="192022" marR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92022" marR="0" lvl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Πατήστε στο εικονίδιο για εισαγωγή φωτογραφίας</a:t>
            </a:r>
            <a:endParaRPr lang="uk-U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xmlns="" id="{54656592-537A-41F4-8FAC-119C097DA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2"/>
            <a:ext cx="413384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7C5063F8-55AD-48EF-BC88-7B38513A41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89" y="1600200"/>
            <a:ext cx="4572000" cy="4267200"/>
          </a:xfrm>
          <a:prstGeom prst="rect">
            <a:avLst/>
          </a:prstGeom>
        </p:spPr>
        <p:txBody>
          <a:bodyPr lIns="91439" tIns="45720" rIns="91439" bIns="4572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7E1760-80F5-4151-924B-AE54E088E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5710"/>
            <a:ext cx="1515621" cy="393193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="" xmlns:a16="http://schemas.microsoft.com/office/drawing/2014/main" id="{54696D62-BC52-4471-9557-437CA98C3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1"/>
            <a:ext cx="4133840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600200"/>
            <a:ext cx="4571993" cy="4267200"/>
          </a:xfrm>
          <a:prstGeom prst="rect">
            <a:avLst/>
          </a:prstGeom>
        </p:spPr>
        <p:txBody>
          <a:bodyPr lIns="91439" tIns="45720" rIns="91439" bIns="45720"/>
          <a:lstStyle>
            <a:lvl1pPr marL="192022" marR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92022" marR="0" lvl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Πατήστε στο εικονίδιο για εισαγωγή φωτογραφίας</a:t>
            </a:r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F2654F-1343-4F0F-96B0-47AB27CB1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175711"/>
            <a:ext cx="1515621" cy="393193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xmlns="" id="{AC3BEC34-2B5B-4E78-94EE-A7D2711E5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2"/>
            <a:ext cx="413384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2FFBE1-2D3E-4F90-9D3B-AB0FD3277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600200"/>
            <a:ext cx="4572000" cy="4267200"/>
          </a:xfrm>
          <a:prstGeom prst="rect">
            <a:avLst/>
          </a:prstGeom>
        </p:spPr>
        <p:txBody>
          <a:bodyPr lIns="91439" tIns="45720" rIns="91439" bIns="4572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1CE52-0977-46D7-A88D-7B71AC58FB38}" type="datetimeFigureOut">
              <a:rPr lang="el-GR" smtClean="0"/>
              <a:pPr/>
              <a:t>6/11/2022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100AE1-6F3E-499E-9723-DF74F744545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Απεικόνιση και Ανάλυση Βάδισης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Αισθητική- </a:t>
            </a:r>
            <a:r>
              <a:rPr lang="el-GR" dirty="0" err="1" smtClean="0"/>
              <a:t>Ποδολογία</a:t>
            </a:r>
            <a:endParaRPr lang="el-GR" dirty="0" smtClean="0"/>
          </a:p>
          <a:p>
            <a:r>
              <a:rPr lang="el-GR" dirty="0" smtClean="0"/>
              <a:t>Α΄</a:t>
            </a:r>
            <a:r>
              <a:rPr lang="en-US" dirty="0" smtClean="0"/>
              <a:t> </a:t>
            </a:r>
            <a:r>
              <a:rPr lang="el-GR" dirty="0" smtClean="0"/>
              <a:t>Εξάμηνο</a:t>
            </a:r>
          </a:p>
          <a:p>
            <a:r>
              <a:rPr lang="el-GR" dirty="0" smtClean="0"/>
              <a:t>Μάθημα 3</a:t>
            </a:r>
            <a:r>
              <a:rPr lang="el-GR" baseline="30000" dirty="0" smtClean="0"/>
              <a:t>ο</a:t>
            </a:r>
            <a:endParaRPr lang="en-US" baseline="30000" dirty="0" smtClean="0"/>
          </a:p>
          <a:p>
            <a:endParaRPr lang="el-GR" baseline="30000" dirty="0" smtClean="0"/>
          </a:p>
          <a:p>
            <a:r>
              <a:rPr lang="el-GR" baseline="30000" dirty="0" smtClean="0"/>
              <a:t>Γιακουμίδου Μαρία, Φυσικοθεραπεύτρια,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MSc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707886"/>
          </a:xfrm>
        </p:spPr>
        <p:txBody>
          <a:bodyPr lIns="91439" tIns="45720" rIns="91439" bIns="45720"/>
          <a:lstStyle/>
          <a:p>
            <a:pPr algn="l"/>
            <a:r>
              <a:rPr lang="el-GR" b="1" dirty="0" smtClean="0"/>
              <a:t>Οι κυριότερες αρθρώσεις  του ανθρώπινου σώματος 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1549400"/>
            <a:ext cx="4133839" cy="4318000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b="1" dirty="0" smtClean="0"/>
              <a:t>α. Αρθρώσεις του κρανίου: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οι ραφές και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η </a:t>
            </a:r>
            <a:r>
              <a:rPr lang="el-GR" dirty="0" err="1" smtClean="0"/>
              <a:t>κροταφογναθική</a:t>
            </a:r>
            <a:r>
              <a:rPr lang="el-GR" dirty="0" smtClean="0"/>
              <a:t> διάρθρωση, που είναι η μοναδική στο κρανίο η οποία κινείται.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600" y="1549400"/>
            <a:ext cx="3905250" cy="4318000"/>
          </a:xfrm>
        </p:spPr>
        <p:txBody>
          <a:bodyPr lIns="91439" tIns="45720" rIns="91439" bIns="45720"/>
          <a:lstStyle/>
          <a:p>
            <a:endParaRPr lang="en-US" dirty="0"/>
          </a:p>
        </p:txBody>
      </p:sp>
      <p:pic>
        <p:nvPicPr>
          <p:cNvPr id="7" name="Picture 3" descr="kefal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033" y="1571612"/>
            <a:ext cx="3953785" cy="4381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spondiliki stili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1190610"/>
            <a:ext cx="3692689" cy="47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 κυριότερες αρθρώσεις  του ανθρώπινου σώματος 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12"/>
          </p:nvPr>
        </p:nvSpPr>
        <p:spPr>
          <a:xfrm>
            <a:off x="-3089" y="1238235"/>
            <a:ext cx="5218031" cy="485778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l-GR" sz="1300" b="1" dirty="0" smtClean="0"/>
              <a:t>β. Αρθρώσεις της σπονδυλικής στήλης.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l-GR" sz="1300" dirty="0" smtClean="0"/>
              <a:t>Στη σπονδυλική στήλη συναντάμε όλα σχεδόν τα είδη των αρθρώσεων.</a:t>
            </a:r>
          </a:p>
          <a:p>
            <a:pPr>
              <a:lnSpc>
                <a:spcPct val="150000"/>
              </a:lnSpc>
              <a:defRPr/>
            </a:pPr>
            <a:r>
              <a:rPr lang="el-GR" sz="1300" dirty="0" smtClean="0"/>
              <a:t>Οι σπόνδυλοι συνδέονται μεταξύ τους ως εξής:</a:t>
            </a:r>
          </a:p>
          <a:p>
            <a:pPr>
              <a:lnSpc>
                <a:spcPct val="150000"/>
              </a:lnSpc>
              <a:defRPr/>
            </a:pPr>
            <a:r>
              <a:rPr lang="el-GR" sz="1300" dirty="0" smtClean="0"/>
              <a:t>1. Τα σώματα των σπονδύλων συνδέονται στη σειρά το ένα με το άλλο με την παρεμβολή του μεσοσπονδύλιου δίσκου, που είναι ένας </a:t>
            </a:r>
            <a:r>
              <a:rPr lang="el-GR" sz="1300" dirty="0" err="1" smtClean="0"/>
              <a:t>ινοχόνδρινος</a:t>
            </a:r>
            <a:r>
              <a:rPr lang="el-GR" sz="1300" dirty="0" smtClean="0"/>
              <a:t> δίσκος με αρκετή ελαστικότητα έτσι ώστε να απορροφώνται οι δονήσεις της σπονδυλικής στήλης.</a:t>
            </a:r>
          </a:p>
          <a:p>
            <a:pPr>
              <a:lnSpc>
                <a:spcPct val="150000"/>
              </a:lnSpc>
              <a:defRPr/>
            </a:pPr>
            <a:r>
              <a:rPr lang="el-GR" sz="1300" dirty="0" smtClean="0"/>
              <a:t>Όταν ο μεσοσπονδύλιος δίσκος γλιστρήσει προς τα πίσω μέσα στο σπονδυλικό σωλήνα, τότε πιέζει το νωτιαίο μυελό ή τα νεύρα και δημιουργείται κήλη του μεσοσπονδύλιου δίσκου (δισκοπάθεια).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>
                <a:latin typeface="+mn-lt"/>
              </a:rPr>
              <a:t>Οι κυριότερες αρθρώσεις  του ανθρώπινου σώματος</a:t>
            </a:r>
            <a:r>
              <a:rPr lang="en-US" sz="2000" b="1" dirty="0">
                <a:latin typeface="+mn-lt"/>
              </a:rPr>
              <a:t>-</a:t>
            </a:r>
            <a:r>
              <a:rPr lang="el-GR" sz="2000" b="1" dirty="0">
                <a:latin typeface="+mn-lt"/>
              </a:rPr>
              <a:t> σπονδυλική στήλη- πώς αρθρώνονται οι σπόνδυλοι μεταξύ τους</a:t>
            </a:r>
            <a:endParaRPr lang="el-GR" sz="2000" dirty="0">
              <a:latin typeface="+mn-lt"/>
            </a:endParaRPr>
          </a:p>
        </p:txBody>
      </p:sp>
      <p:pic>
        <p:nvPicPr>
          <p:cNvPr id="8" name="Content Placeholder 3" descr="spondiko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624" r="-38624"/>
          <a:stretch>
            <a:fillRect/>
          </a:stretch>
        </p:blipFill>
        <p:spPr>
          <a:xfrm>
            <a:off x="0" y="2333593"/>
            <a:ext cx="4357719" cy="4524407"/>
          </a:xfrm>
        </p:spPr>
      </p:pic>
      <p:pic>
        <p:nvPicPr>
          <p:cNvPr id="9" name="Content Placeholder 3" descr="koili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380" r="-32380"/>
          <a:stretch>
            <a:fillRect/>
          </a:stretch>
        </p:blipFill>
        <p:spPr>
          <a:xfrm>
            <a:off x="4214810" y="2476469"/>
            <a:ext cx="4786346" cy="4381531"/>
          </a:xfr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923330"/>
          </a:xfrm>
        </p:spPr>
        <p:txBody>
          <a:bodyPr lIns="91439" tIns="45720" rIns="91439" bIns="45720"/>
          <a:lstStyle/>
          <a:p>
            <a:pPr algn="l"/>
            <a:r>
              <a:rPr lang="el-GR" sz="1800" b="1" dirty="0" smtClean="0"/>
              <a:t>Οι κυριότερες αρθρώσεις  του ανθρώπινου σώματος- σπονδυλική στήλη- συνέχεια </a:t>
            </a:r>
            <a:endParaRPr lang="en-US" sz="1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1428736"/>
            <a:ext cx="4133839" cy="4438664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dirty="0" smtClean="0"/>
              <a:t>2. Τα τόξα και οι μυϊκές αποφύσεις συνδέονται μεταξύ τους με </a:t>
            </a:r>
            <a:r>
              <a:rPr lang="el-GR" dirty="0" err="1" smtClean="0"/>
              <a:t>συνδεσμώσεις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3. Οι αρθρικές αποφύσεις συνδέονται μεταξύ τους με διαρθρώσεις.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4. Διαρθρώσεις έχουμε και μεταξύ του ινιακού οστού και των δύο πρώτων αυχενικών σπονδύλων για τις κινήσεις της κεφαλής. 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600" y="1549400"/>
            <a:ext cx="3905250" cy="4318000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dirty="0" smtClean="0"/>
              <a:t>Οι σημαντικότεροι </a:t>
            </a:r>
            <a:r>
              <a:rPr lang="el-GR" b="1" dirty="0" smtClean="0"/>
              <a:t>σύνδεσμοι</a:t>
            </a:r>
            <a:r>
              <a:rPr lang="el-GR" dirty="0" smtClean="0"/>
              <a:t> της σπονδυλικής στήλης είναι οι εξής: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πρόσθιος επιμήκης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οπίσθιος επιμήκης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ωχρός ή </a:t>
            </a:r>
            <a:r>
              <a:rPr lang="el-GR" dirty="0" err="1" smtClean="0"/>
              <a:t>μεσοτόξιος</a:t>
            </a:r>
            <a:endParaRPr lang="el-GR" dirty="0" smtClean="0"/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</a:t>
            </a:r>
            <a:r>
              <a:rPr lang="el-GR" dirty="0" err="1" smtClean="0"/>
              <a:t>επακάνθιος</a:t>
            </a:r>
            <a:r>
              <a:rPr lang="el-GR" dirty="0" smtClean="0"/>
              <a:t> και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Οι </a:t>
            </a:r>
            <a:r>
              <a:rPr lang="el-GR" dirty="0" err="1" smtClean="0"/>
              <a:t>μεσεγκάρσιοι</a:t>
            </a:r>
            <a:r>
              <a:rPr lang="el-GR" dirty="0" smtClean="0"/>
              <a:t> σύνδεσμοι.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38150" y="380941"/>
            <a:ext cx="4133840" cy="400110"/>
          </a:xfrm>
        </p:spPr>
        <p:txBody>
          <a:bodyPr/>
          <a:lstStyle/>
          <a:p>
            <a:r>
              <a:rPr lang="el-GR" dirty="0" smtClean="0"/>
              <a:t>Κινητικότητα σπονδυλικής στήλης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428596" y="2428868"/>
            <a:ext cx="8572560" cy="189836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solidFill>
                  <a:srgbClr val="0070C0"/>
                </a:solidFill>
              </a:rPr>
              <a:t> Η σπονδυλική στήλη παρουσιάζει ελάχιστη κινητικότητα μεταξύ των γειτονικών σπονδύλων.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solidFill>
                  <a:srgbClr val="0070C0"/>
                </a:solidFill>
              </a:rPr>
              <a:t> Σαν σύνολο όμως και ειδικότερα σε γυμνασμένα άτομα παρουσιάζει αρκετή κινητικότητα κάμψης, έκτασης, πλαγίων κινήσεων και στροφής.</a:t>
            </a:r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707886"/>
          </a:xfrm>
        </p:spPr>
        <p:txBody>
          <a:bodyPr lIns="91439" tIns="45720" rIns="91439" bIns="45720"/>
          <a:lstStyle/>
          <a:p>
            <a:r>
              <a:rPr lang="el-GR" b="1" dirty="0" smtClean="0"/>
              <a:t>Οι κυριότερες αρθρώσεις  του ανθρώπινου σώματος 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1549400"/>
            <a:ext cx="4133839" cy="4318000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b="1" dirty="0" smtClean="0"/>
              <a:t>γ. Αρθρώσεις του θώρακα </a:t>
            </a:r>
            <a:r>
              <a:rPr lang="el-GR" dirty="0" smtClean="0"/>
              <a:t>(οι πλευρές πίσω με τη σπονδυλική στήλη και εμπρός με το στέρνο άμεσα και έμμεσα). Οι αρθρώσεις αυτές έχουν μεγάλη σημασία για την αναπνοή.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600" y="1549400"/>
            <a:ext cx="3905250" cy="4318000"/>
          </a:xfrm>
        </p:spPr>
        <p:txBody>
          <a:bodyPr lIns="91439" tIns="45720" rIns="91439" bIns="45720"/>
          <a:lstStyle/>
          <a:p>
            <a:endParaRPr lang="en-US" dirty="0"/>
          </a:p>
        </p:txBody>
      </p:sp>
      <p:pic>
        <p:nvPicPr>
          <p:cNvPr id="5122" name="Picture 2" descr="C:\Users\mgiak\Pictures\Saved Pictures\thoracic-skeleton-ligaments-veins-posterior-450w-53810523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628" y="1238235"/>
            <a:ext cx="3464743" cy="509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omo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7" r="250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B6C3029-94C2-4FF2-A2BA-19E25E8D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 κυριότερες αρθρώσεις  του ανθρώπινου σώματος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DFAFD7-45CB-4F4A-A452-312131883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095359"/>
            <a:ext cx="4572000" cy="54769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l-GR" b="1" dirty="0" smtClean="0"/>
              <a:t>δ. Αρθρώσεις των άνω άκρων</a:t>
            </a:r>
            <a:r>
              <a:rPr lang="el-GR" dirty="0" smtClean="0"/>
              <a:t>. Οι κυριότερες είναι:</a:t>
            </a:r>
          </a:p>
          <a:p>
            <a:pPr>
              <a:lnSpc>
                <a:spcPct val="170000"/>
              </a:lnSpc>
              <a:defRPr/>
            </a:pPr>
            <a:r>
              <a:rPr lang="el-GR" dirty="0" smtClean="0"/>
              <a:t>1. Η άρθρωση του </a:t>
            </a:r>
            <a:r>
              <a:rPr lang="el-GR" b="1" dirty="0" smtClean="0"/>
              <a:t>ώμου</a:t>
            </a:r>
            <a:r>
              <a:rPr lang="el-GR" dirty="0" smtClean="0"/>
              <a:t>, όπου γίνονται κινήσεις κάμψης, έκτασης, προσαγωγής, απαγωγής, στροφής και </a:t>
            </a:r>
            <a:r>
              <a:rPr lang="el-GR" dirty="0" err="1" smtClean="0"/>
              <a:t>περιαγωγής</a:t>
            </a:r>
            <a:r>
              <a:rPr lang="el-GR" dirty="0" smtClean="0"/>
              <a:t> του </a:t>
            </a:r>
            <a:r>
              <a:rPr lang="el-GR" dirty="0" err="1" smtClean="0"/>
              <a:t>βραχιόνιου</a:t>
            </a:r>
            <a:r>
              <a:rPr lang="el-GR" dirty="0" smtClean="0"/>
              <a:t> οστού.</a:t>
            </a:r>
          </a:p>
          <a:p>
            <a:pPr>
              <a:lnSpc>
                <a:spcPct val="170000"/>
              </a:lnSpc>
              <a:defRPr/>
            </a:pPr>
            <a:r>
              <a:rPr lang="el-GR" dirty="0" smtClean="0"/>
              <a:t>2. Η άρθρωση του </a:t>
            </a:r>
            <a:r>
              <a:rPr lang="el-GR" b="1" dirty="0" smtClean="0"/>
              <a:t>αγκώνα</a:t>
            </a:r>
            <a:r>
              <a:rPr lang="el-GR" dirty="0" smtClean="0"/>
              <a:t>, όπου γίνονται κινήσεις κάμψης- έκτασης, και η άνω και κάτω </a:t>
            </a:r>
            <a:r>
              <a:rPr lang="el-GR" dirty="0" err="1" smtClean="0"/>
              <a:t>κερκιδωλενικές</a:t>
            </a:r>
            <a:r>
              <a:rPr lang="el-GR" dirty="0" smtClean="0"/>
              <a:t> αρθρώσεις, όπου γίνονται κινήσεις πρηνισμού και υπτιασμού του αντιβραχίου.</a:t>
            </a:r>
          </a:p>
          <a:p>
            <a:pPr>
              <a:lnSpc>
                <a:spcPct val="170000"/>
              </a:lnSpc>
              <a:defRPr/>
            </a:pPr>
            <a:r>
              <a:rPr lang="el-GR" dirty="0" smtClean="0"/>
              <a:t>3. </a:t>
            </a:r>
            <a:r>
              <a:rPr lang="el-GR" b="1" dirty="0" smtClean="0"/>
              <a:t>Αρθρώσεις του χεριού</a:t>
            </a:r>
            <a:r>
              <a:rPr lang="el-GR" dirty="0" smtClean="0"/>
              <a:t>. Στο χέρι </a:t>
            </a:r>
            <a:r>
              <a:rPr lang="el-GR" dirty="0" err="1" smtClean="0"/>
              <a:t>έxoυμε</a:t>
            </a:r>
            <a:r>
              <a:rPr lang="el-GR" dirty="0" smtClean="0"/>
              <a:t> μεγάλη ποικιλία και ευχέρεια κινήσεων λόγω των πολλών διαρθρώσεων μεταξύ των διαφόρων οστών του έτσι, ώστε το χέρι να αποτελεί ένα θαυμάσιο εκτελεστικό όργανο.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22842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033D6339-2831-40A5-9CBD-E4F04FF138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6C3029-94C2-4FF2-A2BA-19E25E8D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dirty="0" smtClean="0"/>
              <a:t>Οι </a:t>
            </a:r>
            <a:r>
              <a:rPr lang="el-GR" b="1" dirty="0" smtClean="0"/>
              <a:t>σύνδεσμοι του ώμου </a:t>
            </a:r>
            <a:r>
              <a:rPr lang="el-GR" dirty="0" smtClean="0"/>
              <a:t>είναι οι εξής: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DFAFD7-45CB-4F4A-A452-312131883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000" dirty="0" smtClean="0"/>
              <a:t>Ο </a:t>
            </a:r>
            <a:r>
              <a:rPr lang="el-GR" sz="2000" dirty="0" err="1" smtClean="0"/>
              <a:t>κορακοβραχιόνιος</a:t>
            </a:r>
            <a:endParaRPr lang="el-GR" sz="2000" dirty="0" smtClean="0"/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000" dirty="0" smtClean="0"/>
              <a:t>Οι άνω, μέσος και κάτω </a:t>
            </a:r>
            <a:r>
              <a:rPr lang="el-GR" sz="2000" dirty="0" err="1" smtClean="0"/>
              <a:t>γληνοβραχιόνιος</a:t>
            </a:r>
            <a:endParaRPr lang="el-GR" sz="2000" dirty="0" smtClean="0"/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000" dirty="0" smtClean="0"/>
              <a:t>Ο εγκάρσιος </a:t>
            </a:r>
            <a:r>
              <a:rPr lang="el-GR" sz="2000" dirty="0" err="1" smtClean="0"/>
              <a:t>βραχιόνιος</a:t>
            </a:r>
            <a:r>
              <a:rPr lang="el-GR" sz="2000" dirty="0" smtClean="0"/>
              <a:t> σύνδεσμος</a:t>
            </a:r>
            <a:endParaRPr lang="el-GR" sz="2000" dirty="0"/>
          </a:p>
        </p:txBody>
      </p:sp>
      <p:pic>
        <p:nvPicPr>
          <p:cNvPr id="12290" name="Picture 2" descr="C:\Users\mgiak\Pictures\Saved Pictures\shoulder-anatomy-450w-19494417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1643050"/>
            <a:ext cx="4036247" cy="4619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284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gonas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8" r="459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6C3029-94C2-4FF2-A2BA-19E25E8D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b="1" dirty="0" smtClean="0"/>
              <a:t>σύνδεσμοι του αγκώνα </a:t>
            </a:r>
            <a:r>
              <a:rPr lang="el-GR" dirty="0" smtClean="0"/>
              <a:t>είναι οι εξής: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DFAFD7-45CB-4F4A-A452-312131883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000" dirty="0" smtClean="0"/>
              <a:t>Ο έσω πλάγιος</a:t>
            </a:r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000" dirty="0" smtClean="0"/>
              <a:t>Ο έξω πλάγιος και</a:t>
            </a:r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000" dirty="0" smtClean="0"/>
              <a:t>Ο δακτυλιοειδής τετράγωνος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92284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033D6339-2831-40A5-9CBD-E4F04FF138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6C3029-94C2-4FF2-A2BA-19E25E8D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b="1" dirty="0" smtClean="0"/>
              <a:t>σύνδεσμοι του καρπού </a:t>
            </a:r>
            <a:r>
              <a:rPr lang="el-GR" dirty="0" smtClean="0"/>
              <a:t>είναι οι εξής: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DFAFD7-45CB-4F4A-A452-312131883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514346" indent="-514346">
              <a:lnSpc>
                <a:spcPct val="150000"/>
              </a:lnSpc>
              <a:buAutoNum type="arabicPeriod"/>
            </a:pPr>
            <a:r>
              <a:rPr lang="en-US" sz="2400" dirty="0" smtClean="0"/>
              <a:t>O</a:t>
            </a:r>
            <a:r>
              <a:rPr lang="el-GR" sz="2400" dirty="0" smtClean="0"/>
              <a:t> έξω πλάγιος</a:t>
            </a:r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400" dirty="0" smtClean="0"/>
              <a:t>Ο έσω πλάγιος</a:t>
            </a:r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400" dirty="0" smtClean="0"/>
              <a:t>Ο ραχιαίος </a:t>
            </a:r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400" dirty="0" smtClean="0"/>
              <a:t>Ο παλαμιαίος </a:t>
            </a:r>
            <a:r>
              <a:rPr lang="el-GR" sz="2400" dirty="0" err="1" smtClean="0"/>
              <a:t>κερκιδοκαρπικός</a:t>
            </a:r>
            <a:endParaRPr lang="el-GR" sz="2400" dirty="0" smtClean="0"/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400" dirty="0" smtClean="0"/>
              <a:t>Ο παλαμιαίος </a:t>
            </a:r>
            <a:r>
              <a:rPr lang="el-GR" sz="2400" dirty="0" err="1" smtClean="0"/>
              <a:t>ωλενοκαρπικός</a:t>
            </a:r>
            <a:endParaRPr lang="el-GR" sz="2400" dirty="0" smtClean="0"/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400" dirty="0" smtClean="0"/>
              <a:t>Ο τοξοειδής και </a:t>
            </a:r>
          </a:p>
          <a:p>
            <a:pPr marL="514346" indent="-514346">
              <a:lnSpc>
                <a:spcPct val="150000"/>
              </a:lnSpc>
              <a:buAutoNum type="arabicPeriod"/>
            </a:pPr>
            <a:r>
              <a:rPr lang="el-GR" sz="2400" dirty="0" smtClean="0"/>
              <a:t>ο </a:t>
            </a:r>
            <a:r>
              <a:rPr lang="el-GR" sz="2400" dirty="0" err="1" smtClean="0"/>
              <a:t>κερκιδοκαρπικός</a:t>
            </a:r>
            <a:r>
              <a:rPr lang="el-GR" sz="2400" dirty="0" smtClean="0"/>
              <a:t>. </a:t>
            </a:r>
            <a:endParaRPr lang="el-GR" sz="2400" dirty="0"/>
          </a:p>
        </p:txBody>
      </p:sp>
      <p:pic>
        <p:nvPicPr>
          <p:cNvPr id="6" name="Content Placeholder 3" descr="akra xei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007" r="-26007"/>
          <a:stretch>
            <a:fillRect/>
          </a:stretch>
        </p:blipFill>
        <p:spPr>
          <a:xfrm>
            <a:off x="0" y="1476361"/>
            <a:ext cx="4714876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84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 lIns="91439" tIns="45720" rIns="91439" bIns="45720"/>
          <a:lstStyle/>
          <a:p>
            <a:r>
              <a:rPr lang="el-GR" dirty="0" smtClean="0"/>
              <a:t>Λέξεις κλειδιά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07" y="714356"/>
            <a:ext cx="5793593" cy="5153044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dirty="0" smtClean="0"/>
              <a:t>Άρθρωση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Διάρθρωση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Αρθρικές επιφάνειες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Αρθρικός θύλακος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Αρθρικός υμένας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Αρθρική κοιλότητα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Αρθρικό υγρό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Σύνδεσμοι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Διάρθριοι χόνδροι ή μηνίσκοι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Επιχείλιοι χόνδροι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0896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irieo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23987"/>
            <a:ext cx="4501546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 κυριότερες αρθρώσεις  του ανθρώπινου σώματος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l-GR" dirty="0" smtClean="0"/>
              <a:t>ε. </a:t>
            </a:r>
            <a:r>
              <a:rPr lang="el-GR" b="1" dirty="0" smtClean="0"/>
              <a:t>Αρθρώσεις των κάτω άκρων. </a:t>
            </a:r>
            <a:r>
              <a:rPr lang="el-GR" dirty="0" smtClean="0"/>
              <a:t>Οι κυριότερες είναι:</a:t>
            </a:r>
            <a:endParaRPr lang="el-GR" b="1" dirty="0" smtClean="0"/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1. Το</a:t>
            </a:r>
            <a:r>
              <a:rPr lang="el-GR" b="1" dirty="0" smtClean="0"/>
              <a:t> ισχίο</a:t>
            </a:r>
            <a:r>
              <a:rPr lang="el-GR" dirty="0" smtClean="0"/>
              <a:t>, όπου γίνονται κινήσεις κάμψης-έκτασης, προσαγωγής-απαγωγής, στροφής και </a:t>
            </a:r>
            <a:r>
              <a:rPr lang="el-GR" dirty="0" err="1" smtClean="0"/>
              <a:t>περιαγωγής</a:t>
            </a:r>
            <a:r>
              <a:rPr lang="el-GR" dirty="0" smtClean="0"/>
              <a:t> του μηρού, όπως και στην άρθρωση του ώμου, με τη διαφορά ότι είναι πιο περιορισμένες.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2. Το</a:t>
            </a:r>
            <a:r>
              <a:rPr lang="el-GR" b="1" dirty="0" smtClean="0"/>
              <a:t> γόνατο</a:t>
            </a:r>
            <a:r>
              <a:rPr lang="el-GR" dirty="0" smtClean="0"/>
              <a:t>, όπου γίνονται κινήσεις κάμψης και έκτασης της κνήμης και ελαφρές στροφικές κινήσεις, όταν τα γόνατα είναι λυγισμένα.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3. Η </a:t>
            </a:r>
            <a:r>
              <a:rPr lang="el-GR" b="1" dirty="0" err="1" smtClean="0"/>
              <a:t>ποδοκνημική</a:t>
            </a:r>
            <a:r>
              <a:rPr lang="el-GR" dirty="0" smtClean="0"/>
              <a:t>, όπου γίνεται παλαμιαία και ραχιαία κάμψη.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6131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dirty="0" smtClean="0"/>
              <a:t>Οι</a:t>
            </a:r>
            <a:r>
              <a:rPr lang="el-GR" b="1" dirty="0" smtClean="0"/>
              <a:t> σύνδεσμοι του ισχίου</a:t>
            </a:r>
            <a:endParaRPr lang="el-GR" b="1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46" indent="-514346"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 err="1" smtClean="0"/>
              <a:t>λαγονομηρικός</a:t>
            </a:r>
            <a:endParaRPr lang="el-GR" sz="2400" dirty="0" smtClean="0"/>
          </a:p>
          <a:p>
            <a:pPr marL="514346" indent="-514346"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 err="1" smtClean="0"/>
              <a:t>ηβομηρικός</a:t>
            </a:r>
            <a:endParaRPr lang="el-GR" sz="2400" dirty="0" smtClean="0"/>
          </a:p>
          <a:p>
            <a:pPr marL="514346" indent="-514346"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 err="1" smtClean="0"/>
              <a:t>ισχιομηρικός</a:t>
            </a:r>
            <a:endParaRPr lang="el-GR" sz="2400" dirty="0" smtClean="0"/>
          </a:p>
          <a:p>
            <a:pPr marL="514346" indent="-514346"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 err="1" smtClean="0"/>
              <a:t>στρογγύλος</a:t>
            </a:r>
            <a:r>
              <a:rPr lang="en-US" sz="2400" dirty="0" smtClean="0"/>
              <a:t> </a:t>
            </a:r>
            <a:r>
              <a:rPr lang="el-GR" sz="2400" dirty="0" smtClean="0"/>
              <a:t>σύνδεσμος</a:t>
            </a:r>
            <a:endParaRPr lang="el-GR" sz="2000" dirty="0"/>
          </a:p>
        </p:txBody>
      </p:sp>
      <p:pic>
        <p:nvPicPr>
          <p:cNvPr id="10242" name="Picture 2" descr="C:\Users\mgiak\Pictures\Saved Pictures\hip-joint-opened-lateral-view-450w-49864414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79091" y="1523987"/>
            <a:ext cx="4964909" cy="4429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200" dirty="0">
                <a:latin typeface="+mn-lt"/>
              </a:rPr>
              <a:t>Αριστερά: πρόσθια άποψη της άρθρωσης του γόνατος </a:t>
            </a:r>
            <a:br>
              <a:rPr lang="el-GR" sz="2200" dirty="0">
                <a:latin typeface="+mn-lt"/>
              </a:rPr>
            </a:br>
            <a:r>
              <a:rPr lang="el-GR" sz="2200" dirty="0">
                <a:latin typeface="+mn-lt"/>
              </a:rPr>
              <a:t>Δεξιά: κάτοψη της άρθρωσης του γόνατος </a:t>
            </a:r>
          </a:p>
        </p:txBody>
      </p:sp>
      <p:pic>
        <p:nvPicPr>
          <p:cNvPr id="10" name="Content Placeholder 3" descr="anatomia gonatos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571744"/>
            <a:ext cx="4643470" cy="4108650"/>
          </a:xfrm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2428868"/>
            <a:ext cx="4071934" cy="3857652"/>
          </a:xfr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3286116" y="1476361"/>
            <a:ext cx="5715040" cy="4238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b="1" dirty="0" smtClean="0"/>
              <a:t>σύνδεσμοι του γόνατος </a:t>
            </a:r>
            <a:r>
              <a:rPr lang="el-GR" dirty="0" smtClean="0"/>
              <a:t>είναι οι εξής: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quarter" idx="12"/>
          </p:nvPr>
        </p:nvSpPr>
        <p:spPr>
          <a:xfrm>
            <a:off x="142844" y="1600200"/>
            <a:ext cx="4426067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700" dirty="0" smtClean="0"/>
              <a:t>1. </a:t>
            </a:r>
            <a:r>
              <a:rPr lang="el-GR" sz="1700" dirty="0" smtClean="0"/>
              <a:t>Ο </a:t>
            </a:r>
            <a:r>
              <a:rPr lang="el-GR" sz="1700" dirty="0" err="1" smtClean="0"/>
              <a:t>επιγονατιδικός</a:t>
            </a:r>
            <a:endParaRPr lang="el-GR" sz="1700" dirty="0" smtClean="0"/>
          </a:p>
          <a:p>
            <a:pPr>
              <a:lnSpc>
                <a:spcPct val="150000"/>
              </a:lnSpc>
              <a:buNone/>
            </a:pPr>
            <a:r>
              <a:rPr lang="el-GR" sz="1700" dirty="0" smtClean="0"/>
              <a:t>2. Ο πρόσθιος χιαστός</a:t>
            </a:r>
          </a:p>
          <a:p>
            <a:pPr>
              <a:lnSpc>
                <a:spcPct val="150000"/>
              </a:lnSpc>
              <a:buNone/>
            </a:pPr>
            <a:r>
              <a:rPr lang="el-GR" sz="1700" dirty="0" smtClean="0"/>
              <a:t>3. Ο οπίσθιος χιαστός</a:t>
            </a:r>
          </a:p>
          <a:p>
            <a:pPr>
              <a:lnSpc>
                <a:spcPct val="150000"/>
              </a:lnSpc>
              <a:buNone/>
            </a:pPr>
            <a:r>
              <a:rPr lang="el-GR" sz="1700" dirty="0" smtClean="0"/>
              <a:t>4. Οι 2 </a:t>
            </a:r>
            <a:r>
              <a:rPr lang="el-GR" sz="1700" dirty="0" err="1" smtClean="0"/>
              <a:t>καθεκτικοί</a:t>
            </a:r>
            <a:r>
              <a:rPr lang="el-GR" sz="1700" dirty="0" smtClean="0"/>
              <a:t> σύνδεσμοι της επιγονατίδας</a:t>
            </a:r>
          </a:p>
          <a:p>
            <a:pPr>
              <a:lnSpc>
                <a:spcPct val="150000"/>
              </a:lnSpc>
              <a:buNone/>
            </a:pPr>
            <a:r>
              <a:rPr lang="el-GR" sz="1700" dirty="0" smtClean="0"/>
              <a:t>5. Ο έξω πλάγιος</a:t>
            </a:r>
          </a:p>
          <a:p>
            <a:pPr>
              <a:lnSpc>
                <a:spcPct val="150000"/>
              </a:lnSpc>
              <a:buNone/>
            </a:pPr>
            <a:r>
              <a:rPr lang="el-GR" sz="1700" dirty="0" smtClean="0"/>
              <a:t>6. Ο έσω πλάγιος</a:t>
            </a:r>
          </a:p>
          <a:p>
            <a:pPr>
              <a:lnSpc>
                <a:spcPct val="150000"/>
              </a:lnSpc>
              <a:buNone/>
            </a:pPr>
            <a:r>
              <a:rPr lang="el-GR" sz="1700" dirty="0" smtClean="0"/>
              <a:t>7. Ο τοξοειδής (οπίσθιος)</a:t>
            </a:r>
          </a:p>
          <a:p>
            <a:pPr>
              <a:lnSpc>
                <a:spcPct val="150000"/>
              </a:lnSpc>
              <a:buNone/>
            </a:pPr>
            <a:r>
              <a:rPr lang="el-GR" sz="1700" dirty="0" smtClean="0"/>
              <a:t>8 . Ο λοξός ιγνυακός (οπίσθιος)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koili.gif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4679157" y="1000108"/>
            <a:ext cx="4321999" cy="4867292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</a:t>
            </a:r>
            <a:r>
              <a:rPr lang="el-GR" b="1" dirty="0" smtClean="0"/>
              <a:t> σύνδεσμοι της </a:t>
            </a:r>
            <a:r>
              <a:rPr lang="el-GR" b="1" dirty="0" err="1" smtClean="0"/>
              <a:t>ποδοκνημικής</a:t>
            </a:r>
            <a:r>
              <a:rPr lang="el-GR" b="1" dirty="0" smtClean="0"/>
              <a:t> </a:t>
            </a:r>
            <a:r>
              <a:rPr lang="el-GR" dirty="0" smtClean="0"/>
              <a:t>είναι οι εξής: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l-GR" dirty="0" smtClean="0"/>
              <a:t>1. ο έσω πλάγιος ή δελτοειδής και 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>2. ο έξω πλάγιος.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3. </a:t>
            </a:r>
            <a:r>
              <a:rPr lang="el-GR" dirty="0" smtClean="0"/>
              <a:t>ο σταυρωτός σύνδεσμος της κνήμης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5250" y="0"/>
            <a:ext cx="1333500" cy="17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0">
              <a:defRPr/>
            </a:pPr>
            <a:endParaRPr lang="uk-UA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64" y="268319"/>
            <a:ext cx="1285875" cy="103659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768090">
              <a:defRPr/>
            </a:pPr>
            <a:r>
              <a:rPr lang="el-GR" sz="6400" b="1" dirty="0">
                <a:solidFill>
                  <a:srgbClr val="FFFFFF"/>
                </a:solidFill>
                <a:latin typeface="Roboto Thin" pitchFamily="2" charset="0"/>
                <a:ea typeface="Roboto Thin" pitchFamily="2" charset="0"/>
              </a:rPr>
              <a:t>?</a:t>
            </a:r>
            <a:endParaRPr lang="uk-UA" sz="6400" b="1" dirty="0">
              <a:solidFill>
                <a:srgbClr val="FFFFFF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36382E-46F6-4F7D-BD9A-38D87914D60F}"/>
              </a:ext>
            </a:extLst>
          </p:cNvPr>
          <p:cNvSpPr/>
          <p:nvPr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0">
              <a:defRPr/>
            </a:pPr>
            <a:endParaRPr lang="uk-UA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2555E1-36CA-44E9-A604-147E3B02435B}"/>
              </a:ext>
            </a:extLst>
          </p:cNvPr>
          <p:cNvSpPr txBox="1"/>
          <p:nvPr/>
        </p:nvSpPr>
        <p:spPr>
          <a:xfrm>
            <a:off x="2614095" y="2712364"/>
            <a:ext cx="3915813" cy="898092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768090">
              <a:defRPr/>
            </a:pPr>
            <a:r>
              <a:rPr lang="el-GR" sz="5500" b="1" dirty="0">
                <a:latin typeface="Roboto Condensed"/>
                <a:ea typeface="Roboto Thin" pitchFamily="2" charset="0"/>
              </a:rPr>
              <a:t>Ερωτήσεις</a:t>
            </a:r>
            <a:endParaRPr lang="uk-UA" sz="5500" b="1" dirty="0">
              <a:latin typeface="Roboto Condensed"/>
              <a:ea typeface="Roboto Thi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480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prism dir="u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5864" y="1295400"/>
            <a:ext cx="6772275" cy="1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l-GR" sz="3400" b="1" dirty="0">
                <a:solidFill>
                  <a:schemeClr val="bg1"/>
                </a:solidFill>
                <a:latin typeface="+mj-lt"/>
              </a:rPr>
              <a:t>Βιβλιογραφικές αναφορές</a:t>
            </a:r>
            <a:endParaRPr lang="uk-UA" sz="3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457ACB-58BC-4766-8E3A-787281BB046D}"/>
              </a:ext>
            </a:extLst>
          </p:cNvPr>
          <p:cNvSpPr/>
          <p:nvPr/>
        </p:nvSpPr>
        <p:spPr>
          <a:xfrm>
            <a:off x="1632225" y="2500307"/>
            <a:ext cx="5879550" cy="420669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256030" indent="-2560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 smtClean="0">
                <a:ea typeface="Roboto Light" panose="02000000000000000000" pitchFamily="2" charset="0"/>
              </a:rPr>
              <a:t>Λυρίτης</a:t>
            </a:r>
            <a:r>
              <a:rPr lang="el-GR" dirty="0" smtClean="0">
                <a:ea typeface="Roboto Light" panose="02000000000000000000" pitchFamily="2" charset="0"/>
              </a:rPr>
              <a:t> Γεώργιος, Μεταβολικά Νοσήματα των Οστών, </a:t>
            </a:r>
            <a:r>
              <a:rPr lang="en-US" dirty="0" err="1" smtClean="0">
                <a:ea typeface="Roboto Light" panose="02000000000000000000" pitchFamily="2" charset="0"/>
              </a:rPr>
              <a:t>Hylonome</a:t>
            </a:r>
            <a:r>
              <a:rPr lang="en-US" dirty="0" smtClean="0">
                <a:ea typeface="Roboto Light" panose="02000000000000000000" pitchFamily="2" charset="0"/>
              </a:rPr>
              <a:t> Editions, </a:t>
            </a:r>
            <a:r>
              <a:rPr lang="el-GR" dirty="0" smtClean="0">
                <a:ea typeface="Roboto Light" panose="02000000000000000000" pitchFamily="2" charset="0"/>
              </a:rPr>
              <a:t>Αθήνα, 2013. </a:t>
            </a:r>
          </a:p>
          <a:p>
            <a:pPr marL="256030" indent="-2560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ea typeface="Roboto Light" panose="02000000000000000000" pitchFamily="2" charset="0"/>
              </a:rPr>
              <a:t>Δρ </a:t>
            </a:r>
            <a:r>
              <a:rPr lang="el-GR" dirty="0" err="1" smtClean="0">
                <a:ea typeface="Roboto Light" panose="02000000000000000000" pitchFamily="2" charset="0"/>
              </a:rPr>
              <a:t>Χατζημπούγιας</a:t>
            </a:r>
            <a:r>
              <a:rPr lang="el-GR" dirty="0" smtClean="0">
                <a:ea typeface="Roboto Light" panose="02000000000000000000" pitchFamily="2" charset="0"/>
              </a:rPr>
              <a:t> Ιωάννης, Στοιχεία Ανατομικής του Ανθρώπου, Εκδόσεις </a:t>
            </a:r>
            <a:r>
              <a:rPr lang="en-US" dirty="0" smtClean="0">
                <a:ea typeface="Roboto Light" panose="02000000000000000000" pitchFamily="2" charset="0"/>
              </a:rPr>
              <a:t>GM DESIGN, </a:t>
            </a:r>
            <a:r>
              <a:rPr lang="el-GR" dirty="0" smtClean="0">
                <a:ea typeface="Roboto Light" panose="02000000000000000000" pitchFamily="2" charset="0"/>
              </a:rPr>
              <a:t>Αθήνα, 4</a:t>
            </a:r>
            <a:r>
              <a:rPr lang="el-GR" baseline="30000" dirty="0" smtClean="0">
                <a:ea typeface="Roboto Light" panose="02000000000000000000" pitchFamily="2" charset="0"/>
              </a:rPr>
              <a:t>η</a:t>
            </a:r>
            <a:r>
              <a:rPr lang="el-GR" dirty="0" smtClean="0">
                <a:ea typeface="Roboto Light" panose="02000000000000000000" pitchFamily="2" charset="0"/>
              </a:rPr>
              <a:t> Έκδοση, Ιανουάριος 2007. </a:t>
            </a:r>
          </a:p>
          <a:p>
            <a:pPr marL="256030" indent="-2560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 smtClean="0"/>
              <a:t>Platzer</a:t>
            </a:r>
            <a:r>
              <a:rPr lang="el-GR" dirty="0" smtClean="0"/>
              <a:t> </a:t>
            </a:r>
            <a:r>
              <a:rPr lang="el-GR" dirty="0" err="1" smtClean="0"/>
              <a:t>Werner</a:t>
            </a:r>
            <a:r>
              <a:rPr lang="el-GR" dirty="0" smtClean="0"/>
              <a:t>,  Εγχειρίδιο Ανατομικής του Ανθρώπου με Έγχρωμο Άτλαντα. Εκδόσεις Λίτσας, 1998.</a:t>
            </a:r>
          </a:p>
          <a:p>
            <a:pPr marL="256030" indent="-2560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ea typeface="Roboto Light" panose="02000000000000000000" pitchFamily="2" charset="0"/>
              </a:rPr>
              <a:t>Συμεωνίδης Παναγιώτης, </a:t>
            </a:r>
            <a:r>
              <a:rPr lang="el-GR" dirty="0" err="1" smtClean="0">
                <a:ea typeface="Roboto Light" panose="02000000000000000000" pitchFamily="2" charset="0"/>
              </a:rPr>
              <a:t>Ορθοπαιδική</a:t>
            </a:r>
            <a:r>
              <a:rPr lang="el-GR" dirty="0" smtClean="0">
                <a:ea typeface="Roboto Light" panose="02000000000000000000" pitchFamily="2" charset="0"/>
              </a:rPr>
              <a:t>- Κακώσεις και παθήσεις του </a:t>
            </a:r>
            <a:r>
              <a:rPr lang="el-GR" dirty="0" err="1" smtClean="0">
                <a:ea typeface="Roboto Light" panose="02000000000000000000" pitchFamily="2" charset="0"/>
              </a:rPr>
              <a:t>μυοσκελετικού</a:t>
            </a:r>
            <a:r>
              <a:rPr lang="el-GR" dirty="0" smtClean="0">
                <a:ea typeface="Roboto Light" panose="02000000000000000000" pitchFamily="2" charset="0"/>
              </a:rPr>
              <a:t> συστήματος, Εκδόσεις </a:t>
            </a:r>
            <a:r>
              <a:rPr lang="en-US" dirty="0" smtClean="0">
                <a:ea typeface="Roboto Light" panose="02000000000000000000" pitchFamily="2" charset="0"/>
              </a:rPr>
              <a:t>University Studio Press, </a:t>
            </a:r>
            <a:r>
              <a:rPr lang="el-GR" dirty="0" smtClean="0">
                <a:ea typeface="Roboto Light" panose="02000000000000000000" pitchFamily="2" charset="0"/>
              </a:rPr>
              <a:t>Θεσσαλονίκη, </a:t>
            </a:r>
            <a:r>
              <a:rPr lang="en-US" dirty="0" smtClean="0">
                <a:ea typeface="Roboto Light" panose="02000000000000000000" pitchFamily="2" charset="0"/>
              </a:rPr>
              <a:t>2</a:t>
            </a:r>
            <a:r>
              <a:rPr lang="el-GR" baseline="30000" dirty="0" smtClean="0">
                <a:ea typeface="Roboto Light" panose="02000000000000000000" pitchFamily="2" charset="0"/>
              </a:rPr>
              <a:t>η</a:t>
            </a:r>
            <a:r>
              <a:rPr lang="el-GR" dirty="0" smtClean="0">
                <a:ea typeface="Roboto Light" panose="02000000000000000000" pitchFamily="2" charset="0"/>
              </a:rPr>
              <a:t> Έκδοση, 1996.</a:t>
            </a:r>
            <a:endParaRPr lang="el-GR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2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 lIns="91439" tIns="45720" rIns="91439" bIns="45720"/>
          <a:lstStyle/>
          <a:p>
            <a:r>
              <a:rPr lang="el-GR" b="1" dirty="0" smtClean="0"/>
              <a:t>Οι αρθρώσεις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17D62-9AA2-456F-A4B5-F29C8D3EC2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39" tIns="45720" rIns="91439" bIns="45720">
            <a:normAutofit/>
          </a:bodyPr>
          <a:lstStyle/>
          <a:p>
            <a:r>
              <a:rPr lang="el-GR" sz="2000" dirty="0" smtClean="0"/>
              <a:t>Τί ονομάζεται </a:t>
            </a:r>
            <a:r>
              <a:rPr lang="el-GR" sz="2000" b="1" dirty="0" smtClean="0"/>
              <a:t>άρθρωση</a:t>
            </a:r>
            <a:r>
              <a:rPr lang="el-GR" sz="2000" dirty="0" smtClean="0"/>
              <a:t>;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b="1" dirty="0" smtClean="0"/>
              <a:t>Άρθρωση</a:t>
            </a:r>
            <a:r>
              <a:rPr lang="el-GR" dirty="0" smtClean="0"/>
              <a:t> λέγεται η σύνδεση δύο ή περισσότερων οστών μεταξύ τους με την παρεμβολή ενός μαλακότερου ιστού έτσι ώστε να παρουσιάζεται μεγάλη, μικρή ή και καμιά κινητικότητα.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D4B4789-C680-40DD-AC12-41A4121457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39" tIns="45720" rIns="91439" bIns="45720">
            <a:noAutofit/>
          </a:bodyPr>
          <a:lstStyle/>
          <a:p>
            <a:r>
              <a:rPr lang="el-GR" sz="1800" dirty="0" smtClean="0"/>
              <a:t>Σε ποιες κατηγορίες διακρίνονται οι αρθρώσεις ανάλογα με την κινητικότητά τους;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600" y="2571744"/>
            <a:ext cx="3905250" cy="3295656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  <a:defRPr/>
            </a:pPr>
            <a:r>
              <a:rPr lang="el-GR" dirty="0" smtClean="0"/>
              <a:t>Ανάλογα με την κινητικότητά τους; οι αρθρώσεις χωρίζονται σε: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l-GR" b="1" dirty="0" smtClean="0"/>
              <a:t>Συναρθρώσεις,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l-GR" b="1" dirty="0" smtClean="0"/>
              <a:t>Αμφιαρθρώσεις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l-GR" b="1" dirty="0" smtClean="0"/>
              <a:t>Διαρθρώσεις.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275462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1"/>
            <a:ext cx="4133840" cy="400110"/>
          </a:xfrm>
        </p:spPr>
        <p:txBody>
          <a:bodyPr lIns="91439" tIns="45720" rIns="91439" bIns="45720"/>
          <a:lstStyle/>
          <a:p>
            <a:pPr algn="l"/>
            <a:r>
              <a:rPr lang="el-GR" b="1" dirty="0" smtClean="0"/>
              <a:t>Είδη αρθρώσεων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43000"/>
            <a:ext cx="8715375" cy="4929188"/>
          </a:xfrm>
          <a:prstGeom prst="rect">
            <a:avLst/>
          </a:prstGeom>
        </p:spPr>
        <p:txBody>
          <a:bodyPr lIns="91439" tIns="45720" rIns="91439" bIns="45720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solidFill>
                  <a:srgbClr val="FF0000"/>
                </a:solidFill>
              </a:rPr>
              <a:t>Συναρθρώσεις.</a:t>
            </a:r>
          </a:p>
          <a:p>
            <a:pPr>
              <a:lnSpc>
                <a:spcPct val="150000"/>
              </a:lnSpc>
              <a:defRPr/>
            </a:pPr>
            <a:r>
              <a:rPr lang="el-GR" sz="1600" dirty="0"/>
              <a:t>Στη συνάρθρωση ο μαλακότερος ιστός βρίσκεται ανάμεσα στα δύο οστά και τα συνδέει τόσο πολύ μεταξύ τους, ώστε δεν υπάρχει σχεδόν καμιά κινητικότητα. </a:t>
            </a:r>
          </a:p>
          <a:p>
            <a:pPr>
              <a:lnSpc>
                <a:spcPct val="150000"/>
              </a:lnSpc>
              <a:defRPr/>
            </a:pPr>
            <a:r>
              <a:rPr lang="el-GR" sz="1600" dirty="0"/>
              <a:t>Υπάρχουν τρεις τύποι συναρθρώσεων ανάλογα με τον παρεμβαλλόμενο ιστό (συνδετικό, χονδρικό, οστίτη):</a:t>
            </a:r>
          </a:p>
          <a:p>
            <a:pPr>
              <a:lnSpc>
                <a:spcPct val="150000"/>
              </a:lnSpc>
              <a:defRPr/>
            </a:pPr>
            <a:r>
              <a:rPr lang="el-GR" sz="1600" dirty="0"/>
              <a:t>α. Η </a:t>
            </a:r>
            <a:r>
              <a:rPr lang="el-GR" sz="1600" b="1" dirty="0" err="1"/>
              <a:t>συνδέσμωση</a:t>
            </a:r>
            <a:r>
              <a:rPr lang="el-GR" sz="1600" dirty="0"/>
              <a:t>, με πυκνό συνδετικό ιστό μεταξύ των οστών όπως η γόμφωση του δοντιού στο φατνίο</a:t>
            </a:r>
          </a:p>
          <a:p>
            <a:pPr>
              <a:lnSpc>
                <a:spcPct val="150000"/>
              </a:lnSpc>
              <a:defRPr/>
            </a:pPr>
            <a:r>
              <a:rPr lang="el-GR" sz="1600" dirty="0"/>
              <a:t>β. Η </a:t>
            </a:r>
            <a:r>
              <a:rPr lang="el-GR" sz="1600" b="1" dirty="0" err="1"/>
              <a:t>συγχόνδρωση</a:t>
            </a:r>
            <a:r>
              <a:rPr lang="el-GR" sz="1600" dirty="0"/>
              <a:t>, με χόνδρο μεταξύ των οστών, όπως στην βάση του κρανίου μεταξύ ινιακού και σφηνοειδούς οστού ή μεταξύ των σπονδύλων και</a:t>
            </a:r>
          </a:p>
          <a:p>
            <a:pPr>
              <a:lnSpc>
                <a:spcPct val="150000"/>
              </a:lnSpc>
              <a:defRPr/>
            </a:pPr>
            <a:r>
              <a:rPr lang="el-GR" sz="1600" dirty="0"/>
              <a:t>γ. Η </a:t>
            </a:r>
            <a:r>
              <a:rPr lang="el-GR" sz="1600" b="1" dirty="0"/>
              <a:t>συνοστέωση</a:t>
            </a:r>
            <a:r>
              <a:rPr lang="el-GR" sz="1600" dirty="0"/>
              <a:t>, όπως π.χ. με τα τρία οστά (λαγόνιο, ηβικό, ισχιακό) που </a:t>
            </a:r>
            <a:r>
              <a:rPr lang="el-GR" sz="1600" dirty="0" err="1"/>
              <a:t>συνοστεώθηκαν</a:t>
            </a:r>
            <a:r>
              <a:rPr lang="el-GR" sz="1600" dirty="0"/>
              <a:t> και σχημάτισαν το ανώνυμο οστό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1"/>
            <a:ext cx="4133840" cy="400110"/>
          </a:xfrm>
        </p:spPr>
        <p:txBody>
          <a:bodyPr lIns="91439" tIns="45720" rIns="91439" bIns="45720"/>
          <a:lstStyle/>
          <a:p>
            <a:pPr algn="l"/>
            <a:r>
              <a:rPr lang="el-GR" b="1" dirty="0" smtClean="0"/>
              <a:t>Είδη αρθρώσεων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8625" y="1143000"/>
            <a:ext cx="8715375" cy="4724400"/>
          </a:xfrm>
          <a:prstGeom prst="rect">
            <a:avLst/>
          </a:prstGeom>
        </p:spPr>
        <p:txBody>
          <a:bodyPr lIns="91439" tIns="45720" rIns="91439" bIns="4572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err="1" smtClean="0">
                <a:solidFill>
                  <a:srgbClr val="FF0000"/>
                </a:solidFill>
              </a:rPr>
              <a:t>Αμφιαρθρώσεις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Οι </a:t>
            </a:r>
            <a:r>
              <a:rPr lang="el-GR" dirty="0" err="1" smtClean="0"/>
              <a:t>αμφιαρθρώσεις</a:t>
            </a:r>
            <a:r>
              <a:rPr lang="el-GR" dirty="0" smtClean="0"/>
              <a:t> είναι αρθρώσεις με εξαιρετικά περιορισμένη κίνηση, κάτι μεταξύ διαρθρώσεων και συναρθρώσεων. </a:t>
            </a:r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Υπάρχουν δύο είδη: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l-GR" dirty="0" smtClean="0"/>
              <a:t>Οι τυπικές αμφιαρθρώσεις, όπως μεταξύ των σωμάτων των σπονδύλων και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l-GR" dirty="0" smtClean="0"/>
              <a:t>Οι </a:t>
            </a:r>
            <a:r>
              <a:rPr lang="el-GR" dirty="0" err="1" smtClean="0"/>
              <a:t>διαρθροαμφιαρθρώσεις</a:t>
            </a:r>
            <a:r>
              <a:rPr lang="el-GR" dirty="0" smtClean="0"/>
              <a:t> (ηβική σύμφυση, </a:t>
            </a:r>
            <a:r>
              <a:rPr lang="el-GR" dirty="0" err="1" smtClean="0"/>
              <a:t>ιερολαγόνια</a:t>
            </a:r>
            <a:r>
              <a:rPr lang="el-GR" dirty="0" smtClean="0"/>
              <a:t> άρθρωση)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11735" r="11735"/>
          <a:stretch>
            <a:fillRect/>
          </a:stretch>
        </p:blipFill>
        <p:spPr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lIns="91439" tIns="45720" rIns="91439" bIns="45720"/>
          <a:lstStyle/>
          <a:p>
            <a:r>
              <a:rPr lang="el-GR" b="1" dirty="0" smtClean="0"/>
              <a:t>Είδη αρθρώσεων- διαρθρώσεις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quarter" idx="12"/>
          </p:nvPr>
        </p:nvSpPr>
        <p:spPr>
          <a:xfrm>
            <a:off x="-3089" y="1571612"/>
            <a:ext cx="4572000" cy="4295788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sz="2000" dirty="0" smtClean="0"/>
              <a:t>Στη διάρθρωση ο μαλακότερος ιστός περιβάλλει τα </a:t>
            </a:r>
            <a:r>
              <a:rPr lang="el-GR" sz="2000" dirty="0" err="1" smtClean="0"/>
              <a:t>αρθρούμενα</a:t>
            </a:r>
            <a:r>
              <a:rPr lang="el-GR" sz="2000" dirty="0" smtClean="0"/>
              <a:t> οστά και έτσι επιτρέπεται από μικρή μέχρι μεγάλη κινητικότητα</a:t>
            </a:r>
            <a:r>
              <a:rPr lang="en-US" sz="2000" dirty="0" smtClean="0"/>
              <a:t>.</a:t>
            </a:r>
            <a:endParaRPr lang="el-GR" sz="2000" dirty="0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4751388" y="1568450"/>
            <a:ext cx="4392612" cy="488950"/>
          </a:xfrm>
          <a:prstGeom prst="rect">
            <a:avLst/>
          </a:prstGeom>
        </p:spPr>
        <p:txBody>
          <a:bodyPr lIns="91439" tIns="45720" rIns="91439" bIns="45720"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Σχηματική παράσταση διάρθρωσης</a:t>
            </a:r>
            <a:endParaRPr lang="el-G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707886"/>
          </a:xfrm>
        </p:spPr>
        <p:txBody>
          <a:bodyPr lIns="91439" tIns="45720" rIns="91439" bIns="45720"/>
          <a:lstStyle/>
          <a:p>
            <a:pPr algn="l"/>
            <a:r>
              <a:rPr lang="el-GR" b="1" dirty="0" smtClean="0"/>
              <a:t>Κάθε διάρθρωση αποτελείται από κύρια και επικουρικά μέρη.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549400"/>
            <a:ext cx="8205816" cy="4318000"/>
          </a:xfrm>
        </p:spPr>
        <p:txBody>
          <a:bodyPr lIns="91439" tIns="45720" rIns="91439" bIns="4572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Τα </a:t>
            </a:r>
            <a:r>
              <a:rPr lang="el-GR" b="1" dirty="0" smtClean="0"/>
              <a:t>κύρια</a:t>
            </a:r>
            <a:r>
              <a:rPr lang="el-GR" dirty="0" smtClean="0"/>
              <a:t> μέρη μιας διάρθρωσης είναι: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Οι αρθρικές επιφάνειες</a:t>
            </a:r>
            <a:r>
              <a:rPr lang="el-GR" dirty="0" smtClean="0"/>
              <a:t>. Είναι οι επιφάνειες των οστών που έρχονται σε επαφή μεταξύ τους. Είναι λείες και συνήθως αντιστοιχούν η μία με την άλλη, δηλ. αν η μία είναι κοίλη η άλλη είναι κυρτή έτσι ώστε να εφαρμόζουν. Δεν έχουν περιόστεο αλλά αντιθέτως καλύπτονται από ένα στρώμα χόνδρου που λέγεται αρθρικός χόνδρος.</a:t>
            </a:r>
          </a:p>
          <a:p>
            <a:pPr>
              <a:lnSpc>
                <a:spcPct val="150000"/>
              </a:lnSpc>
              <a:defRPr/>
            </a:pPr>
            <a:r>
              <a:rPr lang="el-GR" b="1" dirty="0" smtClean="0"/>
              <a:t>Ο αρθρικός θύλακος</a:t>
            </a:r>
            <a:r>
              <a:rPr lang="el-GR" dirty="0" smtClean="0"/>
              <a:t>, που συνδέει τα </a:t>
            </a:r>
            <a:r>
              <a:rPr lang="el-GR" dirty="0" err="1" smtClean="0"/>
              <a:t>αρθρούμενα</a:t>
            </a:r>
            <a:r>
              <a:rPr lang="el-GR" dirty="0" smtClean="0"/>
              <a:t> οστά περιβάλλοντάς τα κοντά στις αρθρικές επιφάνειες.</a:t>
            </a:r>
          </a:p>
          <a:p>
            <a:pPr>
              <a:lnSpc>
                <a:spcPct val="150000"/>
              </a:lnSpc>
              <a:defRPr/>
            </a:pPr>
            <a:r>
              <a:rPr lang="el-GR" b="1" dirty="0" smtClean="0"/>
              <a:t>Η αρθρική κοιλότητα</a:t>
            </a:r>
            <a:r>
              <a:rPr lang="el-GR" dirty="0" smtClean="0"/>
              <a:t>, που είναι κλειστός χώρος και περικλείεται ανάμεσα στις αρθρικές επιφάνειες και τον αρθρικό θύλακο. Περιέχει μικρή ποσότητα από υγρό, </a:t>
            </a:r>
            <a:r>
              <a:rPr lang="el-GR" b="1" dirty="0" smtClean="0"/>
              <a:t>το αρθρικό υγρό</a:t>
            </a:r>
            <a:r>
              <a:rPr lang="el-GR" dirty="0" smtClean="0"/>
              <a:t>, που κάνει ολισθηρές τις αρθρικές επιφάνειες.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600" y="1549400"/>
            <a:ext cx="3905250" cy="4318000"/>
          </a:xfrm>
        </p:spPr>
        <p:txBody>
          <a:bodyPr lIns="91439" tIns="45720" rIns="91439" bIns="45720">
            <a:normAutofit/>
          </a:bodyPr>
          <a:lstStyle/>
          <a:p>
            <a:endParaRPr lang="el-GR" sz="1600" dirty="0" smtClean="0"/>
          </a:p>
          <a:p>
            <a:endParaRPr 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9" tIns="45720" rIns="91439" bIns="45720"/>
          <a:lstStyle/>
          <a:p>
            <a:pPr algn="l"/>
            <a:r>
              <a:rPr lang="el-GR" b="1" dirty="0" smtClean="0"/>
              <a:t>Κάθε διάρθρωση αποτελείται από κύρια και επικουρικά μέρη.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800" y="1549400"/>
            <a:ext cx="8966200" cy="4318000"/>
          </a:xfrm>
          <a:prstGeom prst="rect">
            <a:avLst/>
          </a:prstGeom>
        </p:spPr>
        <p:txBody>
          <a:bodyPr lIns="91439" tIns="45720" rIns="91439" bIns="4572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Τα </a:t>
            </a:r>
            <a:r>
              <a:rPr lang="el-GR" b="1" dirty="0" smtClean="0"/>
              <a:t>επικουρικά</a:t>
            </a:r>
            <a:r>
              <a:rPr lang="el-GR" dirty="0" smtClean="0"/>
              <a:t> μέρη μιας διάρθρωσης είναι: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Οι </a:t>
            </a:r>
            <a:r>
              <a:rPr lang="el-GR" b="1" dirty="0" smtClean="0"/>
              <a:t>σύνδεσμοι</a:t>
            </a:r>
            <a:r>
              <a:rPr lang="el-GR" dirty="0" smtClean="0"/>
              <a:t>, ταινίες από πυκνό συνδετικό ιστό που </a:t>
            </a:r>
            <a:r>
              <a:rPr lang="el-GR" dirty="0" err="1" smtClean="0"/>
              <a:t>προσφύονται</a:t>
            </a:r>
            <a:r>
              <a:rPr lang="el-GR" dirty="0" smtClean="0"/>
              <a:t> μεταξύ των </a:t>
            </a:r>
            <a:r>
              <a:rPr lang="el-GR" dirty="0" err="1" smtClean="0"/>
              <a:t>αρθρουμένων</a:t>
            </a:r>
            <a:r>
              <a:rPr lang="el-GR" dirty="0" smtClean="0"/>
              <a:t> οστών και ενισχύουν την άρθρωση, περιορίζουν το εύρος της κινητικότητας και καθορίζουν και την τροχιά των κινήσεων.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Οι </a:t>
            </a:r>
            <a:r>
              <a:rPr lang="el-GR" b="1" dirty="0" err="1" smtClean="0"/>
              <a:t>επιχείλιοι</a:t>
            </a:r>
            <a:r>
              <a:rPr lang="el-GR" b="1" dirty="0" smtClean="0"/>
              <a:t> χόνδροι, </a:t>
            </a:r>
            <a:r>
              <a:rPr lang="el-GR" dirty="0" err="1" smtClean="0"/>
              <a:t>δακτύλιoι</a:t>
            </a:r>
            <a:r>
              <a:rPr lang="el-GR" dirty="0" smtClean="0"/>
              <a:t> από χόνδρινο ιστό που περιβάλλουν τα χείλη της αρθρικής επιφάνειας ώστε να αυξήσουν το βάθος της. </a:t>
            </a:r>
            <a:r>
              <a:rPr lang="el-GR" dirty="0" err="1" smtClean="0"/>
              <a:t>Επιχείλιο</a:t>
            </a:r>
            <a:r>
              <a:rPr lang="el-GR" dirty="0" smtClean="0"/>
              <a:t> χόνδρο έχουμε στην </a:t>
            </a:r>
            <a:r>
              <a:rPr lang="el-GR" dirty="0" err="1" smtClean="0"/>
              <a:t>ωμογλήνη</a:t>
            </a:r>
            <a:r>
              <a:rPr lang="el-GR" dirty="0" smtClean="0"/>
              <a:t> της ωμοπλάτης και στην κοτύλη του ανώνυμου οστού.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Οι </a:t>
            </a:r>
            <a:r>
              <a:rPr lang="el-GR" b="1" dirty="0" smtClean="0"/>
              <a:t>διάρθριοι χόνδροι ή μηνίσκοι, </a:t>
            </a:r>
            <a:r>
              <a:rPr lang="el-GR" dirty="0" smtClean="0"/>
              <a:t>πλάκες από χόνδρινο ιστό που βρίσκονται μέσα σε μερικές αρθρικές κοιλότητες, ιδιαίτερα όταν οι αρθρικές επιφάνειες δεν εναρμονίζονται η μία με την άλλη.</a:t>
            </a:r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latin typeface="+mn-lt"/>
              </a:rPr>
              <a:t>Αριστερά: πρόσθιος χιαστός </a:t>
            </a:r>
            <a:br>
              <a:rPr lang="el-GR" sz="1800" dirty="0">
                <a:latin typeface="+mn-lt"/>
              </a:rPr>
            </a:br>
            <a:r>
              <a:rPr lang="el-GR" sz="1800" dirty="0">
                <a:latin typeface="+mn-lt"/>
              </a:rPr>
              <a:t>Δεξιά: </a:t>
            </a:r>
            <a:r>
              <a:rPr lang="el-GR" sz="1800" dirty="0" err="1">
                <a:latin typeface="+mn-lt"/>
              </a:rPr>
              <a:t>διάρθριος</a:t>
            </a:r>
            <a:r>
              <a:rPr lang="el-GR" sz="1800" dirty="0">
                <a:latin typeface="+mn-lt"/>
              </a:rPr>
              <a:t> χόνδρος ή μηνίσκος</a:t>
            </a:r>
          </a:p>
        </p:txBody>
      </p:sp>
      <p:pic>
        <p:nvPicPr>
          <p:cNvPr id="11" name="10 - Θέση περιεχομένου" descr="Screenshot_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85992"/>
            <a:ext cx="4929190" cy="4429156"/>
          </a:xfrm>
        </p:spPr>
      </p:pic>
      <p:pic>
        <p:nvPicPr>
          <p:cNvPr id="12" name="11 - Θέση περιεχομένου" descr="μηνίσκος 18α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285992"/>
            <a:ext cx="4214810" cy="44291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1279</Words>
  <Application>Microsoft Office PowerPoint</Application>
  <PresentationFormat>Προβολή στην οθόνη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Ροή</vt:lpstr>
      <vt:lpstr>Απεικόνιση και Ανάλυση Βάδισης</vt:lpstr>
      <vt:lpstr>Λέξεις κλειδιά</vt:lpstr>
      <vt:lpstr>Οι αρθρώσεις</vt:lpstr>
      <vt:lpstr>Είδη αρθρώσεων</vt:lpstr>
      <vt:lpstr>Είδη αρθρώσεων</vt:lpstr>
      <vt:lpstr>Είδη αρθρώσεων- διαρθρώσεις </vt:lpstr>
      <vt:lpstr>Κάθε διάρθρωση αποτελείται από κύρια και επικουρικά μέρη.</vt:lpstr>
      <vt:lpstr>Κάθε διάρθρωση αποτελείται από κύρια και επικουρικά μέρη.</vt:lpstr>
      <vt:lpstr>Αριστερά: πρόσθιος χιαστός  Δεξιά: διάρθριος χόνδρος ή μηνίσκος</vt:lpstr>
      <vt:lpstr>Οι κυριότερες αρθρώσεις  του ανθρώπινου σώματος </vt:lpstr>
      <vt:lpstr>Οι κυριότερες αρθρώσεις  του ανθρώπινου σώματος </vt:lpstr>
      <vt:lpstr>Οι κυριότερες αρθρώσεις  του ανθρώπινου σώματος- σπονδυλική στήλη- πώς αρθρώνονται οι σπόνδυλοι μεταξύ τους</vt:lpstr>
      <vt:lpstr>Οι κυριότερες αρθρώσεις  του ανθρώπινου σώματος- σπονδυλική στήλη- συνέχεια </vt:lpstr>
      <vt:lpstr>Κινητικότητα σπονδυλικής στήλης</vt:lpstr>
      <vt:lpstr>Οι κυριότερες αρθρώσεις  του ανθρώπινου σώματος </vt:lpstr>
      <vt:lpstr>Οι κυριότερες αρθρώσεις  του ανθρώπινου σώματος </vt:lpstr>
      <vt:lpstr>Οι σύνδεσμοι του ώμου είναι οι εξής:</vt:lpstr>
      <vt:lpstr>Οι σύνδεσμοι του αγκώνα είναι οι εξής:</vt:lpstr>
      <vt:lpstr>Οι σύνδεσμοι του καρπού είναι οι εξής:</vt:lpstr>
      <vt:lpstr>Οι κυριότερες αρθρώσεις  του ανθρώπινου σώματος </vt:lpstr>
      <vt:lpstr>Οι σύνδεσμοι του ισχίου</vt:lpstr>
      <vt:lpstr>Αριστερά: πρόσθια άποψη της άρθρωσης του γόνατος  Δεξιά: κάτοψη της άρθρωσης του γόνατος </vt:lpstr>
      <vt:lpstr>Οι σύνδεσμοι του γόνατος είναι οι εξής:</vt:lpstr>
      <vt:lpstr>Οι σύνδεσμοι της ποδοκνημικής είναι οι εξής:</vt:lpstr>
      <vt:lpstr>Διαφάνεια 25</vt:lpstr>
      <vt:lpstr>Διαφάνεια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Πρακτική Εφαρμογή στην Ειδικότητα της Φυσικοθεραπείας</dc:title>
  <dc:creator>mgiak</dc:creator>
  <cp:lastModifiedBy>mgiak</cp:lastModifiedBy>
  <cp:revision>3</cp:revision>
  <dcterms:created xsi:type="dcterms:W3CDTF">2022-10-30T15:44:04Z</dcterms:created>
  <dcterms:modified xsi:type="dcterms:W3CDTF">2022-11-06T19:06:59Z</dcterms:modified>
</cp:coreProperties>
</file>