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56" r:id="rId2"/>
    <p:sldId id="337" r:id="rId3"/>
    <p:sldId id="338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295" r:id="rId20"/>
    <p:sldId id="296" r:id="rId21"/>
    <p:sldId id="29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352425" y="457200"/>
            <a:ext cx="0" cy="6858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352425" y="6124657"/>
            <a:ext cx="0" cy="4953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C07D34DF-3409-4D64-8322-7375D73043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175710"/>
            <a:ext cx="1515621" cy="393193"/>
          </a:xfrm>
          <a:prstGeom prst="rect">
            <a:avLst/>
          </a:prstGeom>
        </p:spPr>
      </p:pic>
      <p:sp>
        <p:nvSpPr>
          <p:cNvPr id="9" name="Title 7">
            <a:extLst>
              <a:ext uri="{FF2B5EF4-FFF2-40B4-BE49-F238E27FC236}">
                <a16:creationId xmlns="" xmlns:a16="http://schemas.microsoft.com/office/drawing/2014/main" id="{2C13537A-41AD-4727-9EF5-47A16D50F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150" y="380941"/>
            <a:ext cx="4133840" cy="72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000" b="0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l-GR" dirty="0"/>
              <a:t>Πατήστε εδώ για αλλαγή του τίτλου της διαφάνειας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>
        <p14:flip dir="r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dirty="0"/>
              <a:t>Πατήστε στο εικονίδιο για εισαγωγή φωτογραφίας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>
        <p14:flip dir="r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725273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>
        <p14:flip dir="r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0C3976F-28CC-4AAA-9B74-D80D95838876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2CC1BC-5F6F-49DC-97D2-A4158D0AB0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/index.php?title=User:Osteomyoamare&amp;action=edit&amp;redlink=1" TargetMode="External"/><Relationship Id="rId3" Type="http://schemas.openxmlformats.org/officeDocument/2006/relationships/hyperlink" Target="http://commons.wikimedia.org/wiki/File:Anatomical_Sagittal_Plane-en.svg" TargetMode="External"/><Relationship Id="rId7" Type="http://schemas.openxmlformats.org/officeDocument/2006/relationships/hyperlink" Target="http://commons.wikimedia.org/wiki/File:Transverse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commons.wikimedia.org/wiki/File:Plano_anatomico_Frontal.svg" TargetMode="External"/><Relationship Id="rId5" Type="http://schemas.openxmlformats.org/officeDocument/2006/relationships/hyperlink" Target="http://creativecommons.org/licenses/by-sa/3.0/deed.en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commons.wikimedia.org/wiki/User:Edoarado" TargetMode="External"/><Relationship Id="rId9" Type="http://schemas.openxmlformats.org/officeDocument/2006/relationships/hyperlink" Target="http://creativecommons.org/licenses/by/3.0/deed.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Απεικόνιση κι ανάλυση βάδισης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Απεικόνιση και Ανάλυση Βάδισης </a:t>
            </a:r>
          </a:p>
          <a:p>
            <a:r>
              <a:rPr lang="el-GR" dirty="0" smtClean="0"/>
              <a:t>Αισθητική </a:t>
            </a:r>
            <a:r>
              <a:rPr lang="el-GR" dirty="0" smtClean="0"/>
              <a:t>– </a:t>
            </a:r>
            <a:r>
              <a:rPr lang="el-GR" dirty="0" err="1" smtClean="0"/>
              <a:t>Ποδολογία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Α΄ εξάμηνο</a:t>
            </a:r>
          </a:p>
          <a:p>
            <a:r>
              <a:rPr lang="el-GR" dirty="0" smtClean="0"/>
              <a:t>Μάθημα 1</a:t>
            </a:r>
            <a:r>
              <a:rPr lang="el-GR" baseline="30000" dirty="0" smtClean="0"/>
              <a:t>ο</a:t>
            </a:r>
            <a:endParaRPr lang="en-US" baseline="30000" dirty="0" smtClean="0"/>
          </a:p>
          <a:p>
            <a:endParaRPr lang="el-GR" baseline="30000" dirty="0" smtClean="0"/>
          </a:p>
          <a:p>
            <a:r>
              <a:rPr lang="el-GR" baseline="30000" dirty="0" smtClean="0"/>
              <a:t>Γιακουμίδου Μαρία, Φυσικοθεραπεύτρια, </a:t>
            </a:r>
            <a:r>
              <a:rPr lang="en-US" baseline="30000" dirty="0" err="1" smtClean="0"/>
              <a:t>MSc</a:t>
            </a:r>
            <a:endParaRPr lang="el-GR" baseline="30000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150" y="380941"/>
            <a:ext cx="4133840" cy="400110"/>
          </a:xfrm>
        </p:spPr>
        <p:txBody>
          <a:bodyPr/>
          <a:lstStyle/>
          <a:p>
            <a:pPr eaLnBrk="1" hangingPunct="1"/>
            <a:r>
              <a:rPr lang="el-GR" b="1" dirty="0" smtClean="0">
                <a:effectLst/>
              </a:rPr>
              <a:t>Άξονες κίνησης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1190625"/>
            <a:ext cx="7908925" cy="49355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l-GR" sz="2000" dirty="0"/>
              <a:t>Το ανθρώπινο σώμα και τα μέλη του έχουν την δυνατότητα να κινούνται στο χώρο. </a:t>
            </a:r>
          </a:p>
          <a:p>
            <a:pPr>
              <a:lnSpc>
                <a:spcPct val="150000"/>
              </a:lnSpc>
              <a:defRPr/>
            </a:pPr>
            <a:r>
              <a:rPr lang="el-GR" sz="2000" dirty="0"/>
              <a:t>Για την καλύτερη κατανόηση των κινήσεων αυτών, έχουν καθοριστεί τρεις άξονες με βάση την κίνηση του σώματος και των μελών του. </a:t>
            </a:r>
          </a:p>
          <a:p>
            <a:pPr>
              <a:lnSpc>
                <a:spcPct val="150000"/>
              </a:lnSpc>
              <a:defRPr/>
            </a:pPr>
            <a:r>
              <a:rPr lang="el-GR" sz="2000" dirty="0"/>
              <a:t>Οι άξονες αυτές είναι νοητές γραμμές γύρω από τις οποίες γίνονται οι κινήσεις του σώματος ή των μελών του, όταν αυτό είναι δυνατό.</a:t>
            </a:r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150" y="380941"/>
            <a:ext cx="5634049" cy="400110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/>
              <a:t>Οι άξονες κίνησης του ανθρωπίνου σώματος είναι: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98475" y="1000125"/>
            <a:ext cx="8645525" cy="51260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800" dirty="0"/>
              <a:t>• </a:t>
            </a:r>
            <a:r>
              <a:rPr lang="el-GR" sz="2000" dirty="0"/>
              <a:t>Ο </a:t>
            </a:r>
            <a:r>
              <a:rPr lang="el-GR" sz="2000" b="1" dirty="0"/>
              <a:t>μετωπιαίος</a:t>
            </a:r>
            <a:r>
              <a:rPr lang="el-GR" sz="2000" dirty="0"/>
              <a:t> άξονας είναι η νοητή γραμμή που περνάει από την δεξιά πλευρά προς την αριστερή ή το αντίστροφο. Τέμνει κάθετα το προσθιοπίσθιο επίπεδο.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el-GR" sz="2000" dirty="0"/>
              <a:t>• Ο </a:t>
            </a:r>
            <a:r>
              <a:rPr lang="el-GR" sz="2000" b="1" dirty="0"/>
              <a:t>κατακόρυφος</a:t>
            </a:r>
            <a:r>
              <a:rPr lang="el-GR" sz="2000" dirty="0"/>
              <a:t> άξονας είναι η νοητή γραμμή που περνάει από το κέντρο του κεφαλιού και καταλήγει στα πόδια. Τέμνει κάθετα το εγκάρσιο επίπεδο.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el-GR" sz="2000" dirty="0"/>
              <a:t>• Ο </a:t>
            </a:r>
            <a:r>
              <a:rPr lang="el-GR" sz="2000" b="1" dirty="0"/>
              <a:t>οβελιαίος ή </a:t>
            </a:r>
            <a:r>
              <a:rPr lang="el-GR" sz="2000" b="1" dirty="0" err="1"/>
              <a:t>προσθιοπίσθιος</a:t>
            </a:r>
            <a:r>
              <a:rPr lang="en-US" sz="2000" b="1" dirty="0"/>
              <a:t> </a:t>
            </a:r>
            <a:r>
              <a:rPr lang="el-GR" sz="2000" b="1" dirty="0"/>
              <a:t> </a:t>
            </a:r>
            <a:r>
              <a:rPr lang="el-GR" sz="2000" dirty="0"/>
              <a:t>άξονας είναι η νοητή γραμμή που περνάει από την μπροστά προς την πίσω πλευρά του σώματος. Τέμνει κάθετα το μετωπιαίο επίπεδο.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sz="2800" dirty="0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b="0" smtClean="0">
                <a:effectLst/>
              </a:rPr>
              <a:t>ΟΝΟΜΑΤΟΛΟΓΙΑ ΚΙΝΗΣΕΩΝ.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Οι βασικές κινήσεις που παρουσιάζονται στο ανθρώπινο σώμα είναι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smtClean="0">
                <a:effectLst/>
              </a:rPr>
              <a:t>	(1) Κάμψη – Έκταση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Οι κινήσεις αυτές γίνονται στο οβελιαίο επίπεδο και γύρω από το μετωπιαίο άξονα.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Η κάμψη είναι η κίνηση όπου ένα οστό ή μέλος κινείται πιο κοντά σε ένα άλλο, ενώ η έκταση είναι η κίνηση όπου ένα μέλος ή οστό μετακινείται μακριά από ένα άλλο.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Στην κάμψη παρατηρείται ελάττωση της γωνίας μεταξύ των οστών που κινούνται και το αντίθετο συμβαίνει στην έκταση.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smtClean="0">
                <a:effectLst/>
              </a:rPr>
              <a:t>(2) Απαγωγή – Προσαγωγή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Οι κινήσεις αυτές γίνονται στο μετωπιαίο επίπεδο και γύρω από τον οβελιαίο άξονα.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Είναι η απομάκρυνση του μέλους από την ανατομική του θέση (απαγωγή) και η επαναφορά του στην αρχική του θέση (προσαγωγή).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Στην απαγωγή – προσαγωγή της πηχεοκαρπικής άρθρωσης μιλάμε για κερκιδική και ωλένια απόκλιση αντίστοιχα.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effectLst/>
              </a:rPr>
              <a:t>Κατά την απαγωγή – προσαγωγή των δαχτύλων, αναφερόμαστε στην κίνηση με βάση το μεσαίο δάχτυλο.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b="1" smtClean="0">
                <a:effectLst/>
              </a:rPr>
              <a:t>(3) Περιαγωγή</a:t>
            </a:r>
          </a:p>
          <a:p>
            <a:pPr eaLnBrk="1" hangingPunct="1"/>
            <a:r>
              <a:rPr lang="el-GR" smtClean="0">
                <a:effectLst/>
              </a:rPr>
              <a:t>Είναι μια σύνθετη κίνηση που γίνεται στις διαξονικές ή πολυαξονικές αρθρώσεις και περιλαμβάνει κάμψη – απαγωγή – έκταση – προσαγωγή ή αντίθετα και μπορεί να περιλαμβάνει και στροφή.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smtClean="0">
                <a:effectLst/>
              </a:rPr>
              <a:t>(4) Οριζόντια απαγωγή – προσαγωγή</a:t>
            </a:r>
          </a:p>
          <a:p>
            <a:pPr eaLnBrk="1" hangingPunct="1">
              <a:defRPr/>
            </a:pPr>
            <a:r>
              <a:rPr lang="el-GR" smtClean="0">
                <a:effectLst/>
              </a:rPr>
              <a:t>Οι κινήσεις αυτές αναφέρονται κυρίως στα άνω άκρα και η οριζόντια προσαγωγή γίνεται από την θέση της απαγωγής και η οριζόντια απαγωγή από την θέση της προσαγωγής.</a:t>
            </a:r>
          </a:p>
          <a:p>
            <a:pPr eaLnBrk="1" hangingPunct="1">
              <a:defRPr/>
            </a:pPr>
            <a:endParaRPr lang="el-GR" smtClean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smtClean="0">
                <a:effectLst/>
              </a:rPr>
              <a:t>(5) Στροφή</a:t>
            </a:r>
          </a:p>
          <a:p>
            <a:pPr eaLnBrk="1" hangingPunct="1">
              <a:defRPr/>
            </a:pPr>
            <a:r>
              <a:rPr lang="el-GR" smtClean="0">
                <a:effectLst/>
              </a:rPr>
              <a:t>Στροφή (εσωτερικά ή εξωτερικά) είναι η κίνηση κάθε μέλους γύρω από τον κατακόρυφο άξονα του σώματος.</a:t>
            </a:r>
          </a:p>
          <a:p>
            <a:pPr eaLnBrk="1" hangingPunct="1">
              <a:defRPr/>
            </a:pPr>
            <a:r>
              <a:rPr lang="el-GR" smtClean="0">
                <a:effectLst/>
              </a:rPr>
              <a:t>Η στροφή γίνεται από οποιαδήποτε ανατομική θέση και εξαρτάται από πολλούς παράγοντες και κυρίως από τον βαθμό χάλασης μυών και συνδέσμων.</a:t>
            </a:r>
          </a:p>
          <a:p>
            <a:pPr eaLnBrk="1" hangingPunct="1">
              <a:defRPr/>
            </a:pPr>
            <a:endParaRPr lang="el-GR" smtClean="0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smtClean="0">
                <a:effectLst/>
              </a:rPr>
              <a:t>(6) Πρηνισμός – υπτιασμός</a:t>
            </a:r>
          </a:p>
          <a:p>
            <a:pPr eaLnBrk="1" hangingPunct="1">
              <a:defRPr/>
            </a:pPr>
            <a:r>
              <a:rPr lang="el-GR" smtClean="0">
                <a:effectLst/>
              </a:rPr>
              <a:t>Η κίνηση πραγματοποιείται στην άνω και κάτω κερκιδωλενική άρθρωση. Ο άξονας περνά από το κέντρο της κεφαλής της κερκίδας και την στυλοειδή απόφυση της ωλένης.</a:t>
            </a:r>
          </a:p>
          <a:p>
            <a:pPr eaLnBrk="1" hangingPunct="1">
              <a:defRPr/>
            </a:pPr>
            <a:endParaRPr lang="el-GR" smtClean="0"/>
          </a:p>
          <a:p>
            <a:pPr eaLnBrk="1" hangingPunct="1">
              <a:defRPr/>
            </a:pPr>
            <a:endParaRPr lang="el-GR" smtClean="0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smtClean="0"/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smtClean="0">
                <a:effectLst/>
              </a:rPr>
              <a:t>(7) Ανάσπαση έσω- έξω χείλους</a:t>
            </a:r>
          </a:p>
          <a:p>
            <a:pPr eaLnBrk="1" hangingPunct="1">
              <a:defRPr/>
            </a:pPr>
            <a:r>
              <a:rPr lang="el-GR" smtClean="0">
                <a:effectLst/>
              </a:rPr>
              <a:t>Η ανάσπαση του έσω χείλους (μεγάλος δάχτυλος) λέγεται και υπτιασμός, η δε ανάσπαση του έξω χείλους (μικρό δάχτυλο) λέγεται και πρηνισμός.</a:t>
            </a:r>
          </a:p>
          <a:p>
            <a:pPr eaLnBrk="1" hangingPunct="1">
              <a:defRPr/>
            </a:pPr>
            <a:endParaRPr lang="el-GR" smtClean="0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05250" y="0"/>
            <a:ext cx="1333500" cy="177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768096">
              <a:defRPr/>
            </a:pPr>
            <a:endParaRPr lang="uk-UA" sz="150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63" y="268318"/>
            <a:ext cx="1285875" cy="1036591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 defTabSz="768096">
              <a:defRPr/>
            </a:pPr>
            <a:r>
              <a:rPr lang="el-GR" sz="6400" b="1" dirty="0">
                <a:solidFill>
                  <a:srgbClr val="FFFFFF"/>
                </a:solidFill>
                <a:latin typeface="Roboto Thin" pitchFamily="2" charset="0"/>
                <a:ea typeface="Roboto Thin" pitchFamily="2" charset="0"/>
              </a:rPr>
              <a:t>?</a:t>
            </a:r>
            <a:endParaRPr lang="uk-UA" sz="6400" b="1" dirty="0">
              <a:solidFill>
                <a:srgbClr val="FFFFFF"/>
              </a:solidFill>
              <a:latin typeface="Roboto Thin" pitchFamily="2" charset="0"/>
              <a:ea typeface="Roboto Thin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836382E-46F6-4F7D-BD9A-38D87914D60F}"/>
              </a:ext>
            </a:extLst>
          </p:cNvPr>
          <p:cNvSpPr/>
          <p:nvPr/>
        </p:nvSpPr>
        <p:spPr>
          <a:xfrm>
            <a:off x="0" y="6070600"/>
            <a:ext cx="9144000" cy="78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768096">
              <a:defRPr/>
            </a:pPr>
            <a:endParaRPr lang="uk-UA" sz="150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02555E1-36CA-44E9-A604-147E3B02435B}"/>
              </a:ext>
            </a:extLst>
          </p:cNvPr>
          <p:cNvSpPr txBox="1"/>
          <p:nvPr/>
        </p:nvSpPr>
        <p:spPr>
          <a:xfrm>
            <a:off x="2614094" y="2712363"/>
            <a:ext cx="3915813" cy="898092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 defTabSz="768096">
              <a:defRPr/>
            </a:pPr>
            <a:r>
              <a:rPr lang="el-GR" sz="5500" b="1" dirty="0">
                <a:latin typeface="Roboto Condensed"/>
                <a:ea typeface="Roboto Thin" pitchFamily="2" charset="0"/>
              </a:rPr>
              <a:t>Ερωτήσεις</a:t>
            </a:r>
            <a:endParaRPr lang="uk-UA" sz="5500" b="1" dirty="0">
              <a:latin typeface="Roboto Condensed"/>
              <a:ea typeface="Roboto Thi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34805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>
        <p14:prism dir="u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Σκοπός- Μαθησιακά αποτελέσματα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συγκεκριμένο μάθημα έχει ως σκοπό να μας εξοικειώσει με τις αρχές της κινησιολογίας, τη μηχανική της κίνησης της σπονδυλικής στήλης, του θώρακα, της λεκάνης και των κάτω άκρων.</a:t>
            </a:r>
          </a:p>
          <a:p>
            <a:r>
              <a:rPr lang="el-GR" dirty="0" smtClean="0"/>
              <a:t>Θα μας βοηθήσει να αποκτήσουμε γνώσεις και ικανότητες ώστε να είμαστε σε θέση να κάνουμε </a:t>
            </a:r>
            <a:r>
              <a:rPr lang="el-GR" dirty="0" err="1" smtClean="0"/>
              <a:t>κινησιολογική</a:t>
            </a:r>
            <a:r>
              <a:rPr lang="el-GR" dirty="0" smtClean="0"/>
              <a:t> και μυϊκή ανάλυση των κινήσεων του κορμού και των κάτω άκρων και να αναλύουμε τη φυσιολογική βάδιση. 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5863" y="1295400"/>
            <a:ext cx="6772275" cy="10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/>
            <a:r>
              <a:rPr lang="el-GR" sz="3400" b="1" dirty="0">
                <a:solidFill>
                  <a:schemeClr val="bg1"/>
                </a:solidFill>
                <a:latin typeface="+mj-lt"/>
              </a:rPr>
              <a:t>Βιβλιογραφικές αναφορές</a:t>
            </a:r>
            <a:endParaRPr lang="uk-UA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7457ACB-58BC-4766-8E3A-787281BB046D}"/>
              </a:ext>
            </a:extLst>
          </p:cNvPr>
          <p:cNvSpPr/>
          <p:nvPr/>
        </p:nvSpPr>
        <p:spPr>
          <a:xfrm>
            <a:off x="1178696" y="2524119"/>
            <a:ext cx="6858048" cy="3791191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 marL="256032" indent="-25603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/>
              <a:t>Τεχνολογικό Εκπαιδευτικό Ίδρυμα Αθήνας</a:t>
            </a:r>
            <a:r>
              <a:rPr lang="en-US" dirty="0"/>
              <a:t>, </a:t>
            </a:r>
            <a:r>
              <a:rPr lang="el-GR" dirty="0" err="1"/>
              <a:t>Παλίνα</a:t>
            </a:r>
            <a:r>
              <a:rPr lang="el-GR" dirty="0"/>
              <a:t> </a:t>
            </a:r>
            <a:r>
              <a:rPr lang="el-GR" dirty="0" err="1"/>
              <a:t>Καρακασίδου</a:t>
            </a:r>
            <a:r>
              <a:rPr lang="el-GR" dirty="0"/>
              <a:t> 2014. </a:t>
            </a:r>
            <a:r>
              <a:rPr lang="el-GR" dirty="0" err="1"/>
              <a:t>Παλίνα</a:t>
            </a:r>
            <a:r>
              <a:rPr lang="el-GR" dirty="0"/>
              <a:t> </a:t>
            </a:r>
            <a:r>
              <a:rPr lang="el-GR" dirty="0" err="1"/>
              <a:t>Καρακασίδου</a:t>
            </a:r>
            <a:r>
              <a:rPr lang="el-GR" dirty="0"/>
              <a:t>. «Κινησιολογία Ι (Θ). Ενότητα 1</a:t>
            </a:r>
            <a:r>
              <a:rPr lang="en-US" dirty="0"/>
              <a:t>:</a:t>
            </a:r>
            <a:r>
              <a:rPr lang="el-GR" dirty="0"/>
              <a:t> Εισαγωγή στην Κινησιολογία». Έκδοση: 1.0. Αθήνα 2014. Διαθέσιμο από τη δικτυακή διεύθυνση: </a:t>
            </a:r>
            <a:r>
              <a:rPr lang="en-US" dirty="0"/>
              <a:t>ocp.teiath.gr</a:t>
            </a:r>
            <a:r>
              <a:rPr lang="el-GR" dirty="0"/>
              <a:t>. </a:t>
            </a:r>
          </a:p>
          <a:p>
            <a:pPr marL="256032" indent="-25603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ea typeface="Roboto Light" panose="02000000000000000000" pitchFamily="2" charset="0"/>
              </a:rPr>
              <a:t>Nancy Hamilton, Wendi Weimar, Kathryn </a:t>
            </a:r>
            <a:r>
              <a:rPr lang="en-US" dirty="0" err="1">
                <a:ea typeface="Roboto Light" panose="02000000000000000000" pitchFamily="2" charset="0"/>
              </a:rPr>
              <a:t>Luttgens</a:t>
            </a:r>
            <a:r>
              <a:rPr lang="en-US" dirty="0">
                <a:ea typeface="Roboto Light" panose="02000000000000000000" pitchFamily="2" charset="0"/>
              </a:rPr>
              <a:t>, </a:t>
            </a:r>
            <a:r>
              <a:rPr lang="el-GR" dirty="0">
                <a:ea typeface="Roboto Light" panose="02000000000000000000" pitchFamily="2" charset="0"/>
              </a:rPr>
              <a:t>Κινησιολογία, Επιστημονική βάση της ανθρώπινης κίνησης, 12</a:t>
            </a:r>
            <a:r>
              <a:rPr lang="el-GR" baseline="30000" dirty="0">
                <a:ea typeface="Roboto Light" panose="02000000000000000000" pitchFamily="2" charset="0"/>
              </a:rPr>
              <a:t>η</a:t>
            </a:r>
            <a:r>
              <a:rPr lang="el-GR" dirty="0">
                <a:ea typeface="Roboto Light" panose="02000000000000000000" pitchFamily="2" charset="0"/>
              </a:rPr>
              <a:t> έκδοση, επιμέλεια Γεώργιος </a:t>
            </a:r>
            <a:r>
              <a:rPr lang="el-GR" dirty="0" err="1">
                <a:ea typeface="Roboto Light" panose="02000000000000000000" pitchFamily="2" charset="0"/>
              </a:rPr>
              <a:t>Γιόφτσος</a:t>
            </a:r>
            <a:r>
              <a:rPr lang="el-GR" dirty="0">
                <a:ea typeface="Roboto Light" panose="02000000000000000000" pitchFamily="2" charset="0"/>
              </a:rPr>
              <a:t>, Εκδόσεις </a:t>
            </a:r>
            <a:r>
              <a:rPr lang="el-GR" dirty="0" err="1">
                <a:ea typeface="Roboto Light" panose="02000000000000000000" pitchFamily="2" charset="0"/>
              </a:rPr>
              <a:t>Παρισιάνου</a:t>
            </a:r>
            <a:r>
              <a:rPr lang="el-GR" dirty="0">
                <a:ea typeface="Roboto Light" panose="02000000000000000000" pitchFamily="2" charset="0"/>
              </a:rPr>
              <a:t>, 2013.</a:t>
            </a:r>
            <a:r>
              <a:rPr lang="en-US" dirty="0">
                <a:ea typeface="Roboto Light" panose="02000000000000000000" pitchFamily="2" charset="0"/>
              </a:rPr>
              <a:t>    </a:t>
            </a:r>
          </a:p>
          <a:p>
            <a:pPr marL="256032" indent="-25603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dirty="0">
              <a:ea typeface="Roboto Light" panose="02000000000000000000" pitchFamily="2" charset="0"/>
            </a:endParaRPr>
          </a:p>
          <a:p>
            <a:pPr marL="256032" indent="-25603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dirty="0"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523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5863" y="1295400"/>
            <a:ext cx="6772275" cy="10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/>
            <a:r>
              <a:rPr lang="el-GR" sz="3400" b="1" dirty="0">
                <a:solidFill>
                  <a:schemeClr val="bg1"/>
                </a:solidFill>
                <a:latin typeface="+mj-lt"/>
              </a:rPr>
              <a:t>Βιβλιογραφικές αναφορές</a:t>
            </a:r>
            <a:endParaRPr lang="uk-UA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7457ACB-58BC-4766-8E3A-787281BB046D}"/>
              </a:ext>
            </a:extLst>
          </p:cNvPr>
          <p:cNvSpPr/>
          <p:nvPr/>
        </p:nvSpPr>
        <p:spPr>
          <a:xfrm>
            <a:off x="1178696" y="2524119"/>
            <a:ext cx="6858048" cy="2960195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l-GR" dirty="0" err="1"/>
              <a:t>Oatis</a:t>
            </a:r>
            <a:r>
              <a:rPr lang="el-GR" dirty="0"/>
              <a:t> CA. Κινησιολογία. Η Μηχανική και η </a:t>
            </a:r>
            <a:r>
              <a:rPr lang="el-GR" dirty="0" err="1"/>
              <a:t>Παθομηχανική</a:t>
            </a:r>
            <a:r>
              <a:rPr lang="el-GR" dirty="0"/>
              <a:t> της Ανθρώπινης Κίνησης. Τόμος 1-3. Δεύτερη Έκδοση. Αθήνα: Εκδόσεις Γκότσης, 2013.</a:t>
            </a:r>
            <a:endParaRPr lang="en-US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l-GR" dirty="0" err="1"/>
              <a:t>Smith</a:t>
            </a:r>
            <a:r>
              <a:rPr lang="el-GR" dirty="0"/>
              <a:t> L, </a:t>
            </a:r>
            <a:r>
              <a:rPr lang="el-GR" dirty="0" err="1"/>
              <a:t>Weiss</a:t>
            </a:r>
            <a:r>
              <a:rPr lang="el-GR" dirty="0"/>
              <a:t> E </a:t>
            </a:r>
            <a:r>
              <a:rPr lang="el-GR" dirty="0" err="1"/>
              <a:t>and</a:t>
            </a:r>
            <a:r>
              <a:rPr lang="el-GR" dirty="0"/>
              <a:t> </a:t>
            </a:r>
            <a:r>
              <a:rPr lang="el-GR" dirty="0" err="1"/>
              <a:t>Lehmkuhl</a:t>
            </a:r>
            <a:r>
              <a:rPr lang="el-GR" dirty="0"/>
              <a:t> L. </a:t>
            </a:r>
            <a:r>
              <a:rPr lang="el-GR" dirty="0" err="1"/>
              <a:t>Brunnstrom's</a:t>
            </a:r>
            <a:r>
              <a:rPr lang="el-GR" dirty="0"/>
              <a:t> Κλινική Κινησιολογία Β΄ Έκδοση. Αθήνα: Ιατρικές Εκδόσεις </a:t>
            </a:r>
            <a:r>
              <a:rPr lang="el-GR" dirty="0" err="1"/>
              <a:t>Παρισιάνου</a:t>
            </a:r>
            <a:r>
              <a:rPr lang="el-GR" dirty="0"/>
              <a:t>, 2005.</a:t>
            </a:r>
            <a:endParaRPr lang="en-US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l-GR" dirty="0" err="1"/>
              <a:t>Kapandji</a:t>
            </a:r>
            <a:r>
              <a:rPr lang="el-GR" dirty="0"/>
              <a:t>, IA.: Η Λειτουργική Ανατομική των Αρθρώσεων, Τόμοι 1,2,3. Αθήνα: Ιατρικές Εκδόσεις Π.Χ. Πασχαλίδης, 2001.</a:t>
            </a:r>
          </a:p>
        </p:txBody>
      </p:sp>
    </p:spTree>
    <p:extLst>
      <p:ext uri="{BB962C8B-B14F-4D97-AF65-F5344CB8AC3E}">
        <p14:creationId xmlns="" xmlns:p14="http://schemas.microsoft.com/office/powerpoint/2010/main" val="334523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Περιεχόμενο του Μαθήματος: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 smtClean="0"/>
              <a:t>Επίπεδα και άξονες κίνησης. </a:t>
            </a:r>
          </a:p>
          <a:p>
            <a:r>
              <a:rPr lang="el-GR" dirty="0" smtClean="0"/>
              <a:t>Γενικός ορισμός των κινήσεων. </a:t>
            </a:r>
          </a:p>
          <a:p>
            <a:r>
              <a:rPr lang="el-GR" dirty="0" smtClean="0"/>
              <a:t>Δομή, διαρθρώσεις και κινήσεις της σπονδυλικής στήλης. </a:t>
            </a:r>
          </a:p>
          <a:p>
            <a:r>
              <a:rPr lang="el-GR" dirty="0" smtClean="0"/>
              <a:t>Μύες που ενεργούν στη σπονδυλική στήλη και μυϊκή ανάλυση των κινήσεων της κεφαλής και της σπονδυλικής στήλης. </a:t>
            </a:r>
          </a:p>
          <a:p>
            <a:r>
              <a:rPr lang="el-GR" dirty="0" smtClean="0"/>
              <a:t>Δομή, διαρθρώσεις και κινήσεις του θώρακα. </a:t>
            </a:r>
          </a:p>
          <a:p>
            <a:r>
              <a:rPr lang="el-GR" dirty="0" smtClean="0"/>
              <a:t>Μύες της αναπνοής και μυϊκή ανάλυση αναπνοής. </a:t>
            </a:r>
          </a:p>
          <a:p>
            <a:r>
              <a:rPr lang="el-GR" dirty="0" smtClean="0"/>
              <a:t>Η πυελική ζώνη. Σχέση της λεκάνης με τον κορμό και τα κάτω άκρα. </a:t>
            </a:r>
          </a:p>
          <a:p>
            <a:r>
              <a:rPr lang="el-GR" dirty="0" smtClean="0"/>
              <a:t>Η άρθρωση και οι μύες του ισχίου. </a:t>
            </a:r>
          </a:p>
          <a:p>
            <a:r>
              <a:rPr lang="el-GR" dirty="0" smtClean="0"/>
              <a:t>Μυϊκή ανάλυση κινήσεων της άρθρωσης του ισχίου. </a:t>
            </a:r>
          </a:p>
          <a:p>
            <a:r>
              <a:rPr lang="el-GR" dirty="0" smtClean="0"/>
              <a:t>Η άρθρωση και οι μύες του γόνατος. Μυϊκή ανάλυση κινήσεων της άρθρωσης του γόνατος. </a:t>
            </a:r>
          </a:p>
          <a:p>
            <a:r>
              <a:rPr lang="el-GR" dirty="0" smtClean="0"/>
              <a:t>Η άρθρωση και οι μύες της ποδοκνημικής. Μυϊκή ανάλυση κινήσεων της άρθρωσης της ποδοκνημικής. </a:t>
            </a:r>
          </a:p>
          <a:p>
            <a:r>
              <a:rPr lang="el-GR" dirty="0" smtClean="0"/>
              <a:t>Οι αρθρώσεις και οι μύες του άκρου ποδιού. Μυϊκή ανάλυση των κινήσεων. 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νευρομυϊκή</a:t>
            </a:r>
            <a:r>
              <a:rPr lang="el-GR" dirty="0" smtClean="0"/>
              <a:t> βάση της βάδισης. Οι φάσεις της βάδισης. Η ανατομική ανάλυση της βάδισης. Ο ρόλος των μυών στις διάφορες φάσεις της βάδισης.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150" y="380941"/>
            <a:ext cx="4133840" cy="400110"/>
          </a:xfrm>
        </p:spPr>
        <p:txBody>
          <a:bodyPr/>
          <a:lstStyle/>
          <a:p>
            <a:pPr eaLnBrk="1" hangingPunct="1"/>
            <a:r>
              <a:rPr lang="el-GR" b="1" dirty="0" smtClean="0">
                <a:effectLst/>
              </a:rPr>
              <a:t>Επίπεδα κίνησης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1190625"/>
            <a:ext cx="7872413" cy="49355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000" dirty="0"/>
              <a:t>Τα επίπεδα του σώματος καθορίζουν τα μέρη του σώματος προς τα οποία γίνεται μια κίνηση. Τα επίπεδα του σώματος είναι τρία: </a:t>
            </a:r>
          </a:p>
          <a:p>
            <a:pPr eaLnBrk="1" hangingPunct="1">
              <a:lnSpc>
                <a:spcPct val="150000"/>
              </a:lnSpc>
            </a:pPr>
            <a:r>
              <a:rPr lang="el-GR" sz="2000" dirty="0"/>
              <a:t>το προσθιοπίσθιο ή οβελιαίο </a:t>
            </a:r>
          </a:p>
          <a:p>
            <a:pPr eaLnBrk="1" hangingPunct="1">
              <a:lnSpc>
                <a:spcPct val="150000"/>
              </a:lnSpc>
            </a:pPr>
            <a:r>
              <a:rPr lang="el-GR" sz="2000" dirty="0"/>
              <a:t>το μετωπιαίο</a:t>
            </a:r>
          </a:p>
          <a:p>
            <a:pPr eaLnBrk="1" hangingPunct="1">
              <a:lnSpc>
                <a:spcPct val="150000"/>
              </a:lnSpc>
            </a:pPr>
            <a:r>
              <a:rPr lang="el-GR" sz="2000" dirty="0"/>
              <a:t>το εγκάρσιο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38150" y="380941"/>
            <a:ext cx="4133840" cy="707886"/>
          </a:xfrm>
        </p:spPr>
        <p:txBody>
          <a:bodyPr/>
          <a:lstStyle/>
          <a:p>
            <a:r>
              <a:rPr lang="el-GR" b="1" dirty="0" smtClean="0"/>
              <a:t>Το προσθιοπίσθιο ή οβελιαίο επίπεδο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357158" y="1428736"/>
            <a:ext cx="8608279" cy="1436701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/>
              <a:t> </a:t>
            </a:r>
            <a:r>
              <a:rPr lang="el-GR" sz="2000" dirty="0"/>
              <a:t>Είναι το επίπεδο που καθορίζεται από μπροστά προς τα πίσω και χωρίζει το σώμα σε δεξί και αριστερό μέρος.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dirty="0"/>
              <a:t> Οι κινήσεις που γίνονται στο επίπεδο αυτό είναι: κάμψεις- εκτάσεις.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150" y="380941"/>
            <a:ext cx="4133840" cy="400110"/>
          </a:xfrm>
        </p:spPr>
        <p:txBody>
          <a:bodyPr/>
          <a:lstStyle/>
          <a:p>
            <a:r>
              <a:rPr lang="el-GR" b="1" dirty="0" smtClean="0"/>
              <a:t>Το μετωπιαίο επίπεδο</a:t>
            </a:r>
            <a:endParaRPr lang="el-GR" b="0" dirty="0" smtClean="0">
              <a:effectLst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1238250"/>
            <a:ext cx="7872413" cy="488791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000" dirty="0"/>
              <a:t>Είναι το επίπεδο που καθορίζεται από δεξιά προς τα αριστερά (ή από αριστερά προς τα δεξιά) και χωρίζει το σώμα σε μπροστά και πίσω μέρος. </a:t>
            </a:r>
          </a:p>
          <a:p>
            <a:pPr eaLnBrk="1" hangingPunct="1">
              <a:lnSpc>
                <a:spcPct val="150000"/>
              </a:lnSpc>
            </a:pPr>
            <a:r>
              <a:rPr lang="el-GR" sz="2000" dirty="0"/>
              <a:t>Οι κινήσεις που γίνονται σε αυτό είναι: απαγωγές- προσαγωγές και πλάγιες κάμψεις.</a:t>
            </a:r>
            <a:endParaRPr lang="el-GR" sz="2800" dirty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150" y="380941"/>
            <a:ext cx="4133840" cy="400110"/>
          </a:xfrm>
        </p:spPr>
        <p:txBody>
          <a:bodyPr/>
          <a:lstStyle/>
          <a:p>
            <a:r>
              <a:rPr lang="el-GR" b="1" dirty="0" smtClean="0"/>
              <a:t>Το εγκάρσιο επίπεδο</a:t>
            </a:r>
            <a:endParaRPr lang="el-GR" b="0" dirty="0" smtClean="0">
              <a:effectLst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1238250"/>
            <a:ext cx="7908925" cy="488791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000" dirty="0"/>
              <a:t>Είναι το επίπεδο που καθορίζεται από μπροστά προς τα πίσω σε οριζόντια φορά (λέγεται και οριζόντιο επίπεδο) και χωρίζει το σώμα σε πάνω και κάτω μέρος. </a:t>
            </a:r>
          </a:p>
          <a:p>
            <a:pPr eaLnBrk="1" hangingPunct="1">
              <a:lnSpc>
                <a:spcPct val="150000"/>
              </a:lnSpc>
            </a:pPr>
            <a:r>
              <a:rPr lang="el-GR" sz="2000" dirty="0"/>
              <a:t>Οι κινήσεις που γίνονται σε αυτό είναι οι στροφές.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Αξίζει να σημειωθεί πως ενώ μιλάμε για τρία επίπεδα, οι κινήσεις που γίνονται στις </a:t>
            </a:r>
            <a:r>
              <a:rPr lang="el-GR" sz="2000" dirty="0" err="1"/>
              <a:t>πολυαξονικές</a:t>
            </a:r>
            <a:r>
              <a:rPr lang="el-GR" sz="2000" dirty="0"/>
              <a:t> αρθρώσεις είναι τις περισσότερες φορές διαγώνιες, όπου όλα τα επίπεδα μπερδεύονται μεταξύ τους.</a:t>
            </a:r>
          </a:p>
          <a:p>
            <a:pPr eaLnBrk="1" hangingPunct="1">
              <a:lnSpc>
                <a:spcPct val="150000"/>
              </a:lnSpc>
            </a:pPr>
            <a:endParaRPr lang="el-GR" sz="2000" dirty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82711" y="413107"/>
            <a:ext cx="2778579" cy="39026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/>
            <a:r>
              <a:rPr lang="el-GR" sz="2200" b="1" dirty="0">
                <a:ea typeface="Roboto Condensed" panose="02000000000000000000" pitchFamily="2" charset="0"/>
                <a:cs typeface="Lato Semibold" panose="020F0502020204030203" pitchFamily="34" charset="0"/>
              </a:rPr>
              <a:t>Τα επίπεδα κίνησης</a:t>
            </a:r>
            <a:endParaRPr lang="ru-RU" sz="2200" b="1" dirty="0"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grpSp>
        <p:nvGrpSpPr>
          <p:cNvPr id="2" name="Group 2"/>
          <p:cNvGrpSpPr/>
          <p:nvPr/>
        </p:nvGrpSpPr>
        <p:grpSpPr>
          <a:xfrm>
            <a:off x="914400" y="381000"/>
            <a:ext cx="7315200" cy="914400"/>
            <a:chOff x="5834743" y="2497098"/>
            <a:chExt cx="6482444" cy="1371600"/>
          </a:xfrm>
        </p:grpSpPr>
        <p:grpSp>
          <p:nvGrpSpPr>
            <p:cNvPr id="3" name="Group 7"/>
            <p:cNvGrpSpPr/>
            <p:nvPr/>
          </p:nvGrpSpPr>
          <p:grpSpPr>
            <a:xfrm>
              <a:off x="5834743" y="2497098"/>
              <a:ext cx="685800" cy="685800"/>
              <a:chOff x="6324600" y="4114799"/>
              <a:chExt cx="685800" cy="68580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flipV="1">
                <a:off x="6324600" y="4114799"/>
                <a:ext cx="0" cy="685800"/>
              </a:xfrm>
              <a:prstGeom prst="line">
                <a:avLst/>
              </a:prstGeom>
              <a:ln w="38100" cap="sq">
                <a:solidFill>
                  <a:schemeClr val="tx2"/>
                </a:solidFill>
                <a:bevel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324600" y="4114799"/>
                <a:ext cx="685800" cy="0"/>
              </a:xfrm>
              <a:prstGeom prst="line">
                <a:avLst/>
              </a:prstGeom>
              <a:ln w="38100" cap="sq">
                <a:solidFill>
                  <a:schemeClr val="tx2"/>
                </a:solidFill>
                <a:bevel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2"/>
            <p:cNvGrpSpPr/>
            <p:nvPr/>
          </p:nvGrpSpPr>
          <p:grpSpPr>
            <a:xfrm rot="10800000">
              <a:off x="11631387" y="3182898"/>
              <a:ext cx="685800" cy="685800"/>
              <a:chOff x="6324600" y="4114799"/>
              <a:chExt cx="685800" cy="68580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flipV="1">
                <a:off x="6324600" y="4114799"/>
                <a:ext cx="0" cy="685800"/>
              </a:xfrm>
              <a:prstGeom prst="line">
                <a:avLst/>
              </a:prstGeom>
              <a:ln w="38100" cap="sq">
                <a:solidFill>
                  <a:schemeClr val="tx2"/>
                </a:solidFill>
                <a:bevel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324600" y="4114799"/>
                <a:ext cx="685800" cy="0"/>
              </a:xfrm>
              <a:prstGeom prst="line">
                <a:avLst/>
              </a:prstGeom>
              <a:ln w="38100" cap="sq">
                <a:solidFill>
                  <a:schemeClr val="tx2"/>
                </a:solidFill>
                <a:bevel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467100" y="4633555"/>
            <a:ext cx="2209800" cy="513371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/>
            <a:r>
              <a:rPr lang="en-US" sz="3000" b="1" u="sng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Lato Semibold" panose="020F0502020204030203" pitchFamily="34" charset="0"/>
              </a:rPr>
              <a:t>enjoy!</a:t>
            </a:r>
            <a:endParaRPr lang="ru-RU" sz="3000" b="1" u="sng" dirty="0">
              <a:solidFill>
                <a:schemeClr val="bg1"/>
              </a:solidFill>
              <a:latin typeface="+mj-lt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pic>
        <p:nvPicPr>
          <p:cNvPr id="17" name="Εικόνα 4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3042" y="1000108"/>
            <a:ext cx="5679321" cy="58578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51250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b="1" dirty="0">
                <a:latin typeface="+mn-lt"/>
              </a:rPr>
              <a:t>Επίπεδα κίνησης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556792"/>
            <a:ext cx="3198766" cy="2952328"/>
          </a:xfr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sp>
        <p:nvSpPr>
          <p:cNvPr id="6" name="Rectangle 6"/>
          <p:cNvSpPr/>
          <p:nvPr/>
        </p:nvSpPr>
        <p:spPr>
          <a:xfrm>
            <a:off x="662771" y="4509121"/>
            <a:ext cx="2232248" cy="646331"/>
          </a:xfrm>
          <a:prstGeom prst="rect">
            <a:avLst/>
          </a:prstGeom>
        </p:spPr>
        <p:txBody>
          <a:bodyPr wrap="square" lIns="91439" tIns="45720" rIns="91439" bIns="4572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US" sz="1200" dirty="0">
                <a:hlinkClick r:id="rId3"/>
              </a:rPr>
              <a:t>Anatomical Sagittal Plane-en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”,  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από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Edoarado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διαθέσιμο με άδεια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CC BY-SA 3.0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2172" y="1583998"/>
            <a:ext cx="1675779" cy="2952328"/>
          </a:xfrm>
          <a:prstGeom prst="rect">
            <a:avLst/>
          </a:prstGeom>
        </p:spPr>
      </p:pic>
      <p:sp>
        <p:nvSpPr>
          <p:cNvPr id="8" name="Rectangle 6"/>
          <p:cNvSpPr/>
          <p:nvPr/>
        </p:nvSpPr>
        <p:spPr>
          <a:xfrm>
            <a:off x="3583302" y="4509121"/>
            <a:ext cx="2232248" cy="646331"/>
          </a:xfrm>
          <a:prstGeom prst="rect">
            <a:avLst/>
          </a:prstGeom>
        </p:spPr>
        <p:txBody>
          <a:bodyPr wrap="square" lIns="91439" tIns="45720" rIns="91439" bIns="4572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US" sz="1200" dirty="0">
                <a:hlinkClick r:id="rId7"/>
              </a:rPr>
              <a:t>Transverse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”,  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από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8"/>
              </a:rPr>
              <a:t>Osteomyoamare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διαθέσιμο με άδεια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9"/>
              </a:rPr>
              <a:t>CC BY 3.0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03917" y="1618059"/>
            <a:ext cx="2634820" cy="2497460"/>
          </a:xfrm>
          <a:prstGeom prst="rect">
            <a:avLst/>
          </a:prstGeom>
        </p:spPr>
      </p:pic>
      <p:sp>
        <p:nvSpPr>
          <p:cNvPr id="10" name="Rectangle 6"/>
          <p:cNvSpPr/>
          <p:nvPr/>
        </p:nvSpPr>
        <p:spPr>
          <a:xfrm>
            <a:off x="6103917" y="4509120"/>
            <a:ext cx="2232248" cy="646331"/>
          </a:xfrm>
          <a:prstGeom prst="rect">
            <a:avLst/>
          </a:prstGeom>
        </p:spPr>
        <p:txBody>
          <a:bodyPr wrap="square" lIns="91439" tIns="45720" rIns="91439" bIns="4572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US" sz="1200" dirty="0">
                <a:hlinkClick r:id="rId11"/>
              </a:rPr>
              <a:t>Plano anatomico Frontal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”, 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από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Edoarado</a:t>
            </a:r>
            <a:r>
              <a:rPr lang="el-G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διαθέσιμο με άδεια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CC BY-SA 3.0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771" y="5373216"/>
            <a:ext cx="2242856" cy="430887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l-GR" sz="2200" dirty="0"/>
              <a:t>Οβελιαίο επίπεδο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9491" y="5373216"/>
            <a:ext cx="2250679" cy="430887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l-GR" sz="2200" dirty="0"/>
              <a:t>Εγκάρσιο επίπεδο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99899" y="5373216"/>
            <a:ext cx="2478305" cy="430887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l-GR" sz="2200" dirty="0"/>
              <a:t>Μετωπιαίο επίπεδο</a:t>
            </a:r>
          </a:p>
        </p:txBody>
      </p:sp>
    </p:spTree>
    <p:extLst>
      <p:ext uri="{BB962C8B-B14F-4D97-AF65-F5344CB8AC3E}">
        <p14:creationId xmlns:p14="http://schemas.microsoft.com/office/powerpoint/2010/main" xmlns="" val="15422857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8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Θέμα8</Template>
  <TotalTime>96</TotalTime>
  <Words>1070</Words>
  <Application>Microsoft Office PowerPoint</Application>
  <PresentationFormat>Προβολή στην οθόνη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Θέμα8</vt:lpstr>
      <vt:lpstr>Απεικόνιση κι ανάλυση βάδισης</vt:lpstr>
      <vt:lpstr>Σκοπός- Μαθησιακά αποτελέσματα μαθήματος</vt:lpstr>
      <vt:lpstr>Περιεχόμενο του Μαθήματος:</vt:lpstr>
      <vt:lpstr>Επίπεδα κίνησης</vt:lpstr>
      <vt:lpstr>Το προσθιοπίσθιο ή οβελιαίο επίπεδο</vt:lpstr>
      <vt:lpstr>Το μετωπιαίο επίπεδο</vt:lpstr>
      <vt:lpstr>Το εγκάρσιο επίπεδο</vt:lpstr>
      <vt:lpstr>Διαφάνεια 8</vt:lpstr>
      <vt:lpstr>Επίπεδα κίνησης</vt:lpstr>
      <vt:lpstr>Άξονες κίνησης</vt:lpstr>
      <vt:lpstr>Οι άξονες κίνησης του ανθρωπίνου σώματος είναι:</vt:lpstr>
      <vt:lpstr>ΟΝΟΜΑΤΟΛΟΓΙΑ ΚΙΝΗΣΕΩΝ.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Απεικόνιση κι ανάλυση βάδισης</dc:title>
  <dc:creator>mgiak</dc:creator>
  <cp:lastModifiedBy>mgiak</cp:lastModifiedBy>
  <cp:revision>5</cp:revision>
  <dcterms:created xsi:type="dcterms:W3CDTF">2022-10-10T17:14:30Z</dcterms:created>
  <dcterms:modified xsi:type="dcterms:W3CDTF">2022-10-10T19:16:11Z</dcterms:modified>
</cp:coreProperties>
</file>