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57" r:id="rId3"/>
    <p:sldId id="258" r:id="rId4"/>
    <p:sldId id="259" r:id="rId5"/>
    <p:sldId id="273" r:id="rId6"/>
    <p:sldId id="274" r:id="rId7"/>
    <p:sldId id="275" r:id="rId8"/>
    <p:sldId id="278" r:id="rId9"/>
    <p:sldId id="276" r:id="rId10"/>
    <p:sldId id="277" r:id="rId11"/>
    <p:sldId id="271" r:id="rId12"/>
    <p:sldId id="261" r:id="rId13"/>
    <p:sldId id="262" r:id="rId14"/>
    <p:sldId id="263" r:id="rId15"/>
    <p:sldId id="264" r:id="rId16"/>
    <p:sldId id="272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B6BEA-C287-4D83-AA0C-9CE69F07A256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E686-B81B-4519-817C-3020BEC98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B6BEA-C287-4D83-AA0C-9CE69F07A256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E686-B81B-4519-817C-3020BEC98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B6BEA-C287-4D83-AA0C-9CE69F07A256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E686-B81B-4519-817C-3020BEC98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52425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600200"/>
            <a:ext cx="9144000" cy="3657600"/>
          </a:xfrm>
          <a:prstGeom prst="rect">
            <a:avLst/>
          </a:prstGeom>
        </p:spPr>
        <p:txBody>
          <a:bodyPr/>
          <a:lstStyle>
            <a:lvl1pPr marL="192024" marR="0" indent="-192024" algn="l" defTabSz="768096" rtl="0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92024" marR="0" lvl="0" indent="-192024" algn="l" defTabSz="768096" rtl="0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/>
              <a:t>Πατήστε στο εικονίδιο για εισαγωγή φωτογραφίας</a:t>
            </a:r>
            <a:endParaRPr lang="uk-UA" dirty="0"/>
          </a:p>
          <a:p>
            <a:endParaRPr lang="uk-UA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D04B4FC-6583-4F9D-88E2-64816ABEA8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75710"/>
            <a:ext cx="1515621" cy="393193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="" xmlns:a16="http://schemas.microsoft.com/office/drawing/2014/main" id="{5BE7050B-E414-4EFE-BCC4-3792D227F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380941"/>
            <a:ext cx="4133840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l-GR" dirty="0"/>
              <a:t>Πατήστε εδώ για αλλαγή του τίτλου της διαφάνειας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52425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600200"/>
            <a:ext cx="4571993" cy="4267200"/>
          </a:xfrm>
          <a:prstGeom prst="rect">
            <a:avLst/>
          </a:prstGeom>
        </p:spPr>
        <p:txBody>
          <a:bodyPr lIns="91439" tIns="45720" rIns="91439" bIns="45720"/>
          <a:lstStyle>
            <a:lvl1pPr marL="192022" marR="0" indent="-192022" algn="l" defTabSz="768090" rtl="0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92022" marR="0" lvl="0" indent="-192022" algn="l" defTabSz="768090" rtl="0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/>
              <a:t>Πατήστε στο εικονίδιο για εισαγωγή φωτογραφίας</a:t>
            </a:r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8F2654F-1343-4F0F-96B0-47AB27CB1B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1" y="6175711"/>
            <a:ext cx="1515621" cy="393193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="" xmlns:a16="http://schemas.microsoft.com/office/drawing/2014/main" id="{AC3BEC34-2B5B-4E78-94EE-A7D2711E5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380942"/>
            <a:ext cx="4133840" cy="70788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>
            <a:lvl1pPr>
              <a:defRPr lang="uk-UA" sz="2000" b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l-GR" dirty="0"/>
              <a:t>Πατήστε εδώ για αλλαγή του τίτλου της διαφάνειας</a:t>
            </a:r>
            <a:endParaRPr lang="uk-UA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2FFBE1-2D3E-4F90-9D3B-AB0FD3277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1600200"/>
            <a:ext cx="4572000" cy="4267200"/>
          </a:xfrm>
          <a:prstGeom prst="rect">
            <a:avLst/>
          </a:prstGeom>
        </p:spPr>
        <p:txBody>
          <a:bodyPr lIns="91439" tIns="45720" rIns="91439" bIns="4572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dirty="0"/>
              <a:t>Πρώτο επίπεδο κειμένου</a:t>
            </a:r>
            <a:endParaRPr lang="en-US" dirty="0"/>
          </a:p>
          <a:p>
            <a:pPr lvl="1"/>
            <a:r>
              <a:rPr lang="el-GR" dirty="0"/>
              <a:t>Δεύτερο</a:t>
            </a:r>
            <a:endParaRPr lang="en-US" dirty="0"/>
          </a:p>
          <a:p>
            <a:pPr lvl="2"/>
            <a:r>
              <a:rPr lang="el-GR" dirty="0"/>
              <a:t>Τρίτο</a:t>
            </a:r>
            <a:endParaRPr lang="en-US" dirty="0"/>
          </a:p>
          <a:p>
            <a:pPr lvl="3"/>
            <a:r>
              <a:rPr lang="el-GR" dirty="0"/>
              <a:t>Τέταρτο</a:t>
            </a:r>
            <a:endParaRPr lang="en-US" dirty="0"/>
          </a:p>
          <a:p>
            <a:pPr lvl="4"/>
            <a:r>
              <a:rPr lang="el-GR" dirty="0"/>
              <a:t>Πέμπτο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268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52425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CE3EE7A-1945-479B-9D20-CADF60AC3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1" y="6175711"/>
            <a:ext cx="1515621" cy="393193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33AE57BA-BAC1-444B-847A-53905EE799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68912" y="1600200"/>
            <a:ext cx="4571993" cy="4267200"/>
          </a:xfrm>
          <a:prstGeom prst="rect">
            <a:avLst/>
          </a:prstGeom>
        </p:spPr>
        <p:txBody>
          <a:bodyPr lIns="91439" tIns="45720" rIns="91439" bIns="45720"/>
          <a:lstStyle>
            <a:lvl1pPr marL="192022" marR="0" indent="-192022" algn="l" defTabSz="768090" rtl="0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192022" marR="0" lvl="0" indent="-192022" algn="l" defTabSz="768090" rtl="0" eaLnBrk="1" fontAlgn="auto" latinLnBrk="0" hangingPunct="1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/>
              <a:t>Πατήστε στο εικονίδιο για εισαγωγή φωτογραφίας</a:t>
            </a:r>
            <a:endParaRPr lang="uk-UA" dirty="0"/>
          </a:p>
        </p:txBody>
      </p:sp>
      <p:sp>
        <p:nvSpPr>
          <p:cNvPr id="10" name="Title 7">
            <a:extLst>
              <a:ext uri="{FF2B5EF4-FFF2-40B4-BE49-F238E27FC236}">
                <a16:creationId xmlns="" xmlns:a16="http://schemas.microsoft.com/office/drawing/2014/main" id="{54656592-537A-41F4-8FAC-119C097DA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380942"/>
            <a:ext cx="4133840" cy="707886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>
            <a:lvl1pPr>
              <a:defRPr lang="uk-UA" sz="2000" b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l-GR" dirty="0"/>
              <a:t>Πατήστε εδώ για αλλαγή του τίτλου της διαφάνειας</a:t>
            </a:r>
            <a:endParaRPr lang="uk-UA" dirty="0"/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7C5063F8-55AD-48EF-BC88-7B38513A41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089" y="1600200"/>
            <a:ext cx="4572000" cy="4267200"/>
          </a:xfrm>
          <a:prstGeom prst="rect">
            <a:avLst/>
          </a:prstGeom>
        </p:spPr>
        <p:txBody>
          <a:bodyPr lIns="91439" tIns="45720" rIns="91439" bIns="4572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 dirty="0"/>
              <a:t>Πρώτο επίπεδο κειμένου</a:t>
            </a:r>
            <a:endParaRPr lang="en-US" dirty="0"/>
          </a:p>
          <a:p>
            <a:pPr lvl="1"/>
            <a:r>
              <a:rPr lang="el-GR" dirty="0"/>
              <a:t>Δεύτερο</a:t>
            </a:r>
            <a:endParaRPr lang="en-US" dirty="0"/>
          </a:p>
          <a:p>
            <a:pPr lvl="2"/>
            <a:r>
              <a:rPr lang="el-GR" dirty="0"/>
              <a:t>Τρίτο</a:t>
            </a:r>
            <a:endParaRPr lang="en-US" dirty="0"/>
          </a:p>
          <a:p>
            <a:pPr lvl="3"/>
            <a:r>
              <a:rPr lang="el-GR" dirty="0"/>
              <a:t>Τέταρτο</a:t>
            </a:r>
            <a:endParaRPr lang="en-US" dirty="0"/>
          </a:p>
          <a:p>
            <a:pPr lvl="4"/>
            <a:r>
              <a:rPr lang="el-GR" dirty="0"/>
              <a:t>Πέμπτο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97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52425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C84DEE-D17F-4E03-9985-0E478DB88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75710"/>
            <a:ext cx="1515621" cy="393193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="" xmlns:a16="http://schemas.microsoft.com/office/drawing/2014/main" id="{637D498D-4EE7-4B59-8B5F-92BE4070E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380941"/>
            <a:ext cx="4133840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l-GR" dirty="0"/>
              <a:t>Πατήστε εδώ για αλλαγή του τίτλου της διαφάνειας</a:t>
            </a:r>
            <a:endParaRPr lang="uk-U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0AF532E0-12C3-4A71-870A-700061CA290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150" y="1568548"/>
            <a:ext cx="4133839" cy="48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7F2500-6C28-48AF-A61F-079083034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150" y="2260600"/>
            <a:ext cx="4133839" cy="36068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defRPr sz="1300" b="0"/>
            </a:lvl2pPr>
            <a:lvl3pPr>
              <a:defRPr sz="11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l-GR" dirty="0"/>
              <a:t>Πρώτο επίπεδο κειμένου</a:t>
            </a:r>
            <a:endParaRPr lang="en-US" dirty="0"/>
          </a:p>
          <a:p>
            <a:pPr lvl="1"/>
            <a:r>
              <a:rPr lang="el-GR" dirty="0"/>
              <a:t>Δεύτερο</a:t>
            </a:r>
            <a:endParaRPr lang="en-US" dirty="0"/>
          </a:p>
          <a:p>
            <a:pPr lvl="2"/>
            <a:r>
              <a:rPr lang="el-GR" dirty="0"/>
              <a:t>Τρίτο</a:t>
            </a:r>
            <a:endParaRPr lang="en-US" dirty="0"/>
          </a:p>
          <a:p>
            <a:pPr lvl="3"/>
            <a:r>
              <a:rPr lang="el-GR" dirty="0"/>
              <a:t>Τέταρτο</a:t>
            </a:r>
            <a:endParaRPr lang="en-US" dirty="0"/>
          </a:p>
          <a:p>
            <a:pPr lvl="4"/>
            <a:r>
              <a:rPr lang="el-GR" dirty="0"/>
              <a:t>Πέμπτο</a:t>
            </a:r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="" xmlns:a16="http://schemas.microsoft.com/office/drawing/2014/main" id="{E65F9ED4-7E40-4FBB-B45A-773BFFB998E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00600" y="1568548"/>
            <a:ext cx="3905250" cy="48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l-GR" dirty="0"/>
              <a:t>Τίτλος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1F79432B-4DF8-44F2-AEB5-3CFC962C7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600" y="2260600"/>
            <a:ext cx="3905250" cy="3606800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>
              <a:defRPr sz="1300" b="0"/>
            </a:lvl2pPr>
            <a:lvl3pPr>
              <a:defRPr sz="11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l-GR" dirty="0"/>
              <a:t>Πρώτο επίπεδο κειμένου</a:t>
            </a:r>
            <a:endParaRPr lang="en-US" dirty="0"/>
          </a:p>
          <a:p>
            <a:pPr lvl="1"/>
            <a:r>
              <a:rPr lang="el-GR" dirty="0"/>
              <a:t>Δεύτερο</a:t>
            </a:r>
            <a:endParaRPr lang="en-US" dirty="0"/>
          </a:p>
          <a:p>
            <a:pPr lvl="2"/>
            <a:r>
              <a:rPr lang="el-GR" dirty="0"/>
              <a:t>Τρίτο</a:t>
            </a:r>
            <a:endParaRPr lang="en-US" dirty="0"/>
          </a:p>
          <a:p>
            <a:pPr lvl="3"/>
            <a:r>
              <a:rPr lang="el-GR" dirty="0"/>
              <a:t>Τέταρτο</a:t>
            </a:r>
            <a:endParaRPr lang="en-US" dirty="0"/>
          </a:p>
          <a:p>
            <a:pPr lvl="4"/>
            <a:r>
              <a:rPr lang="el-GR" dirty="0"/>
              <a:t>Πέμπτο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3260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52425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52425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206" tIns="25603" rIns="51206" bIns="256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47E1760-80F5-4151-924B-AE54E088E4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75710"/>
            <a:ext cx="1515621" cy="393193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="" xmlns:a16="http://schemas.microsoft.com/office/drawing/2014/main" id="{54696D62-BC52-4471-9557-437CA98C3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150" y="380941"/>
            <a:ext cx="4133840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0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l-GR" dirty="0"/>
              <a:t>Πατήστε εδώ για αλλαγή του τίτλου της διαφάνειας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B6BEA-C287-4D83-AA0C-9CE69F07A256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E686-B81B-4519-817C-3020BEC98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B6BEA-C287-4D83-AA0C-9CE69F07A256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E686-B81B-4519-817C-3020BEC98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B6BEA-C287-4D83-AA0C-9CE69F07A256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E686-B81B-4519-817C-3020BEC98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B6BEA-C287-4D83-AA0C-9CE69F07A256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E686-B81B-4519-817C-3020BEC98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B6BEA-C287-4D83-AA0C-9CE69F07A256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E686-B81B-4519-817C-3020BEC98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B6BEA-C287-4D83-AA0C-9CE69F07A256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E686-B81B-4519-817C-3020BEC98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B6BEA-C287-4D83-AA0C-9CE69F07A256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E686-B81B-4519-817C-3020BEC98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B6BEA-C287-4D83-AA0C-9CE69F07A256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E686-B81B-4519-817C-3020BEC98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09B6BEA-C287-4D83-AA0C-9CE69F07A256}" type="datetimeFigureOut">
              <a:rPr lang="el-GR" smtClean="0"/>
              <a:pPr/>
              <a:t>23/10/2022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D8E686-B81B-4519-817C-3020BEC98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Απεικόνιση κι ανάλυση βάδισης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Απεικόνιση και Ανάλυση Βάδισης </a:t>
            </a:r>
          </a:p>
          <a:p>
            <a:r>
              <a:rPr lang="el-GR" dirty="0" smtClean="0"/>
              <a:t>Αισθητική – </a:t>
            </a:r>
            <a:r>
              <a:rPr lang="el-GR" dirty="0" err="1" smtClean="0"/>
              <a:t>Ποδολογία</a:t>
            </a:r>
            <a:r>
              <a:rPr lang="el-GR" dirty="0" smtClean="0"/>
              <a:t> </a:t>
            </a:r>
          </a:p>
          <a:p>
            <a:r>
              <a:rPr lang="el-GR" dirty="0" smtClean="0"/>
              <a:t>Α΄ εξάμηνο</a:t>
            </a:r>
          </a:p>
          <a:p>
            <a:r>
              <a:rPr lang="el-GR" dirty="0" smtClean="0"/>
              <a:t>Μάθημα 2</a:t>
            </a:r>
            <a:r>
              <a:rPr lang="el-GR" baseline="30000" dirty="0" smtClean="0"/>
              <a:t>ο</a:t>
            </a:r>
            <a:endParaRPr lang="en-US" baseline="30000" dirty="0" smtClean="0"/>
          </a:p>
          <a:p>
            <a:endParaRPr lang="el-GR" baseline="30000" dirty="0" smtClean="0"/>
          </a:p>
          <a:p>
            <a:r>
              <a:rPr lang="el-GR" baseline="30000" dirty="0" smtClean="0"/>
              <a:t>Γιακουμίδου Μαρία, Φυσικοθεραπεύτρια, </a:t>
            </a:r>
            <a:r>
              <a:rPr lang="en-US" baseline="30000" dirty="0" err="1" smtClean="0"/>
              <a:t>MSc</a:t>
            </a:r>
            <a:endParaRPr lang="el-GR" baseline="30000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1F5D3-FB93-4E7D-9ABF-D78C3D9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707886"/>
          </a:xfrm>
        </p:spPr>
        <p:txBody>
          <a:bodyPr lIns="91439" tIns="45720" rIns="91439" bIns="45720"/>
          <a:lstStyle/>
          <a:p>
            <a:r>
              <a:rPr lang="el-GR" b="1" dirty="0" smtClean="0"/>
              <a:t>Οι κυριότερες αρθρώσεις  του ανθρώπινου σώματος 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B34387-38C2-46E3-80F8-C35422D1E6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1" y="1549400"/>
            <a:ext cx="4133839" cy="4318000"/>
          </a:xfrm>
        </p:spPr>
        <p:txBody>
          <a:bodyPr lIns="91439" tIns="45720" rIns="91439" bIns="45720"/>
          <a:lstStyle/>
          <a:p>
            <a:pPr>
              <a:lnSpc>
                <a:spcPct val="150000"/>
              </a:lnSpc>
            </a:pPr>
            <a:r>
              <a:rPr lang="el-GR" b="1" dirty="0" smtClean="0"/>
              <a:t>γ. Αρθρώσεις του θώρακα </a:t>
            </a:r>
            <a:r>
              <a:rPr lang="el-GR" dirty="0" smtClean="0"/>
              <a:t>(οι πλευρές πίσω με τη σπονδυλική στήλη και εμπρός με το στέρνο άμεσα και έμμεσα). Οι αρθρώσεις αυτές έχουν μεγάλη σημασία για την αναπνοή.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E8DD64C-1087-4875-B2F8-443087CBB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600" y="1549400"/>
            <a:ext cx="3905250" cy="4318000"/>
          </a:xfrm>
        </p:spPr>
        <p:txBody>
          <a:bodyPr lIns="91439" tIns="45720" rIns="91439" bIns="45720"/>
          <a:lstStyle/>
          <a:p>
            <a:endParaRPr lang="en-US" dirty="0"/>
          </a:p>
        </p:txBody>
      </p:sp>
      <p:pic>
        <p:nvPicPr>
          <p:cNvPr id="5122" name="Picture 2" descr="C:\Users\mgiak\Pictures\Saved Pictures\thoracic-skeleton-ligaments-veins-posterior-450w-53810523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628" y="1238235"/>
            <a:ext cx="3464743" cy="509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789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Οι μυς της σπονδυλικής στήλης</a:t>
            </a:r>
            <a:endParaRPr lang="el-GR" sz="40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Η σπονδυλική στήλη περιλαμβάνει 2 στρώσεις μυών, τους επιπολής ή επιφανειακούς και τους εν τω βάθει.</a:t>
            </a:r>
          </a:p>
          <a:p>
            <a:r>
              <a:rPr lang="el-GR" sz="2400" dirty="0" smtClean="0"/>
              <a:t>Οι επιφανειακοί μυς είναι περισσότερο υπεύθυνοι για τις κινήσεις, ενώ οι εν τω βάθει συγκρατούν όρθιο τον κορμό, ενάντια στην επίδραση της </a:t>
            </a:r>
            <a:r>
              <a:rPr lang="el-GR" sz="2400" dirty="0" smtClean="0"/>
              <a:t>βαρύτητας, </a:t>
            </a:r>
            <a:r>
              <a:rPr lang="el-GR" sz="2400" dirty="0" smtClean="0"/>
              <a:t>και για αυτό το λόγο ονομάζονται με μία φράση </a:t>
            </a:r>
            <a:r>
              <a:rPr lang="el-GR" sz="2400" dirty="0" err="1" smtClean="0"/>
              <a:t>ορθωτήρας</a:t>
            </a:r>
            <a:r>
              <a:rPr lang="el-GR" sz="2400" dirty="0" smtClean="0"/>
              <a:t> μυς του κορμού. </a:t>
            </a:r>
          </a:p>
          <a:p>
            <a:r>
              <a:rPr lang="el-GR" sz="2400" dirty="0" smtClean="0"/>
              <a:t>Ακολουθεί η παρουσίαση των πιο σημαντικών μυών του κορμού.  </a:t>
            </a:r>
            <a:endParaRPr lang="el-GR" sz="2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855B794-86B3-475A-A542-0745770C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400110"/>
          </a:xfrm>
        </p:spPr>
        <p:txBody>
          <a:bodyPr/>
          <a:lstStyle/>
          <a:p>
            <a:r>
              <a:rPr lang="el-GR" b="1" dirty="0" smtClean="0"/>
              <a:t>Στερνοκλειδομαστοειδής μυς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6E0BCD-4FD7-4550-9B5A-BC09D28FE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l-GR" dirty="0" smtClean="0"/>
              <a:t>Έκφυση: στερνοκλειδική άρθρωση.</a:t>
            </a:r>
          </a:p>
          <a:p>
            <a:pPr>
              <a:lnSpc>
                <a:spcPct val="160000"/>
              </a:lnSpc>
            </a:pPr>
            <a:r>
              <a:rPr lang="el-GR" dirty="0" smtClean="0"/>
              <a:t>Κατάφυση: μαστοειδής απόφυση κροταφικού οστού.</a:t>
            </a:r>
          </a:p>
          <a:p>
            <a:pPr>
              <a:lnSpc>
                <a:spcPct val="160000"/>
              </a:lnSpc>
            </a:pPr>
            <a:r>
              <a:rPr lang="el-GR" dirty="0" smtClean="0"/>
              <a:t>Ενέργεια: στροφή της κεφαλής προς το αντίθετο πλάγιο και όταν δουλεύουν και οι 2 ταυτόχρονα κάμψη της κεφαλής.</a:t>
            </a:r>
          </a:p>
          <a:p>
            <a:pPr>
              <a:lnSpc>
                <a:spcPct val="160000"/>
              </a:lnSpc>
            </a:pPr>
            <a:r>
              <a:rPr lang="el-GR" dirty="0" smtClean="0"/>
              <a:t>Νεύρωση: παραπληρωματικό νεύρο.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643438" cy="46434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7 - Θέση εικόνας"/>
          <p:cNvSpPr>
            <a:spLocks noGrp="1"/>
          </p:cNvSpPr>
          <p:nvPr>
            <p:ph type="pic" sz="quarter" idx="11"/>
          </p:nvPr>
        </p:nvSpPr>
        <p:spPr>
          <a:xfrm>
            <a:off x="4429125" y="1600200"/>
            <a:ext cx="4711780" cy="4267200"/>
          </a:xfrm>
        </p:spPr>
      </p:sp>
    </p:spTree>
    <p:extLst>
      <p:ext uri="{BB962C8B-B14F-4D97-AF65-F5344CB8AC3E}">
        <p14:creationId xmlns:p14="http://schemas.microsoft.com/office/powerpoint/2010/main" xmlns="" val="10161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855B794-86B3-475A-A542-0745770C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400110"/>
          </a:xfrm>
        </p:spPr>
        <p:txBody>
          <a:bodyPr/>
          <a:lstStyle/>
          <a:p>
            <a:r>
              <a:rPr lang="el-GR" b="1" dirty="0" smtClean="0"/>
              <a:t>Τραπεζοειδής μυς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6E0BCD-4FD7-4550-9B5A-BC09D28FE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089" y="1381111"/>
            <a:ext cx="4572000" cy="471490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l-GR" dirty="0" smtClean="0"/>
              <a:t>Έκφυση: κάτω τμήμα ινιακού οστού, ακανθώδεις αποφύσεις των αυχενικών και των θωρακικών σπονδύλων.</a:t>
            </a:r>
          </a:p>
          <a:p>
            <a:pPr>
              <a:lnSpc>
                <a:spcPct val="170000"/>
              </a:lnSpc>
            </a:pPr>
            <a:r>
              <a:rPr lang="el-GR" dirty="0" smtClean="0"/>
              <a:t>Κατάφυση: έξω τριτημόριο κλείδας, ακρώμιο και ωμοπλατιαία άκανθα.</a:t>
            </a:r>
          </a:p>
          <a:p>
            <a:pPr>
              <a:lnSpc>
                <a:spcPct val="170000"/>
              </a:lnSpc>
            </a:pPr>
            <a:r>
              <a:rPr lang="el-GR" dirty="0" smtClean="0"/>
              <a:t>Ενέργεια: </a:t>
            </a:r>
          </a:p>
          <a:p>
            <a:pPr>
              <a:lnSpc>
                <a:spcPct val="170000"/>
              </a:lnSpc>
              <a:buNone/>
            </a:pPr>
            <a:r>
              <a:rPr lang="el-GR" dirty="0" smtClean="0"/>
              <a:t>Άνω μοίρα: ανάσπαση ωμοπλάτης. </a:t>
            </a:r>
          </a:p>
          <a:p>
            <a:pPr>
              <a:lnSpc>
                <a:spcPct val="170000"/>
              </a:lnSpc>
              <a:buNone/>
            </a:pPr>
            <a:r>
              <a:rPr lang="el-GR" dirty="0" smtClean="0"/>
              <a:t>Μέση μοίρα: ακινητοποίηση ωμοπλάτης κατά την κίνηση του βραχίονα και προσαγωγή ωμοπλάτης προς τη Σ.Σ.</a:t>
            </a:r>
          </a:p>
          <a:p>
            <a:pPr>
              <a:lnSpc>
                <a:spcPct val="170000"/>
              </a:lnSpc>
              <a:buNone/>
            </a:pPr>
            <a:r>
              <a:rPr lang="el-GR" dirty="0" smtClean="0"/>
              <a:t>Κάτω μοίρα: </a:t>
            </a:r>
            <a:r>
              <a:rPr lang="el-GR" dirty="0" err="1" smtClean="0"/>
              <a:t>κατάσπαση</a:t>
            </a:r>
            <a:r>
              <a:rPr lang="el-GR" dirty="0" smtClean="0"/>
              <a:t> ωμοπλάτης. </a:t>
            </a:r>
          </a:p>
          <a:p>
            <a:pPr>
              <a:lnSpc>
                <a:spcPct val="170000"/>
              </a:lnSpc>
            </a:pPr>
            <a:r>
              <a:rPr lang="el-GR" dirty="0" smtClean="0"/>
              <a:t>Νεύρωση: παραπληρωματικό νεύρο.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 bwMode="auto">
          <a:xfrm>
            <a:off x="4604388" y="1428736"/>
            <a:ext cx="4457611" cy="5095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61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rhomboid-minor-major-levator-scapulae-450w-13530334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5000628" y="1428736"/>
            <a:ext cx="3714776" cy="4667283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0855B794-86B3-475A-A542-0745770C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400110"/>
          </a:xfrm>
        </p:spPr>
        <p:txBody>
          <a:bodyPr/>
          <a:lstStyle/>
          <a:p>
            <a:r>
              <a:rPr lang="el-GR" b="1" dirty="0" smtClean="0"/>
              <a:t>Ρομβοειδείς μυς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6E0BCD-4FD7-4550-9B5A-BC09D28FE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089" y="1428736"/>
            <a:ext cx="4932279" cy="45720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l-GR" sz="2400" dirty="0" smtClean="0"/>
              <a:t>Υπάρχουν 4 ρομβοειδείς μυς συνολικά, 2 δεξιά και 2 αριστερά: πιο πάνω ο ελάσσων και πιο κάτω ο μείζων.</a:t>
            </a:r>
          </a:p>
          <a:p>
            <a:pPr>
              <a:lnSpc>
                <a:spcPct val="160000"/>
              </a:lnSpc>
            </a:pPr>
            <a:r>
              <a:rPr lang="el-GR" sz="2400" dirty="0" smtClean="0"/>
              <a:t>Έκφυση: ακανθώδεις αποφύσεις του 7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αυχενικού και των 5 πρώτων θωρακικών σπονδύλων</a:t>
            </a:r>
          </a:p>
          <a:p>
            <a:pPr>
              <a:lnSpc>
                <a:spcPct val="160000"/>
              </a:lnSpc>
            </a:pPr>
            <a:r>
              <a:rPr lang="el-GR" sz="2400" dirty="0" smtClean="0"/>
              <a:t>Κατάφυση: νωτιαίο χείλος ωμοπλάτης</a:t>
            </a:r>
          </a:p>
          <a:p>
            <a:pPr>
              <a:lnSpc>
                <a:spcPct val="160000"/>
              </a:lnSpc>
            </a:pPr>
            <a:r>
              <a:rPr lang="el-GR" sz="2400" dirty="0" smtClean="0"/>
              <a:t>Νεύρωση: Ραχιαίο νεύρο της ωμοπλάτης</a:t>
            </a:r>
          </a:p>
          <a:p>
            <a:pPr>
              <a:lnSpc>
                <a:spcPct val="160000"/>
              </a:lnSpc>
            </a:pPr>
            <a:r>
              <a:rPr lang="el-GR" sz="2400" dirty="0" smtClean="0"/>
              <a:t>Ενέργεια: Προσαγωγή ωμοπλατών προς τη σπονδυλική στήλη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161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normal_e12p01.gif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4536281" y="1428736"/>
            <a:ext cx="4262245" cy="50959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0855B794-86B3-475A-A542-0745770C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400110"/>
          </a:xfrm>
        </p:spPr>
        <p:txBody>
          <a:bodyPr/>
          <a:lstStyle/>
          <a:p>
            <a:r>
              <a:rPr lang="el-GR" b="1" dirty="0" smtClean="0"/>
              <a:t>Πλατύς ραχιαίος μυς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6E0BCD-4FD7-4550-9B5A-BC09D28FE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/>
              <a:t>Έκφυση: ακανθώδεις αποφύσεις των αυχενικών, θωρακικών σπονδύλων, ιερό οστό και λαγόνιος ακρολοφία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Κατάφυση: έλασσον </a:t>
            </a:r>
            <a:r>
              <a:rPr lang="el-GR" sz="2000" dirty="0" err="1" smtClean="0"/>
              <a:t>βραχιόνιο</a:t>
            </a:r>
            <a:r>
              <a:rPr lang="el-GR" sz="2000" dirty="0" smtClean="0"/>
              <a:t> όγκωμα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Νεύρωση: </a:t>
            </a:r>
            <a:r>
              <a:rPr lang="el-GR" sz="2000" dirty="0" err="1" smtClean="0"/>
              <a:t>θωρακορραχιαίο</a:t>
            </a:r>
            <a:r>
              <a:rPr lang="el-GR" sz="2000" dirty="0" smtClean="0"/>
              <a:t> νεύρο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Ενέργεια: έκταση και έσω στροφή ώμου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161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b="1" dirty="0" smtClean="0"/>
              <a:t>Μυς της πρόσθιας επιφάνειας του κορμού</a:t>
            </a:r>
            <a:endParaRPr lang="el-GR" sz="2000" b="1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Είναι λάθος η άποψη σύμφωνα με την οποία οι μυς της πρόσθιας επιφάνειας του κορμού δεν έχουν σχέση με τη σπονδυλική στήλη. </a:t>
            </a:r>
          </a:p>
          <a:p>
            <a:r>
              <a:rPr lang="el-GR" sz="2400" dirty="0" smtClean="0"/>
              <a:t>Αυτό συμβαίνει γιατί οι μυς αυτοί δουλεύουν ενάντια στους μυς της σπονδυλικής στήλης, είναι δηλαδή ανταγωνιστές τους και έτσι μπορούν να έχουν θετική ή δυσμενή επίδραση στη σπονδυλική στήλη και στη στάση του σώματος.</a:t>
            </a:r>
            <a:endParaRPr lang="el-GR" sz="24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855B794-86B3-475A-A542-0745770C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400110"/>
          </a:xfrm>
        </p:spPr>
        <p:txBody>
          <a:bodyPr/>
          <a:lstStyle/>
          <a:p>
            <a:r>
              <a:rPr lang="el-GR" b="1" dirty="0" smtClean="0"/>
              <a:t>Μείζων θωρακικός μυς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6E0BCD-4FD7-4550-9B5A-BC09D28FE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/>
              <a:t>Έκφυση: στερνοκλειδική άρθρωση, σώμα στέρνου, θήκη ορθού κοιλιακού μυ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Κατάφυση: μείζον </a:t>
            </a:r>
            <a:r>
              <a:rPr lang="el-GR" sz="2000" dirty="0" err="1" smtClean="0"/>
              <a:t>βραχιόνιο</a:t>
            </a:r>
            <a:r>
              <a:rPr lang="el-GR" sz="2000" dirty="0" smtClean="0"/>
              <a:t> όγκωμα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Νεύρωση: πρόσθιο θωρακικό νεύρο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Ενέργεια: οριζόντια προσαγωγή ώμου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 bwMode="auto">
          <a:xfrm>
            <a:off x="4500562" y="1142984"/>
            <a:ext cx="4205910" cy="5381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61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quadratus-lumborum-muscle-medical-vector-450w-131637952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4393405" y="1333485"/>
            <a:ext cx="4399000" cy="4810159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0855B794-86B3-475A-A542-0745770C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400110"/>
          </a:xfrm>
        </p:spPr>
        <p:txBody>
          <a:bodyPr/>
          <a:lstStyle/>
          <a:p>
            <a:r>
              <a:rPr lang="el-GR" b="1" dirty="0" smtClean="0"/>
              <a:t>Οι κοιλιακοί μυς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6E0BCD-4FD7-4550-9B5A-BC09D28FE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089" y="1142984"/>
            <a:ext cx="4432213" cy="49530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1300" dirty="0" smtClean="0"/>
              <a:t>Διακρίνονται στους:</a:t>
            </a:r>
          </a:p>
          <a:p>
            <a:pPr>
              <a:lnSpc>
                <a:spcPct val="150000"/>
              </a:lnSpc>
            </a:pPr>
            <a:r>
              <a:rPr lang="el-GR" sz="1300" dirty="0" smtClean="0"/>
              <a:t> πρόσθιους κοιλιακούς μυς: </a:t>
            </a:r>
          </a:p>
          <a:p>
            <a:pPr>
              <a:lnSpc>
                <a:spcPct val="150000"/>
              </a:lnSpc>
            </a:pPr>
            <a:r>
              <a:rPr lang="el-GR" sz="1300" dirty="0" smtClean="0"/>
              <a:t>ορθός κοιλιακός, </a:t>
            </a:r>
          </a:p>
          <a:p>
            <a:pPr>
              <a:lnSpc>
                <a:spcPct val="150000"/>
              </a:lnSpc>
            </a:pPr>
            <a:r>
              <a:rPr lang="el-GR" sz="1300" dirty="0" smtClean="0"/>
              <a:t>πυραμοειδής</a:t>
            </a:r>
          </a:p>
          <a:p>
            <a:pPr>
              <a:lnSpc>
                <a:spcPct val="150000"/>
              </a:lnSpc>
            </a:pPr>
            <a:r>
              <a:rPr lang="el-GR" sz="1300" dirty="0" smtClean="0"/>
              <a:t> πλάγιους κοιλιακούς μυς:</a:t>
            </a:r>
          </a:p>
          <a:p>
            <a:pPr>
              <a:lnSpc>
                <a:spcPct val="150000"/>
              </a:lnSpc>
            </a:pPr>
            <a:r>
              <a:rPr lang="el-GR" sz="1300" dirty="0" smtClean="0"/>
              <a:t>έξω λοξός</a:t>
            </a:r>
          </a:p>
          <a:p>
            <a:pPr>
              <a:lnSpc>
                <a:spcPct val="150000"/>
              </a:lnSpc>
            </a:pPr>
            <a:r>
              <a:rPr lang="el-GR" sz="1300" dirty="0" smtClean="0"/>
              <a:t>έσω λοξός</a:t>
            </a:r>
          </a:p>
          <a:p>
            <a:pPr>
              <a:lnSpc>
                <a:spcPct val="150000"/>
              </a:lnSpc>
            </a:pPr>
            <a:r>
              <a:rPr lang="el-GR" sz="1300" dirty="0" smtClean="0"/>
              <a:t>εγκάρσιος κοιλιακός</a:t>
            </a:r>
          </a:p>
          <a:p>
            <a:pPr>
              <a:lnSpc>
                <a:spcPct val="150000"/>
              </a:lnSpc>
            </a:pPr>
            <a:r>
              <a:rPr lang="el-GR" sz="1300" dirty="0" smtClean="0"/>
              <a:t>Οπίσθιους κοιλιακούς μυς που είναι ο τετράγωνος οσφυϊκός (δεξιά).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10161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855B794-86B3-475A-A542-0745770C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400110"/>
          </a:xfrm>
        </p:spPr>
        <p:txBody>
          <a:bodyPr/>
          <a:lstStyle/>
          <a:p>
            <a:r>
              <a:rPr lang="el-GR" b="1" dirty="0" smtClean="0"/>
              <a:t>Ορθός κοιλιακός μυς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6E0BCD-4FD7-4550-9B5A-BC09D28FE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1800" dirty="0" smtClean="0"/>
              <a:t>Έκφυση: ξιφοειδής απόφυση στέρνου.</a:t>
            </a:r>
          </a:p>
          <a:p>
            <a:pPr>
              <a:lnSpc>
                <a:spcPct val="150000"/>
              </a:lnSpc>
            </a:pPr>
            <a:r>
              <a:rPr lang="el-GR" sz="1800" dirty="0" smtClean="0"/>
              <a:t>Κατάφυση: ηβική σύμφυση.</a:t>
            </a:r>
          </a:p>
          <a:p>
            <a:pPr>
              <a:lnSpc>
                <a:spcPct val="150000"/>
              </a:lnSpc>
            </a:pPr>
            <a:r>
              <a:rPr lang="el-GR" sz="1800" dirty="0" smtClean="0"/>
              <a:t>Ενέργεια: κάμψη κορμού, αύξηση </a:t>
            </a:r>
            <a:r>
              <a:rPr lang="el-GR" sz="1800" dirty="0" err="1" smtClean="0"/>
              <a:t>ενδοκοιλιακής</a:t>
            </a:r>
            <a:r>
              <a:rPr lang="el-GR" sz="1800" dirty="0" smtClean="0"/>
              <a:t> πίεσης. Μαζί με τους υπόλοιπους κοιλιακούς μυς, είναι </a:t>
            </a:r>
            <a:r>
              <a:rPr lang="el-GR" sz="1800" dirty="0" err="1" smtClean="0"/>
              <a:t>εκπνευστικός</a:t>
            </a:r>
            <a:r>
              <a:rPr lang="el-GR" sz="1800" dirty="0" smtClean="0"/>
              <a:t> μυς και δρα κατά τη βίαιη εκπνοή και το βήχα.</a:t>
            </a:r>
          </a:p>
          <a:p>
            <a:pPr>
              <a:lnSpc>
                <a:spcPct val="150000"/>
              </a:lnSpc>
            </a:pPr>
            <a:r>
              <a:rPr lang="el-GR" sz="1800" dirty="0" smtClean="0"/>
              <a:t>Νεύρωση: κατώτερα μεσοπλεύρια νεύρα.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 bwMode="auto">
          <a:xfrm>
            <a:off x="4175566" y="1476362"/>
            <a:ext cx="4111210" cy="4762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61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BECA339-6A7E-4590-AB1A-09B7325F3326}"/>
              </a:ext>
            </a:extLst>
          </p:cNvPr>
          <p:cNvSpPr txBox="1"/>
          <p:nvPr/>
        </p:nvSpPr>
        <p:spPr>
          <a:xfrm>
            <a:off x="419100" y="584201"/>
            <a:ext cx="5981700" cy="390260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l-GR" sz="2200" b="1" dirty="0"/>
              <a:t>Τα οστά της σπονδυλικής στήλης</a:t>
            </a:r>
            <a:endParaRPr lang="uk-UA" sz="2200" b="1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20B972-19F4-4E3F-89D3-2A82BF239DFF}"/>
              </a:ext>
            </a:extLst>
          </p:cNvPr>
          <p:cNvSpPr txBox="1"/>
          <p:nvPr/>
        </p:nvSpPr>
        <p:spPr>
          <a:xfrm>
            <a:off x="419100" y="1238235"/>
            <a:ext cx="5981700" cy="466835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marL="256030" indent="-25603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/>
              <a:t>Τα οστά της σπονδυλικής στήλης  είναι οι </a:t>
            </a:r>
            <a:r>
              <a:rPr lang="el-GR" sz="2000" b="1" dirty="0"/>
              <a:t>σπόνδυλοι</a:t>
            </a:r>
            <a:r>
              <a:rPr lang="el-GR" sz="2000" dirty="0"/>
              <a:t> οι οποίοι είναι οι εξής:</a:t>
            </a:r>
          </a:p>
          <a:p>
            <a:pPr marL="256030" indent="-25603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/>
              <a:t>7</a:t>
            </a:r>
            <a:r>
              <a:rPr lang="el-GR" sz="2000" dirty="0"/>
              <a:t> </a:t>
            </a:r>
            <a:r>
              <a:rPr lang="el-GR" sz="2000" b="1" dirty="0"/>
              <a:t>αυχενικοί</a:t>
            </a:r>
            <a:r>
              <a:rPr lang="el-GR" sz="2000" dirty="0"/>
              <a:t> </a:t>
            </a:r>
          </a:p>
          <a:p>
            <a:pPr marL="256030" indent="-25603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/>
              <a:t>12</a:t>
            </a:r>
            <a:r>
              <a:rPr lang="el-GR" sz="2000" dirty="0"/>
              <a:t> </a:t>
            </a:r>
            <a:r>
              <a:rPr lang="el-GR" sz="2000" b="1" dirty="0"/>
              <a:t>θωρακικοί</a:t>
            </a:r>
          </a:p>
          <a:p>
            <a:pPr marL="256030" indent="-25603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/>
              <a:t>5</a:t>
            </a:r>
            <a:r>
              <a:rPr lang="el-GR" sz="2000" dirty="0"/>
              <a:t> </a:t>
            </a:r>
            <a:r>
              <a:rPr lang="el-GR" sz="2000" b="1" dirty="0" err="1"/>
              <a:t>οσφυικοί</a:t>
            </a:r>
            <a:endParaRPr lang="el-GR" sz="2000" b="1" dirty="0"/>
          </a:p>
          <a:p>
            <a:pPr marL="256030" indent="-25603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/>
              <a:t>Το </a:t>
            </a:r>
            <a:r>
              <a:rPr lang="el-GR" sz="2000" b="1" dirty="0"/>
              <a:t>ιερό οστό</a:t>
            </a:r>
            <a:r>
              <a:rPr lang="el-GR" sz="2000" dirty="0"/>
              <a:t>, που αποτελείται από</a:t>
            </a:r>
            <a:r>
              <a:rPr lang="el-GR" sz="2000" b="1" dirty="0"/>
              <a:t> 5 ιερούς σπονδύλους</a:t>
            </a:r>
            <a:r>
              <a:rPr lang="el-GR" sz="2000" dirty="0"/>
              <a:t> </a:t>
            </a:r>
            <a:r>
              <a:rPr lang="el-GR" sz="2000" dirty="0" err="1"/>
              <a:t>συνοστεωμένους</a:t>
            </a:r>
            <a:r>
              <a:rPr lang="el-GR" sz="2000" dirty="0"/>
              <a:t>, δηλαδή κολλημένους μεταξύ τους και</a:t>
            </a:r>
          </a:p>
          <a:p>
            <a:pPr marL="256030" indent="-25603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/>
              <a:t>Τον </a:t>
            </a:r>
            <a:r>
              <a:rPr lang="el-GR" sz="2000" b="1" dirty="0"/>
              <a:t>κόκκυγα</a:t>
            </a:r>
            <a:r>
              <a:rPr lang="el-GR" sz="2000" dirty="0"/>
              <a:t> που αποτελείται από </a:t>
            </a:r>
            <a:r>
              <a:rPr lang="el-GR" sz="2000" b="1" dirty="0"/>
              <a:t>1-2 κοκκυγικούς </a:t>
            </a:r>
            <a:r>
              <a:rPr lang="el-GR" sz="2000" dirty="0"/>
              <a:t>σπονδύλους επίσης ενωμένους μεταξύ τους.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86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εικόνας" descr="medically-accurate-muscle-illustration-diaphragm-450w-303082082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4568912" y="1712847"/>
            <a:ext cx="4571993" cy="4526048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0855B794-86B3-475A-A542-0745770C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400110"/>
          </a:xfrm>
        </p:spPr>
        <p:txBody>
          <a:bodyPr/>
          <a:lstStyle/>
          <a:p>
            <a:r>
              <a:rPr lang="el-GR" b="1" dirty="0" smtClean="0"/>
              <a:t>Διάφραγμα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6E0BCD-4FD7-4550-9B5A-BC09D28FE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089" y="1476361"/>
            <a:ext cx="4572000" cy="45720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l-GR" sz="2000" dirty="0" smtClean="0"/>
              <a:t>Έκφυση: έσω επιφάνεια ξιφοειδούς απόφυσης στέρνου, έσω επιφάνεια των τελευταίων 6 πλευρών και έσω επιφάνεια των οσφυϊκών σπονδύλων.</a:t>
            </a:r>
          </a:p>
          <a:p>
            <a:pPr>
              <a:lnSpc>
                <a:spcPct val="170000"/>
              </a:lnSpc>
            </a:pPr>
            <a:r>
              <a:rPr lang="el-GR" sz="2000" dirty="0" smtClean="0"/>
              <a:t>Κατάφυση: </a:t>
            </a:r>
            <a:r>
              <a:rPr lang="el-GR" sz="2000" dirty="0" err="1" smtClean="0"/>
              <a:t>τενόντιο</a:t>
            </a:r>
            <a:r>
              <a:rPr lang="el-GR" sz="2000" dirty="0" smtClean="0"/>
              <a:t> κέντρο.</a:t>
            </a:r>
          </a:p>
          <a:p>
            <a:pPr>
              <a:lnSpc>
                <a:spcPct val="170000"/>
              </a:lnSpc>
            </a:pPr>
            <a:r>
              <a:rPr lang="el-GR" sz="2000" dirty="0" smtClean="0"/>
              <a:t>Ενέργεια: αύξηση της κατακόρυφης διαμέτρου του θώρακα και συμπίεση των κοιλιακών σπλάχνων κατά την εισπνοή.</a:t>
            </a:r>
          </a:p>
          <a:p>
            <a:pPr>
              <a:lnSpc>
                <a:spcPct val="170000"/>
              </a:lnSpc>
            </a:pPr>
            <a:r>
              <a:rPr lang="el-GR" sz="2000" dirty="0" smtClean="0"/>
              <a:t>Νεύρωση: φρενικό νεύρο.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61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5250" y="0"/>
            <a:ext cx="1333500" cy="177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0">
              <a:defRPr/>
            </a:pPr>
            <a:endParaRPr lang="uk-UA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64" y="268319"/>
            <a:ext cx="1285875" cy="1036591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768090">
              <a:defRPr/>
            </a:pPr>
            <a:r>
              <a:rPr lang="el-GR" sz="6400" b="1" dirty="0">
                <a:solidFill>
                  <a:srgbClr val="FFFFFF"/>
                </a:solidFill>
                <a:latin typeface="Roboto Thin" pitchFamily="2" charset="0"/>
                <a:ea typeface="Roboto Thin" pitchFamily="2" charset="0"/>
              </a:rPr>
              <a:t>?</a:t>
            </a:r>
            <a:endParaRPr lang="uk-UA" sz="6400" b="1" dirty="0">
              <a:solidFill>
                <a:srgbClr val="FFFFFF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36382E-46F6-4F7D-BD9A-38D87914D60F}"/>
              </a:ext>
            </a:extLst>
          </p:cNvPr>
          <p:cNvSpPr/>
          <p:nvPr/>
        </p:nvSpPr>
        <p:spPr>
          <a:xfrm>
            <a:off x="0" y="6070600"/>
            <a:ext cx="9144000" cy="78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0">
              <a:defRPr/>
            </a:pPr>
            <a:endParaRPr lang="uk-UA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2555E1-36CA-44E9-A604-147E3B02435B}"/>
              </a:ext>
            </a:extLst>
          </p:cNvPr>
          <p:cNvSpPr txBox="1"/>
          <p:nvPr/>
        </p:nvSpPr>
        <p:spPr>
          <a:xfrm>
            <a:off x="2614095" y="2712364"/>
            <a:ext cx="3915813" cy="898092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 defTabSz="768090">
              <a:defRPr/>
            </a:pPr>
            <a:r>
              <a:rPr lang="el-GR" sz="5500" b="1" dirty="0">
                <a:latin typeface="Roboto Condensed"/>
                <a:ea typeface="Roboto Thin" pitchFamily="2" charset="0"/>
              </a:rPr>
              <a:t>Ερωτήσεις</a:t>
            </a:r>
            <a:endParaRPr lang="uk-UA" sz="5500" b="1" dirty="0">
              <a:latin typeface="Roboto Condensed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48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 dir="u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5864" y="1295400"/>
            <a:ext cx="6772275" cy="10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l-GR" sz="3400" b="1" dirty="0">
                <a:solidFill>
                  <a:schemeClr val="bg1"/>
                </a:solidFill>
                <a:latin typeface="+mj-lt"/>
              </a:rPr>
              <a:t>Βιβλιογραφικές αναφορές</a:t>
            </a:r>
            <a:endParaRPr lang="uk-UA" sz="3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457ACB-58BC-4766-8E3A-787281BB046D}"/>
              </a:ext>
            </a:extLst>
          </p:cNvPr>
          <p:cNvSpPr/>
          <p:nvPr/>
        </p:nvSpPr>
        <p:spPr>
          <a:xfrm>
            <a:off x="1632225" y="2500307"/>
            <a:ext cx="5879550" cy="3791191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marL="256030" indent="-2560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ea typeface="Roboto Light" panose="02000000000000000000" pitchFamily="2" charset="0"/>
              </a:rPr>
              <a:t>Δρ </a:t>
            </a:r>
            <a:r>
              <a:rPr lang="el-GR" dirty="0" err="1" smtClean="0">
                <a:ea typeface="Roboto Light" panose="02000000000000000000" pitchFamily="2" charset="0"/>
              </a:rPr>
              <a:t>Χατζημπούγιας</a:t>
            </a:r>
            <a:r>
              <a:rPr lang="el-GR" dirty="0" smtClean="0">
                <a:ea typeface="Roboto Light" panose="02000000000000000000" pitchFamily="2" charset="0"/>
              </a:rPr>
              <a:t> Ιωάννης, Στοιχεία Ανατομικής του Ανθρώπου, Εκδόσεις </a:t>
            </a:r>
            <a:r>
              <a:rPr lang="en-US" dirty="0" smtClean="0">
                <a:ea typeface="Roboto Light" panose="02000000000000000000" pitchFamily="2" charset="0"/>
              </a:rPr>
              <a:t>GM DESIGN, </a:t>
            </a:r>
            <a:r>
              <a:rPr lang="el-GR" dirty="0" smtClean="0">
                <a:ea typeface="Roboto Light" panose="02000000000000000000" pitchFamily="2" charset="0"/>
              </a:rPr>
              <a:t>Αθήνα, 4</a:t>
            </a:r>
            <a:r>
              <a:rPr lang="el-GR" baseline="30000" dirty="0" smtClean="0">
                <a:ea typeface="Roboto Light" panose="02000000000000000000" pitchFamily="2" charset="0"/>
              </a:rPr>
              <a:t>η</a:t>
            </a:r>
            <a:r>
              <a:rPr lang="el-GR" dirty="0" smtClean="0">
                <a:ea typeface="Roboto Light" panose="02000000000000000000" pitchFamily="2" charset="0"/>
              </a:rPr>
              <a:t> Έκδοση, Ιανουάριος 2007. </a:t>
            </a:r>
          </a:p>
          <a:p>
            <a:pPr marL="256030" indent="-2560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err="1" smtClean="0"/>
              <a:t>Platzer</a:t>
            </a:r>
            <a:r>
              <a:rPr lang="el-GR" dirty="0" smtClean="0"/>
              <a:t> </a:t>
            </a:r>
            <a:r>
              <a:rPr lang="el-GR" dirty="0" err="1" smtClean="0"/>
              <a:t>Werner</a:t>
            </a:r>
            <a:r>
              <a:rPr lang="el-GR" dirty="0" smtClean="0"/>
              <a:t>,  Εγχειρίδιο Ανατομικής του Ανθρώπου με Έγχρωμο Άτλαντα. Εκδόσεις Λίτσας, 1998.</a:t>
            </a:r>
          </a:p>
          <a:p>
            <a:pPr marL="256030" indent="-2560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ea typeface="Roboto Light" panose="02000000000000000000" pitchFamily="2" charset="0"/>
              </a:rPr>
              <a:t>Συμεωνίδης Παναγιώτης, </a:t>
            </a:r>
            <a:r>
              <a:rPr lang="el-GR" dirty="0" err="1" smtClean="0">
                <a:ea typeface="Roboto Light" panose="02000000000000000000" pitchFamily="2" charset="0"/>
              </a:rPr>
              <a:t>Ορθοπαιδική</a:t>
            </a:r>
            <a:r>
              <a:rPr lang="el-GR" dirty="0" smtClean="0">
                <a:ea typeface="Roboto Light" panose="02000000000000000000" pitchFamily="2" charset="0"/>
              </a:rPr>
              <a:t>- Κακώσεις και παθήσεις του </a:t>
            </a:r>
            <a:r>
              <a:rPr lang="el-GR" dirty="0" err="1" smtClean="0">
                <a:ea typeface="Roboto Light" panose="02000000000000000000" pitchFamily="2" charset="0"/>
              </a:rPr>
              <a:t>μυοσκελετικού</a:t>
            </a:r>
            <a:r>
              <a:rPr lang="el-GR" dirty="0" smtClean="0">
                <a:ea typeface="Roboto Light" panose="02000000000000000000" pitchFamily="2" charset="0"/>
              </a:rPr>
              <a:t> συστήματος, Εκδόσεις </a:t>
            </a:r>
            <a:r>
              <a:rPr lang="en-US" dirty="0" smtClean="0">
                <a:ea typeface="Roboto Light" panose="02000000000000000000" pitchFamily="2" charset="0"/>
              </a:rPr>
              <a:t>University Studio Press, </a:t>
            </a:r>
            <a:r>
              <a:rPr lang="el-GR" dirty="0" smtClean="0">
                <a:ea typeface="Roboto Light" panose="02000000000000000000" pitchFamily="2" charset="0"/>
              </a:rPr>
              <a:t>Θεσσαλονίκη, </a:t>
            </a:r>
            <a:r>
              <a:rPr lang="en-US" dirty="0" smtClean="0">
                <a:ea typeface="Roboto Light" panose="02000000000000000000" pitchFamily="2" charset="0"/>
              </a:rPr>
              <a:t>2</a:t>
            </a:r>
            <a:r>
              <a:rPr lang="el-GR" baseline="30000" dirty="0" smtClean="0">
                <a:ea typeface="Roboto Light" panose="02000000000000000000" pitchFamily="2" charset="0"/>
              </a:rPr>
              <a:t>η</a:t>
            </a:r>
            <a:r>
              <a:rPr lang="el-GR" dirty="0" smtClean="0">
                <a:ea typeface="Roboto Light" panose="02000000000000000000" pitchFamily="2" charset="0"/>
              </a:rPr>
              <a:t> Έκδοση, 1996.</a:t>
            </a:r>
            <a:endParaRPr lang="el-GR" dirty="0"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23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pondiliki stili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904857"/>
            <a:ext cx="4714876" cy="49970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EB6C3029-94C2-4FF2-A2BA-19E25E8D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1"/>
            <a:ext cx="4133840" cy="400110"/>
          </a:xfrm>
        </p:spPr>
        <p:txBody>
          <a:bodyPr/>
          <a:lstStyle/>
          <a:p>
            <a:pPr algn="l"/>
            <a:r>
              <a:rPr lang="el-GR" b="1" dirty="0" smtClean="0"/>
              <a:t>Η σπονδυλική στήλη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92284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koili.gif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333485"/>
            <a:ext cx="4143405" cy="45244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EB6C3029-94C2-4FF2-A2BA-19E25E8D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 smtClean="0"/>
              <a:t>Η σπονδυλική στήλη από μπροστά, στο πλάι και οπίσθια.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DFAFD7-45CB-4F4A-A452-3121318832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Η σπονδυλική στήλη παρουσιάζει κάποια κυρτώματα, τα οποία εξυπηρετούν την κινητικότητα, την ευστάθεια και την ισορροπία του ατόμου. 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Αυτά δεν υπάρχουν κατά τη γέννηση, αλλά δημιουργούνται από τον 6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μήνα της ζωής με την επίδραση της κληρονομικότητας και της βαρύτητας.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92284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707886"/>
          </a:xfrm>
        </p:spPr>
        <p:txBody>
          <a:bodyPr/>
          <a:lstStyle/>
          <a:p>
            <a:r>
              <a:rPr lang="el-GR" b="1" dirty="0" smtClean="0"/>
              <a:t>Οι αρθρώσεις της σπονδυλικής στήλης</a:t>
            </a:r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quarter" idx="12"/>
          </p:nvPr>
        </p:nvSpPr>
        <p:spPr>
          <a:xfrm>
            <a:off x="-3089" y="1238235"/>
            <a:ext cx="5218031" cy="4857784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el-GR" sz="1300" b="1" dirty="0" smtClean="0"/>
          </a:p>
          <a:p>
            <a:pPr>
              <a:lnSpc>
                <a:spcPct val="150000"/>
              </a:lnSpc>
              <a:buNone/>
              <a:defRPr/>
            </a:pPr>
            <a:r>
              <a:rPr lang="el-GR" sz="1300" dirty="0" smtClean="0"/>
              <a:t>Στη σπονδυλική στήλη συναντάμε όλα σχεδόν τα είδη των αρθρώσεων.</a:t>
            </a:r>
          </a:p>
          <a:p>
            <a:pPr>
              <a:lnSpc>
                <a:spcPct val="150000"/>
              </a:lnSpc>
              <a:defRPr/>
            </a:pPr>
            <a:r>
              <a:rPr lang="el-GR" sz="1300" dirty="0" smtClean="0"/>
              <a:t>Οι σπόνδυλοι συνδέονται μεταξύ τους ως εξής:</a:t>
            </a:r>
          </a:p>
          <a:p>
            <a:pPr>
              <a:lnSpc>
                <a:spcPct val="150000"/>
              </a:lnSpc>
              <a:defRPr/>
            </a:pPr>
            <a:r>
              <a:rPr lang="el-GR" sz="1300" dirty="0" smtClean="0"/>
              <a:t>1. Τα σώματα των σπονδύλων συνδέονται στη σειρά το ένα με το άλλο με την παρεμβολή του μεσοσπονδύλιου δίσκου, που είναι ένας </a:t>
            </a:r>
            <a:r>
              <a:rPr lang="el-GR" sz="1300" dirty="0" err="1" smtClean="0"/>
              <a:t>ινοχόνδρινος</a:t>
            </a:r>
            <a:r>
              <a:rPr lang="el-GR" sz="1300" dirty="0" smtClean="0"/>
              <a:t> δίσκος με αρκετή ελαστικότητα έτσι ώστε να απορροφώνται οι δονήσεις της σπονδυλικής στήλης.</a:t>
            </a:r>
          </a:p>
          <a:p>
            <a:pPr>
              <a:lnSpc>
                <a:spcPct val="150000"/>
              </a:lnSpc>
              <a:defRPr/>
            </a:pPr>
            <a:r>
              <a:rPr lang="el-GR" sz="1300" dirty="0" smtClean="0"/>
              <a:t>Όταν ο μεσοσπονδύλιος δίσκος γλιστρήσει προς τα πίσω μέσα στο σπονδυλικό σωλήνα, τότε πιέζει το νωτιαίο μυελό ή τα νεύρα και δημιουργείται κήλη του μεσοσπονδύλιου δίσκου (δισκοπάθεια).</a:t>
            </a:r>
          </a:p>
          <a:p>
            <a:endParaRPr lang="el-GR" dirty="0"/>
          </a:p>
        </p:txBody>
      </p:sp>
      <p:pic>
        <p:nvPicPr>
          <p:cNvPr id="10" name="Content Placeholder 3" descr="spondiliki stili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1190610"/>
            <a:ext cx="3692689" cy="477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b="1" dirty="0" smtClean="0">
                <a:latin typeface="+mn-lt"/>
              </a:rPr>
              <a:t>Οι αρθρώσεις της σπονδυλικής στήλης- πώς αρθρώνονται οι σπόνδυλοι μεταξύ τους</a:t>
            </a:r>
            <a:endParaRPr lang="el-GR" sz="2000" dirty="0">
              <a:latin typeface="+mn-lt"/>
            </a:endParaRPr>
          </a:p>
        </p:txBody>
      </p:sp>
      <p:pic>
        <p:nvPicPr>
          <p:cNvPr id="8" name="Content Placeholder 3" descr="spondiko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624" r="-38624"/>
          <a:stretch>
            <a:fillRect/>
          </a:stretch>
        </p:blipFill>
        <p:spPr>
          <a:xfrm>
            <a:off x="107125" y="1476361"/>
            <a:ext cx="4357719" cy="4524407"/>
          </a:xfrm>
        </p:spPr>
      </p:pic>
      <p:pic>
        <p:nvPicPr>
          <p:cNvPr id="9" name="Content Placeholder 3" descr="koili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380" r="-32380"/>
          <a:stretch>
            <a:fillRect/>
          </a:stretch>
        </p:blipFill>
        <p:spPr>
          <a:xfrm>
            <a:off x="4214810" y="1428736"/>
            <a:ext cx="4786346" cy="4381531"/>
          </a:xfr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1F5D3-FB93-4E7D-9ABF-D78C3D9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80942"/>
            <a:ext cx="4133840" cy="646331"/>
          </a:xfrm>
        </p:spPr>
        <p:txBody>
          <a:bodyPr lIns="91439" tIns="45720" rIns="91439" bIns="45720"/>
          <a:lstStyle/>
          <a:p>
            <a:pPr algn="l"/>
            <a:r>
              <a:rPr lang="el-GR" sz="1800" b="1" dirty="0" smtClean="0"/>
              <a:t>Οι αρθρώσεις της σπονδυλικής στήλης- συνέχεια </a:t>
            </a:r>
            <a:endParaRPr lang="en-US" sz="18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B34387-38C2-46E3-80F8-C35422D1E6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1" y="1428736"/>
            <a:ext cx="4133839" cy="4438664"/>
          </a:xfrm>
        </p:spPr>
        <p:txBody>
          <a:bodyPr lIns="91439" tIns="45720" rIns="91439" bIns="45720"/>
          <a:lstStyle/>
          <a:p>
            <a:pPr>
              <a:lnSpc>
                <a:spcPct val="150000"/>
              </a:lnSpc>
            </a:pPr>
            <a:r>
              <a:rPr lang="el-GR" dirty="0" smtClean="0"/>
              <a:t>2. Τα τόξα και οι μυϊκές αποφύσεις συνδέονται μεταξύ τους με συνδεσμώσεις.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3. Οι αρθρικές αποφύσεις συνδέονται μεταξύ τους με διαρθρώσεις.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4. Διαρθρώσεις έχουμε και μεταξύ του ινιακού οστού και των δύο πρώτων αυχενικών σπονδύλων για τις κινήσεις της κεφαλής. </a:t>
            </a:r>
            <a:endParaRPr lang="el-GR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E8DD64C-1087-4875-B2F8-443087CBB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600" y="1549400"/>
            <a:ext cx="3905250" cy="4318000"/>
          </a:xfrm>
        </p:spPr>
        <p:txBody>
          <a:bodyPr lIns="91439" tIns="45720" rIns="91439" bIns="45720"/>
          <a:lstStyle/>
          <a:p>
            <a:pPr>
              <a:lnSpc>
                <a:spcPct val="150000"/>
              </a:lnSpc>
            </a:pPr>
            <a:r>
              <a:rPr lang="el-GR" dirty="0" smtClean="0"/>
              <a:t>Οι σημαντικότεροι </a:t>
            </a:r>
            <a:r>
              <a:rPr lang="el-GR" b="1" dirty="0" smtClean="0"/>
              <a:t>σύνδεσμοι</a:t>
            </a:r>
            <a:r>
              <a:rPr lang="el-GR" dirty="0" smtClean="0"/>
              <a:t> της σπονδυλικής στήλης είναι οι εξής: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dirty="0" smtClean="0"/>
              <a:t>Ο πρόσθιος επιμήκης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dirty="0" smtClean="0"/>
              <a:t>Ο οπίσθιος επιμήκης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dirty="0" smtClean="0"/>
              <a:t>Ο ωχρός ή </a:t>
            </a:r>
            <a:r>
              <a:rPr lang="el-GR" dirty="0" err="1" smtClean="0"/>
              <a:t>μεσοτόξιος</a:t>
            </a:r>
            <a:endParaRPr lang="el-GR" dirty="0" smtClean="0"/>
          </a:p>
          <a:p>
            <a:pPr>
              <a:lnSpc>
                <a:spcPct val="150000"/>
              </a:lnSpc>
              <a:buAutoNum type="arabicPeriod"/>
            </a:pPr>
            <a:r>
              <a:rPr lang="el-GR" dirty="0" smtClean="0"/>
              <a:t>Ο </a:t>
            </a:r>
            <a:r>
              <a:rPr lang="el-GR" dirty="0" err="1" smtClean="0"/>
              <a:t>επακάνθιος</a:t>
            </a:r>
            <a:r>
              <a:rPr lang="el-GR" dirty="0" smtClean="0"/>
              <a:t> και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dirty="0" smtClean="0"/>
              <a:t>Οι </a:t>
            </a:r>
            <a:r>
              <a:rPr lang="el-GR" dirty="0" err="1" smtClean="0"/>
              <a:t>μεσεγκάρσιοι</a:t>
            </a:r>
            <a:r>
              <a:rPr lang="el-GR" dirty="0" smtClean="0"/>
              <a:t> σύνδεσμοι.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897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Οι σύνδεσμοι της σπονδυλικής στήλης</a:t>
            </a:r>
            <a:endParaRPr lang="el-GR" b="1" dirty="0"/>
          </a:p>
        </p:txBody>
      </p:sp>
      <p:sp>
        <p:nvSpPr>
          <p:cNvPr id="4" name="3 - Θέση κει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sz="2000" dirty="0" smtClean="0"/>
              <a:t>Οι σημαντικότεροι </a:t>
            </a:r>
            <a:r>
              <a:rPr lang="el-GR" sz="2000" b="1" dirty="0" smtClean="0"/>
              <a:t>σύνδεσμοι</a:t>
            </a:r>
            <a:r>
              <a:rPr lang="el-GR" sz="2000" dirty="0" smtClean="0"/>
              <a:t> της σπονδυλικής στήλης είναι οι εξής: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2000" dirty="0" smtClean="0"/>
              <a:t>Ο πρόσθιος επιμήκης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2000" dirty="0" smtClean="0"/>
              <a:t>Ο οπίσθιος επιμήκης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2000" dirty="0" smtClean="0"/>
              <a:t>Ο ωχρός ή </a:t>
            </a:r>
            <a:r>
              <a:rPr lang="el-GR" sz="2000" dirty="0" err="1" smtClean="0"/>
              <a:t>μεσοτόξιος</a:t>
            </a:r>
            <a:endParaRPr lang="el-GR" sz="2000" dirty="0" smtClean="0"/>
          </a:p>
          <a:p>
            <a:pPr>
              <a:lnSpc>
                <a:spcPct val="150000"/>
              </a:lnSpc>
              <a:buAutoNum type="arabicPeriod"/>
            </a:pPr>
            <a:r>
              <a:rPr lang="el-GR" sz="2000" dirty="0" smtClean="0"/>
              <a:t>Ο </a:t>
            </a:r>
            <a:r>
              <a:rPr lang="el-GR" sz="2000" dirty="0" err="1" smtClean="0"/>
              <a:t>επακάνθιος</a:t>
            </a:r>
            <a:r>
              <a:rPr lang="el-GR" sz="2000" dirty="0" smtClean="0"/>
              <a:t> και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l-GR" sz="2000" dirty="0" smtClean="0"/>
              <a:t>Οι </a:t>
            </a:r>
            <a:r>
              <a:rPr lang="el-GR" sz="2000" dirty="0" err="1" smtClean="0"/>
              <a:t>μεσεγκάρσιοι</a:t>
            </a:r>
            <a:r>
              <a:rPr lang="el-GR" sz="2000" dirty="0" smtClean="0"/>
              <a:t> σύνδεσμοι. </a:t>
            </a:r>
            <a:endParaRPr lang="en-US" sz="2000" dirty="0" smtClean="0"/>
          </a:p>
          <a:p>
            <a:endParaRPr lang="el-GR" sz="2000" dirty="0"/>
          </a:p>
        </p:txBody>
      </p:sp>
      <p:pic>
        <p:nvPicPr>
          <p:cNvPr id="8" name="7 - Θέση περιεχομένου" descr="Ligaments-of-the-Lumbar-Spi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0496" y="2643182"/>
            <a:ext cx="5143504" cy="3042244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38150" y="380941"/>
            <a:ext cx="4133840" cy="707886"/>
          </a:xfrm>
        </p:spPr>
        <p:txBody>
          <a:bodyPr/>
          <a:lstStyle/>
          <a:p>
            <a:r>
              <a:rPr lang="el-GR" b="1" dirty="0" smtClean="0"/>
              <a:t>Κινητικότητα σπονδυλικής στήλης</a:t>
            </a:r>
            <a:endParaRPr lang="el-GR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428596" y="2428868"/>
            <a:ext cx="8572560" cy="1898365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>
                <a:solidFill>
                  <a:srgbClr val="0070C0"/>
                </a:solidFill>
              </a:rPr>
              <a:t> Η σπονδυλική στήλη παρουσιάζει ελάχιστη κινητικότητα μεταξύ των γειτονικών σπονδύλων.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>
                <a:solidFill>
                  <a:srgbClr val="0070C0"/>
                </a:solidFill>
              </a:rPr>
              <a:t> Σαν σύνολο όμως και ειδικότερα σε γυμνασμένα άτομα παρουσιάζει αρκετή κινητικότητα κάμψης, έκτασης, πλαγίων κινήσεων και στροφής.</a:t>
            </a:r>
            <a:endParaRPr lang="el-GR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Θέμα9</Template>
  <TotalTime>61</TotalTime>
  <Words>987</Words>
  <Application>Microsoft Office PowerPoint</Application>
  <PresentationFormat>Προβολή στην οθόνη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Θέμα9</vt:lpstr>
      <vt:lpstr>Απεικόνιση κι ανάλυση βάδισης</vt:lpstr>
      <vt:lpstr>Διαφάνεια 2</vt:lpstr>
      <vt:lpstr>Η σπονδυλική στήλη</vt:lpstr>
      <vt:lpstr>Η σπονδυλική στήλη από μπροστά, στο πλάι και οπίσθια.</vt:lpstr>
      <vt:lpstr>Οι αρθρώσεις της σπονδυλικής στήλης</vt:lpstr>
      <vt:lpstr>Οι αρθρώσεις της σπονδυλικής στήλης- πώς αρθρώνονται οι σπόνδυλοι μεταξύ τους</vt:lpstr>
      <vt:lpstr>Οι αρθρώσεις της σπονδυλικής στήλης- συνέχεια </vt:lpstr>
      <vt:lpstr>Οι σύνδεσμοι της σπονδυλικής στήλης</vt:lpstr>
      <vt:lpstr>Κινητικότητα σπονδυλικής στήλης</vt:lpstr>
      <vt:lpstr>Οι κυριότερες αρθρώσεις  του ανθρώπινου σώματος </vt:lpstr>
      <vt:lpstr>Οι μυς της σπονδυλικής στήλης</vt:lpstr>
      <vt:lpstr>Στερνοκλειδομαστοειδής μυς</vt:lpstr>
      <vt:lpstr>Τραπεζοειδής μυς</vt:lpstr>
      <vt:lpstr>Ρομβοειδείς μυς</vt:lpstr>
      <vt:lpstr>Πλατύς ραχιαίος μυς</vt:lpstr>
      <vt:lpstr>Μυς της πρόσθιας επιφάνειας του κορμού</vt:lpstr>
      <vt:lpstr>Μείζων θωρακικός μυς</vt:lpstr>
      <vt:lpstr>Οι κοιλιακοί μυς</vt:lpstr>
      <vt:lpstr>Ορθός κοιλιακός μυς</vt:lpstr>
      <vt:lpstr>Διάφραγμα</vt:lpstr>
      <vt:lpstr>Διαφάνεια 21</vt:lpstr>
      <vt:lpstr>Διαφάνεια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Απεικόνιση κι ανάλυση βάδισης</dc:title>
  <dc:creator>mgiak</dc:creator>
  <cp:lastModifiedBy>mgiak</cp:lastModifiedBy>
  <cp:revision>13</cp:revision>
  <dcterms:created xsi:type="dcterms:W3CDTF">2022-10-10T19:11:16Z</dcterms:created>
  <dcterms:modified xsi:type="dcterms:W3CDTF">2022-10-23T13:58:57Z</dcterms:modified>
</cp:coreProperties>
</file>