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47689F-CF43-43FF-A2D3-00AE33B0BFC3}" type="datetimeFigureOut">
              <a:rPr lang="el-GR" smtClean="0"/>
              <a:pPr/>
              <a:t>18/12/2022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4DA7D3-DFB6-42B9-AA4A-4999B0760407}"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409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4100" name="3 - Θέση αριθμού διαφάνειας"/>
          <p:cNvSpPr>
            <a:spLocks noGrp="1"/>
          </p:cNvSpPr>
          <p:nvPr>
            <p:ph type="sldNum" sz="quarter" idx="5"/>
          </p:nvPr>
        </p:nvSpPr>
        <p:spPr bwMode="auto">
          <a:noFill/>
          <a:ln>
            <a:miter lim="800000"/>
            <a:headEnd/>
            <a:tailEnd/>
          </a:ln>
        </p:spPr>
        <p:txBody>
          <a:bodyPr/>
          <a:lstStyle/>
          <a:p>
            <a:fld id="{5C095EA6-1EE9-4EA8-AC59-E3A5F014C5E0}" type="slidenum">
              <a:rPr lang="el-GR" altLang="el-GR"/>
              <a:pPr/>
              <a:t>1</a:t>
            </a:fld>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fld id="{9A1AC20C-9FF6-4595-9755-CEA39088F6F8}" type="slidenum">
              <a:rPr lang="el-GR" altLang="el-GR"/>
              <a:pPr/>
              <a:t>‹#›</a:t>
            </a:fld>
            <a:endParaRPr lang="el-GR"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AF6F112-4896-4308-807F-36BA86617810}" type="datetimeFigureOut">
              <a:rPr lang="el-GR" smtClean="0"/>
              <a:pPr/>
              <a:t>18/12/2022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648DC27-EA26-4223-99A8-FAABAFC8963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6F112-4896-4308-807F-36BA86617810}" type="datetimeFigureOut">
              <a:rPr lang="el-GR" smtClean="0"/>
              <a:pPr/>
              <a:t>18/12/2022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8DC27-EA26-4223-99A8-FAABAFC8963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2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16238" y="2130425"/>
            <a:ext cx="5541962" cy="1470025"/>
          </a:xfrm>
        </p:spPr>
        <p:txBody>
          <a:bodyPr/>
          <a:lstStyle/>
          <a:p>
            <a:pPr eaLnBrk="1" hangingPunct="1"/>
            <a:r>
              <a:rPr lang="el-GR" altLang="el-GR" dirty="0" smtClean="0"/>
              <a:t>ΑΚΡΟΣ ΠΟΥΣ</a:t>
            </a:r>
          </a:p>
        </p:txBody>
      </p:sp>
      <p:sp>
        <p:nvSpPr>
          <p:cNvPr id="3075" name="Rectangle 3"/>
          <p:cNvSpPr>
            <a:spLocks noGrp="1" noChangeArrowheads="1"/>
          </p:cNvSpPr>
          <p:nvPr>
            <p:ph type="subTitle" idx="1"/>
          </p:nvPr>
        </p:nvSpPr>
        <p:spPr>
          <a:xfrm>
            <a:off x="2743200" y="4005263"/>
            <a:ext cx="5789613" cy="1752600"/>
          </a:xfrm>
        </p:spPr>
        <p:txBody>
          <a:bodyPr>
            <a:normAutofit lnSpcReduction="10000"/>
          </a:bodyPr>
          <a:lstStyle/>
          <a:p>
            <a:pPr eaLnBrk="1" hangingPunct="1"/>
            <a:r>
              <a:rPr lang="el-GR" altLang="el-GR" sz="2400" dirty="0" smtClean="0"/>
              <a:t>Απεικόνιση κι ανάλυση βάδισης </a:t>
            </a:r>
          </a:p>
          <a:p>
            <a:pPr eaLnBrk="1" hangingPunct="1"/>
            <a:r>
              <a:rPr lang="el-GR" altLang="el-GR" sz="2400" dirty="0" smtClean="0"/>
              <a:t>Μάθημα 6</a:t>
            </a:r>
            <a:r>
              <a:rPr lang="el-GR" altLang="el-GR" sz="2400" baseline="30000" dirty="0" smtClean="0"/>
              <a:t>ο</a:t>
            </a:r>
            <a:endParaRPr lang="el-GR" altLang="el-GR" sz="2400" dirty="0" smtClean="0"/>
          </a:p>
          <a:p>
            <a:pPr eaLnBrk="1" hangingPunct="1"/>
            <a:r>
              <a:rPr lang="el-GR" altLang="el-GR" sz="2400" dirty="0" smtClean="0"/>
              <a:t>Τεχνικός </a:t>
            </a:r>
            <a:r>
              <a:rPr lang="el-GR" altLang="el-GR" sz="2400" dirty="0" err="1" smtClean="0"/>
              <a:t>Ποδολογίας</a:t>
            </a:r>
            <a:endParaRPr lang="el-GR" altLang="el-GR" sz="2400" dirty="0" smtClean="0"/>
          </a:p>
          <a:p>
            <a:pPr eaLnBrk="1" hangingPunct="1"/>
            <a:r>
              <a:rPr lang="el-GR" altLang="el-GR" sz="2400" dirty="0" smtClean="0"/>
              <a:t>Α’ εξάμηνο</a:t>
            </a:r>
          </a:p>
        </p:txBody>
      </p:sp>
      <p:pic>
        <p:nvPicPr>
          <p:cNvPr id="3076" name="Picture 1"/>
          <p:cNvPicPr>
            <a:picLocks noChangeAspect="1"/>
          </p:cNvPicPr>
          <p:nvPr/>
        </p:nvPicPr>
        <p:blipFill>
          <a:blip r:embed="rId3"/>
          <a:srcRect/>
          <a:stretch>
            <a:fillRect/>
          </a:stretch>
        </p:blipFill>
        <p:spPr bwMode="auto">
          <a:xfrm>
            <a:off x="539750" y="1989138"/>
            <a:ext cx="2187575" cy="416401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p:cNvPicPr>
            <a:picLocks noChangeAspect="1"/>
          </p:cNvPicPr>
          <p:nvPr/>
        </p:nvPicPr>
        <p:blipFill>
          <a:blip r:embed="rId2"/>
          <a:srcRect/>
          <a:stretch>
            <a:fillRect/>
          </a:stretch>
        </p:blipFill>
        <p:spPr bwMode="auto">
          <a:xfrm>
            <a:off x="231775" y="760413"/>
            <a:ext cx="3968750" cy="5092700"/>
          </a:xfrm>
          <a:prstGeom prst="rect">
            <a:avLst/>
          </a:prstGeom>
          <a:noFill/>
          <a:ln w="9525">
            <a:noFill/>
            <a:miter lim="800000"/>
            <a:headEnd/>
            <a:tailEnd/>
          </a:ln>
        </p:spPr>
      </p:pic>
      <p:sp>
        <p:nvSpPr>
          <p:cNvPr id="3" name="Rectangle 2"/>
          <p:cNvSpPr/>
          <p:nvPr/>
        </p:nvSpPr>
        <p:spPr>
          <a:xfrm>
            <a:off x="1692275" y="198438"/>
            <a:ext cx="5751513" cy="317500"/>
          </a:xfrm>
          <a:prstGeom prst="rect">
            <a:avLst/>
          </a:prstGeom>
        </p:spPr>
        <p:txBody>
          <a:bodyPr lIns="0" tIns="0" rIns="0" bIns="0"/>
          <a:lstStyle/>
          <a:p>
            <a:pPr marL="12700" eaLnBrk="1" fontAlgn="auto" hangingPunct="1">
              <a:spcBef>
                <a:spcPts val="0"/>
              </a:spcBef>
              <a:spcAft>
                <a:spcPts val="0"/>
              </a:spcAft>
              <a:defRPr/>
            </a:pPr>
            <a:r>
              <a:rPr lang="el" sz="3150" b="1">
                <a:solidFill>
                  <a:srgbClr val="16165D"/>
                </a:solidFill>
                <a:latin typeface="Times New Roman"/>
              </a:rPr>
              <a:t>ΥΠΑΣΤΡΑΓΑΛΙΚΗ ΑΡΘΡΩΣΗ</a:t>
            </a:r>
          </a:p>
        </p:txBody>
      </p:sp>
      <p:sp>
        <p:nvSpPr>
          <p:cNvPr id="4" name="Rectangle 3"/>
          <p:cNvSpPr/>
          <p:nvPr/>
        </p:nvSpPr>
        <p:spPr>
          <a:xfrm>
            <a:off x="5059363" y="565150"/>
            <a:ext cx="3952875" cy="6113463"/>
          </a:xfrm>
          <a:prstGeom prst="rect">
            <a:avLst/>
          </a:prstGeom>
        </p:spPr>
        <p:txBody>
          <a:bodyPr lIns="0" tIns="0" rIns="0" bIns="0"/>
          <a:lstStyle/>
          <a:p>
            <a:pPr marL="25400" eaLnBrk="1" fontAlgn="auto" hangingPunct="1">
              <a:lnSpc>
                <a:spcPts val="2568"/>
              </a:lnSpc>
              <a:spcBef>
                <a:spcPts val="0"/>
              </a:spcBef>
              <a:spcAft>
                <a:spcPts val="210"/>
              </a:spcAft>
              <a:defRPr/>
            </a:pPr>
            <a:r>
              <a:rPr lang="el" sz="2350" dirty="0">
                <a:latin typeface="Times New Roman"/>
              </a:rPr>
              <a:t>Άρθρωση μεταξύ της κάτω πλευράς του αστραγάλου και της άνω &amp; έξω επιφάνειας της πτέρνας</a:t>
            </a:r>
          </a:p>
          <a:p>
            <a:pPr marL="25400" eaLnBrk="1" fontAlgn="auto" hangingPunct="1">
              <a:lnSpc>
                <a:spcPts val="2592"/>
              </a:lnSpc>
              <a:spcBef>
                <a:spcPts val="0"/>
              </a:spcBef>
              <a:spcAft>
                <a:spcPts val="210"/>
              </a:spcAft>
              <a:defRPr/>
            </a:pPr>
            <a:r>
              <a:rPr lang="el" sz="2350" dirty="0">
                <a:latin typeface="Times New Roman"/>
              </a:rPr>
              <a:t>Ενισχύεται από 4 μικρούς αστραγαλοπτερνικούς συνδέσμους </a:t>
            </a:r>
            <a:r>
              <a:rPr lang="el" sz="2350" i="1" dirty="0">
                <a:latin typeface="Times New Roman"/>
              </a:rPr>
              <a:t>(μεσόστεο - έσω -έξω &amp; οπίσθιο)</a:t>
            </a:r>
          </a:p>
          <a:p>
            <a:pPr marL="25400" eaLnBrk="1" fontAlgn="auto" hangingPunct="1">
              <a:lnSpc>
                <a:spcPts val="2592"/>
              </a:lnSpc>
              <a:spcBef>
                <a:spcPts val="0"/>
              </a:spcBef>
              <a:spcAft>
                <a:spcPts val="210"/>
              </a:spcAft>
              <a:defRPr/>
            </a:pPr>
            <a:r>
              <a:rPr lang="el" sz="2350" dirty="0">
                <a:latin typeface="Times New Roman"/>
              </a:rPr>
              <a:t>Ένας επιπλέον, </a:t>
            </a:r>
            <a:r>
              <a:rPr lang="el" sz="2350" i="1" dirty="0">
                <a:latin typeface="Times New Roman"/>
              </a:rPr>
              <a:t>ο πελματιαίος πτερνο-σκαφοειδής</a:t>
            </a:r>
            <a:r>
              <a:rPr lang="el" sz="2350" dirty="0">
                <a:latin typeface="Times New Roman"/>
              </a:rPr>
              <a:t> είναι ο πιο σημαντικός από όλους- φαρδύς &amp; παχύς σύνδεσμος που συνδέει την πτέρνα με την κάτω πλευρά του σκαφοειδούς. Αποτελεί μέρος της άρθρωσης-περιέχει ινοχόνδρινη αρθρική επιφάνεια, που διαθέτει αρθρικό</a:t>
            </a:r>
          </a:p>
          <a:p>
            <a:pPr marL="25400" eaLnBrk="1" fontAlgn="auto" hangingPunct="1">
              <a:spcBef>
                <a:spcPts val="0"/>
              </a:spcBef>
              <a:spcAft>
                <a:spcPts val="0"/>
              </a:spcAft>
              <a:defRPr/>
            </a:pPr>
            <a:r>
              <a:rPr lang="el" sz="2350" dirty="0">
                <a:latin typeface="Times New Roman"/>
              </a:rPr>
              <a:t>υμένα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p:cNvPicPr>
            <a:picLocks noChangeAspect="1"/>
          </p:cNvPicPr>
          <p:nvPr/>
        </p:nvPicPr>
        <p:blipFill>
          <a:blip r:embed="rId2"/>
          <a:srcRect/>
          <a:stretch>
            <a:fillRect/>
          </a:stretch>
        </p:blipFill>
        <p:spPr bwMode="auto">
          <a:xfrm>
            <a:off x="874713" y="819150"/>
            <a:ext cx="2843212" cy="4745038"/>
          </a:xfrm>
          <a:prstGeom prst="rect">
            <a:avLst/>
          </a:prstGeom>
          <a:noFill/>
          <a:ln w="9525">
            <a:noFill/>
            <a:miter lim="800000"/>
            <a:headEnd/>
            <a:tailEnd/>
          </a:ln>
        </p:spPr>
      </p:pic>
      <p:sp>
        <p:nvSpPr>
          <p:cNvPr id="3" name="Rectangle 2"/>
          <p:cNvSpPr/>
          <p:nvPr/>
        </p:nvSpPr>
        <p:spPr>
          <a:xfrm>
            <a:off x="390525" y="46038"/>
            <a:ext cx="8372475" cy="388937"/>
          </a:xfrm>
          <a:prstGeom prst="rect">
            <a:avLst/>
          </a:prstGeom>
        </p:spPr>
        <p:txBody>
          <a:bodyPr lIns="0" tIns="0" rIns="0" bIns="0"/>
          <a:lstStyle/>
          <a:p>
            <a:pPr eaLnBrk="1" fontAlgn="auto" hangingPunct="1">
              <a:spcBef>
                <a:spcPts val="0"/>
              </a:spcBef>
              <a:spcAft>
                <a:spcPts val="0"/>
              </a:spcAft>
              <a:defRPr/>
            </a:pPr>
            <a:r>
              <a:rPr lang="el" sz="3050" b="1" u="sng">
                <a:solidFill>
                  <a:srgbClr val="16165D"/>
                </a:solidFill>
                <a:latin typeface="Times New Roman"/>
              </a:rPr>
              <a:t>ΕΓΚΑΡΣΙΑ ΑΡΘΡΩΣΗ ΤΑΡΣΟΥ </a:t>
            </a:r>
            <a:r>
              <a:rPr lang="el" sz="2350" b="1" u="sng">
                <a:solidFill>
                  <a:srgbClr val="16165D"/>
                </a:solidFill>
                <a:latin typeface="Times New Roman"/>
              </a:rPr>
              <a:t>(ΧΟΠΑΡΤΕΙΟΣ)</a:t>
            </a:r>
          </a:p>
        </p:txBody>
      </p:sp>
      <p:sp>
        <p:nvSpPr>
          <p:cNvPr id="14340" name="Rectangle 3"/>
          <p:cNvSpPr>
            <a:spLocks noChangeArrowheads="1"/>
          </p:cNvSpPr>
          <p:nvPr/>
        </p:nvSpPr>
        <p:spPr bwMode="auto">
          <a:xfrm>
            <a:off x="96838" y="5761038"/>
            <a:ext cx="4005262" cy="1042987"/>
          </a:xfrm>
          <a:prstGeom prst="rect">
            <a:avLst/>
          </a:prstGeom>
          <a:noFill/>
          <a:ln w="9525">
            <a:noFill/>
            <a:miter lim="800000"/>
            <a:headEnd/>
            <a:tailEnd/>
          </a:ln>
        </p:spPr>
        <p:txBody>
          <a:bodyPr lIns="0" tIns="0" rIns="0" bIns="0"/>
          <a:lstStyle/>
          <a:p>
            <a:pPr eaLnBrk="1" hangingPunct="1">
              <a:lnSpc>
                <a:spcPts val="2850"/>
              </a:lnSpc>
              <a:spcBef>
                <a:spcPts val="1050"/>
              </a:spcBef>
            </a:pPr>
            <a:r>
              <a:rPr lang="el-GR" altLang="el-GR" sz="2300">
                <a:latin typeface="Times New Roman" pitchFamily="18" charset="0"/>
              </a:rPr>
              <a:t>Ο μακρός &amp; βραχύς πελματιαίος σύνδεσμος (πτερνοκυβοειδής) ενισχύουν ισχυρά την άρθρωση</a:t>
            </a:r>
          </a:p>
        </p:txBody>
      </p:sp>
      <p:sp>
        <p:nvSpPr>
          <p:cNvPr id="14341" name="Rectangle 4"/>
          <p:cNvSpPr>
            <a:spLocks noChangeArrowheads="1"/>
          </p:cNvSpPr>
          <p:nvPr/>
        </p:nvSpPr>
        <p:spPr bwMode="auto">
          <a:xfrm>
            <a:off x="4852988" y="681038"/>
            <a:ext cx="4078287" cy="5673725"/>
          </a:xfrm>
          <a:prstGeom prst="rect">
            <a:avLst/>
          </a:prstGeom>
          <a:noFill/>
          <a:ln w="9525">
            <a:noFill/>
            <a:miter lim="800000"/>
            <a:headEnd/>
            <a:tailEnd/>
          </a:ln>
        </p:spPr>
        <p:txBody>
          <a:bodyPr lIns="0" tIns="0" rIns="0" bIns="0"/>
          <a:lstStyle/>
          <a:p>
            <a:pPr marL="12700" eaLnBrk="1" hangingPunct="1">
              <a:lnSpc>
                <a:spcPts val="3163"/>
              </a:lnSpc>
            </a:pPr>
            <a:r>
              <a:rPr lang="el-GR" altLang="el-GR" sz="2300" dirty="0">
                <a:latin typeface="Times New Roman" pitchFamily="18" charset="0"/>
              </a:rPr>
              <a:t>Αποτελείται από 2 διαρθρώσεις:</a:t>
            </a:r>
          </a:p>
          <a:p>
            <a:pPr marL="12700" eaLnBrk="1" hangingPunct="1">
              <a:lnSpc>
                <a:spcPts val="3163"/>
              </a:lnSpc>
            </a:pPr>
            <a:r>
              <a:rPr lang="el-GR" altLang="el-GR" sz="2300" dirty="0">
                <a:latin typeface="Times New Roman" pitchFamily="18" charset="0"/>
              </a:rPr>
              <a:t>την </a:t>
            </a:r>
            <a:r>
              <a:rPr lang="el-GR" altLang="el-GR" sz="2300" i="1" dirty="0" err="1" smtClean="0">
                <a:latin typeface="Times New Roman" pitchFamily="18" charset="0"/>
              </a:rPr>
              <a:t>πτερνοκυβοειδή</a:t>
            </a:r>
            <a:r>
              <a:rPr lang="el-GR" altLang="el-GR" sz="2300" dirty="0" smtClean="0">
                <a:latin typeface="Times New Roman" pitchFamily="18" charset="0"/>
              </a:rPr>
              <a:t> </a:t>
            </a:r>
            <a:r>
              <a:rPr lang="el-GR" altLang="el-GR" sz="2300" dirty="0">
                <a:latin typeface="Times New Roman" pitchFamily="18" charset="0"/>
              </a:rPr>
              <a:t>(έξω) &amp;</a:t>
            </a:r>
          </a:p>
          <a:p>
            <a:pPr marL="12700" eaLnBrk="1" hangingPunct="1">
              <a:lnSpc>
                <a:spcPts val="3163"/>
              </a:lnSpc>
            </a:pPr>
            <a:r>
              <a:rPr lang="el-GR" altLang="el-GR" sz="2300" dirty="0">
                <a:latin typeface="Times New Roman" pitchFamily="18" charset="0"/>
              </a:rPr>
              <a:t>την </a:t>
            </a:r>
            <a:r>
              <a:rPr lang="el-GR" altLang="el-GR" sz="2300" i="1" dirty="0" err="1">
                <a:latin typeface="Times New Roman" pitchFamily="18" charset="0"/>
              </a:rPr>
              <a:t>αστραγαλοσκαφοειδή</a:t>
            </a:r>
            <a:r>
              <a:rPr lang="el-GR" altLang="el-GR" sz="2300" dirty="0">
                <a:latin typeface="Times New Roman" pitchFamily="18" charset="0"/>
              </a:rPr>
              <a:t> (έσω)</a:t>
            </a:r>
          </a:p>
          <a:p>
            <a:pPr marL="12700" eaLnBrk="1" hangingPunct="1">
              <a:lnSpc>
                <a:spcPts val="2588"/>
              </a:lnSpc>
              <a:spcAft>
                <a:spcPts val="213"/>
              </a:spcAft>
            </a:pPr>
            <a:r>
              <a:rPr lang="el-GR" altLang="el-GR" sz="2300" dirty="0">
                <a:latin typeface="Times New Roman" pitchFamily="18" charset="0"/>
              </a:rPr>
              <a:t>Από επάνω άποψη η συνεχής γραμμή της διάρθρωσης σχηματίζει ένα ρηχό γράμμα </a:t>
            </a:r>
            <a:r>
              <a:rPr lang="en-US" altLang="el-GR" sz="2300" dirty="0">
                <a:latin typeface="Times New Roman" pitchFamily="18" charset="0"/>
              </a:rPr>
              <a:t>S</a:t>
            </a:r>
          </a:p>
          <a:p>
            <a:pPr marL="12700" eaLnBrk="1" hangingPunct="1">
              <a:lnSpc>
                <a:spcPts val="2563"/>
              </a:lnSpc>
            </a:pPr>
            <a:r>
              <a:rPr lang="el-GR" altLang="el-GR" sz="2300" dirty="0">
                <a:latin typeface="Times New Roman" pitchFamily="18" charset="0"/>
              </a:rPr>
              <a:t>Είναι μια τροποποιημένη σφαιροειδής άρθρωση, επιτρέποντας </a:t>
            </a:r>
            <a:r>
              <a:rPr lang="el-GR" altLang="el-GR" sz="2300" dirty="0" smtClean="0">
                <a:latin typeface="Times New Roman" pitchFamily="18" charset="0"/>
              </a:rPr>
              <a:t>περιορισμένες</a:t>
            </a:r>
            <a:endParaRPr lang="en-US" altLang="el-GR" sz="600" dirty="0">
              <a:latin typeface="Trebuchet MS" pitchFamily="34" charset="0"/>
            </a:endParaRPr>
          </a:p>
          <a:p>
            <a:pPr marL="12700" eaLnBrk="1" hangingPunct="1">
              <a:spcAft>
                <a:spcPts val="838"/>
              </a:spcAft>
            </a:pPr>
            <a:r>
              <a:rPr lang="el-GR" altLang="el-GR" sz="2300" dirty="0">
                <a:latin typeface="Times New Roman" pitchFamily="18" charset="0"/>
              </a:rPr>
              <a:t>κινήσεις γύρω από 3 άξονες</a:t>
            </a:r>
          </a:p>
          <a:p>
            <a:pPr marL="12700" eaLnBrk="1" hangingPunct="1">
              <a:lnSpc>
                <a:spcPts val="2588"/>
              </a:lnSpc>
              <a:spcAft>
                <a:spcPts val="213"/>
              </a:spcAft>
            </a:pPr>
            <a:r>
              <a:rPr lang="el-GR" altLang="el-GR" sz="2300" dirty="0">
                <a:latin typeface="Times New Roman" pitchFamily="18" charset="0"/>
              </a:rPr>
              <a:t>Η </a:t>
            </a:r>
            <a:r>
              <a:rPr lang="el-GR" altLang="el-GR" sz="2300" dirty="0" err="1">
                <a:latin typeface="Times New Roman" pitchFamily="18" charset="0"/>
              </a:rPr>
              <a:t>πτερνοκυβοειδής</a:t>
            </a:r>
            <a:r>
              <a:rPr lang="el-GR" altLang="el-GR" sz="2300" dirty="0">
                <a:latin typeface="Times New Roman" pitchFamily="18" charset="0"/>
              </a:rPr>
              <a:t> </a:t>
            </a:r>
            <a:r>
              <a:rPr lang="el-GR" altLang="el-GR" sz="2300" i="1" dirty="0">
                <a:latin typeface="Times New Roman" pitchFamily="18" charset="0"/>
              </a:rPr>
              <a:t>(μεταξύ 14&amp;15)</a:t>
            </a:r>
            <a:r>
              <a:rPr lang="el-GR" altLang="el-GR" sz="2300" dirty="0">
                <a:latin typeface="Times New Roman" pitchFamily="18" charset="0"/>
              </a:rPr>
              <a:t> επιτρέπει μόνο ελαφρές κινήσεις </a:t>
            </a:r>
            <a:r>
              <a:rPr lang="el-GR" altLang="el-GR" sz="2300" dirty="0" err="1">
                <a:latin typeface="Times New Roman" pitchFamily="18" charset="0"/>
              </a:rPr>
              <a:t>ολίθησης</a:t>
            </a:r>
            <a:r>
              <a:rPr lang="el-GR" altLang="el-GR" sz="2300" dirty="0">
                <a:latin typeface="Times New Roman" pitchFamily="18" charset="0"/>
              </a:rPr>
              <a:t> (μη αξονική)</a:t>
            </a:r>
          </a:p>
          <a:p>
            <a:pPr marL="12700" eaLnBrk="1" hangingPunct="1">
              <a:lnSpc>
                <a:spcPts val="2563"/>
              </a:lnSpc>
            </a:pPr>
            <a:r>
              <a:rPr lang="el-GR" altLang="el-GR" sz="2300" dirty="0">
                <a:latin typeface="Times New Roman" pitchFamily="18" charset="0"/>
              </a:rPr>
              <a:t>Η </a:t>
            </a:r>
            <a:r>
              <a:rPr lang="el-GR" altLang="el-GR" sz="2300" dirty="0" err="1">
                <a:latin typeface="Times New Roman" pitchFamily="18" charset="0"/>
              </a:rPr>
              <a:t>αστραγαλοσκαφοειδής</a:t>
            </a:r>
            <a:r>
              <a:rPr lang="el-GR" altLang="el-GR" sz="2300" dirty="0">
                <a:latin typeface="Times New Roman" pitchFamily="18" charset="0"/>
              </a:rPr>
              <a:t> </a:t>
            </a:r>
            <a:r>
              <a:rPr lang="el-GR" altLang="el-GR" sz="2300" i="1" dirty="0">
                <a:latin typeface="Times New Roman" pitchFamily="18" charset="0"/>
              </a:rPr>
              <a:t>(μεταξύ 13&amp;8)</a:t>
            </a:r>
            <a:r>
              <a:rPr lang="el-GR" altLang="el-GR" sz="2300" dirty="0">
                <a:latin typeface="Times New Roman" pitchFamily="18" charset="0"/>
              </a:rPr>
              <a:t> εκτελεί πιο ελεύθερες πρωτεύουσες κινήσεις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2"/>
          <a:srcRect/>
          <a:stretch>
            <a:fillRect/>
          </a:stretch>
        </p:blipFill>
        <p:spPr bwMode="auto">
          <a:xfrm>
            <a:off x="285750" y="687388"/>
            <a:ext cx="4140200" cy="5238750"/>
          </a:xfrm>
          <a:prstGeom prst="rect">
            <a:avLst/>
          </a:prstGeom>
          <a:noFill/>
          <a:ln w="9525">
            <a:noFill/>
            <a:miter lim="800000"/>
            <a:headEnd/>
            <a:tailEnd/>
          </a:ln>
        </p:spPr>
      </p:pic>
      <p:sp>
        <p:nvSpPr>
          <p:cNvPr id="3" name="Rectangle 2"/>
          <p:cNvSpPr/>
          <p:nvPr/>
        </p:nvSpPr>
        <p:spPr>
          <a:xfrm>
            <a:off x="109538" y="212725"/>
            <a:ext cx="8921750" cy="346075"/>
          </a:xfrm>
          <a:prstGeom prst="rect">
            <a:avLst/>
          </a:prstGeom>
        </p:spPr>
        <p:txBody>
          <a:bodyPr lIns="0" tIns="0" rIns="0" bIns="0"/>
          <a:lstStyle/>
          <a:p>
            <a:pPr marL="25400" eaLnBrk="1" fontAlgn="auto" hangingPunct="1">
              <a:spcBef>
                <a:spcPts val="0"/>
              </a:spcBef>
              <a:spcAft>
                <a:spcPts val="0"/>
              </a:spcAft>
              <a:defRPr/>
            </a:pPr>
            <a:r>
              <a:rPr lang="el" sz="2750" b="1" u="sng">
                <a:solidFill>
                  <a:srgbClr val="16165D"/>
                </a:solidFill>
                <a:latin typeface="Times New Roman"/>
              </a:rPr>
              <a:t>ΤΑΡΣΟΜΕΤΑΤΑΡΣΙΕΣ ΑΡΘΡΩΣΕΙΣ </a:t>
            </a:r>
            <a:r>
              <a:rPr lang="el" sz="2300" b="1" u="sng">
                <a:solidFill>
                  <a:srgbClr val="16165D"/>
                </a:solidFill>
                <a:latin typeface="Times New Roman"/>
              </a:rPr>
              <a:t>(ΛΙΣΦΡΑΝΓΚΕΙΟΣ)</a:t>
            </a:r>
          </a:p>
        </p:txBody>
      </p:sp>
      <p:sp>
        <p:nvSpPr>
          <p:cNvPr id="15364" name="Rectangle 3"/>
          <p:cNvSpPr>
            <a:spLocks noChangeArrowheads="1"/>
          </p:cNvSpPr>
          <p:nvPr/>
        </p:nvSpPr>
        <p:spPr bwMode="auto">
          <a:xfrm>
            <a:off x="4856163" y="898525"/>
            <a:ext cx="4156075" cy="3416300"/>
          </a:xfrm>
          <a:prstGeom prst="rect">
            <a:avLst/>
          </a:prstGeom>
          <a:noFill/>
          <a:ln w="9525">
            <a:noFill/>
            <a:miter lim="800000"/>
            <a:headEnd/>
            <a:tailEnd/>
          </a:ln>
        </p:spPr>
        <p:txBody>
          <a:bodyPr lIns="0" tIns="0" rIns="0" bIns="0"/>
          <a:lstStyle/>
          <a:p>
            <a:pPr marL="12700" eaLnBrk="1" hangingPunct="1">
              <a:lnSpc>
                <a:spcPts val="2875"/>
              </a:lnSpc>
              <a:spcAft>
                <a:spcPts val="2725"/>
              </a:spcAft>
            </a:pPr>
            <a:r>
              <a:rPr lang="el-GR" altLang="el-GR" sz="2300">
                <a:latin typeface="Times New Roman" pitchFamily="18" charset="0"/>
              </a:rPr>
              <a:t>Μη αξονικές αρθρώσεις με πιθανή εξαίρεση της άρθρωσης του μεγάλου δακτύλου, που μοιάζει με εφιππιοειδή.</a:t>
            </a:r>
          </a:p>
          <a:p>
            <a:pPr marL="12700" eaLnBrk="1" hangingPunct="1">
              <a:lnSpc>
                <a:spcPts val="2875"/>
              </a:lnSpc>
            </a:pPr>
            <a:r>
              <a:rPr lang="el-GR" altLang="el-GR" sz="2300">
                <a:latin typeface="Times New Roman" pitchFamily="18" charset="0"/>
              </a:rPr>
              <a:t>Εκτελούν κινήσεις ολίσθησης που μοιάζουν με περιορισμένες κινήσεις κάμψης-έκτασης, απαγωγής-προσαγωγής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p:cNvPicPr>
            <a:picLocks noChangeAspect="1"/>
          </p:cNvPicPr>
          <p:nvPr/>
        </p:nvPicPr>
        <p:blipFill>
          <a:blip r:embed="rId2"/>
          <a:srcRect/>
          <a:stretch>
            <a:fillRect/>
          </a:stretch>
        </p:blipFill>
        <p:spPr bwMode="auto">
          <a:xfrm>
            <a:off x="0" y="838200"/>
            <a:ext cx="4322763" cy="5470525"/>
          </a:xfrm>
          <a:prstGeom prst="rect">
            <a:avLst/>
          </a:prstGeom>
          <a:noFill/>
          <a:ln w="9525">
            <a:noFill/>
            <a:miter lim="800000"/>
            <a:headEnd/>
            <a:tailEnd/>
          </a:ln>
        </p:spPr>
      </p:pic>
      <p:sp>
        <p:nvSpPr>
          <p:cNvPr id="3" name="Rectangle 2"/>
          <p:cNvSpPr/>
          <p:nvPr/>
        </p:nvSpPr>
        <p:spPr>
          <a:xfrm>
            <a:off x="1198563" y="198438"/>
            <a:ext cx="6742112" cy="317500"/>
          </a:xfrm>
          <a:prstGeom prst="rect">
            <a:avLst/>
          </a:prstGeom>
        </p:spPr>
        <p:txBody>
          <a:bodyPr lIns="0" tIns="0" rIns="0" bIns="0"/>
          <a:lstStyle/>
          <a:p>
            <a:pPr marL="12700" eaLnBrk="1" fontAlgn="auto" hangingPunct="1">
              <a:spcBef>
                <a:spcPts val="0"/>
              </a:spcBef>
              <a:spcAft>
                <a:spcPts val="0"/>
              </a:spcAft>
              <a:defRPr/>
            </a:pPr>
            <a:r>
              <a:rPr lang="el" sz="3150" b="1">
                <a:solidFill>
                  <a:srgbClr val="16165D"/>
                </a:solidFill>
                <a:latin typeface="Times New Roman"/>
              </a:rPr>
              <a:t>ΜΕΣΟΜΕΤΑΤΑΡΣΙΕΣ ΑΡΘΡΩΣΕΙΣ</a:t>
            </a:r>
          </a:p>
        </p:txBody>
      </p:sp>
      <p:sp>
        <p:nvSpPr>
          <p:cNvPr id="16388" name="Rectangle 3"/>
          <p:cNvSpPr>
            <a:spLocks noChangeArrowheads="1"/>
          </p:cNvSpPr>
          <p:nvPr/>
        </p:nvSpPr>
        <p:spPr bwMode="auto">
          <a:xfrm>
            <a:off x="4857750" y="868363"/>
            <a:ext cx="4041775" cy="5708650"/>
          </a:xfrm>
          <a:prstGeom prst="rect">
            <a:avLst/>
          </a:prstGeom>
          <a:noFill/>
          <a:ln w="9525">
            <a:noFill/>
            <a:miter lim="800000"/>
            <a:headEnd/>
            <a:tailEnd/>
          </a:ln>
        </p:spPr>
        <p:txBody>
          <a:bodyPr lIns="0" tIns="0" rIns="0" bIns="0"/>
          <a:lstStyle/>
          <a:p>
            <a:pPr marL="12700" eaLnBrk="1" hangingPunct="1">
              <a:lnSpc>
                <a:spcPts val="2588"/>
              </a:lnSpc>
              <a:spcAft>
                <a:spcPts val="213"/>
              </a:spcAft>
            </a:pPr>
            <a:r>
              <a:rPr lang="el-GR" altLang="el-GR" sz="2300" dirty="0">
                <a:latin typeface="Times New Roman" pitchFamily="18" charset="0"/>
              </a:rPr>
              <a:t>Περιλαμβάνουν 2 ομάδες διαρθρώσεων:</a:t>
            </a:r>
          </a:p>
          <a:p>
            <a:pPr marL="12700" eaLnBrk="1" hangingPunct="1">
              <a:spcAft>
                <a:spcPts val="838"/>
              </a:spcAft>
            </a:pPr>
            <a:r>
              <a:rPr lang="el-GR" altLang="el-GR" sz="2300" dirty="0">
                <a:latin typeface="Times New Roman" pitchFamily="18" charset="0"/>
              </a:rPr>
              <a:t>μεταξύ των βάσεων &amp;</a:t>
            </a:r>
          </a:p>
          <a:p>
            <a:pPr marL="12700" eaLnBrk="1" hangingPunct="1">
              <a:lnSpc>
                <a:spcPts val="2563"/>
              </a:lnSpc>
              <a:spcAft>
                <a:spcPts val="2525"/>
              </a:spcAft>
            </a:pPr>
            <a:r>
              <a:rPr lang="el-GR" altLang="el-GR" sz="2300" dirty="0">
                <a:latin typeface="Times New Roman" pitchFamily="18" charset="0"/>
              </a:rPr>
              <a:t>μεταξύ των κεφαλών των μεταταρσίων</a:t>
            </a:r>
          </a:p>
          <a:p>
            <a:pPr marL="12700" eaLnBrk="1" hangingPunct="1">
              <a:lnSpc>
                <a:spcPts val="2588"/>
              </a:lnSpc>
              <a:spcAft>
                <a:spcPts val="213"/>
              </a:spcAft>
            </a:pPr>
            <a:r>
              <a:rPr lang="el-GR" altLang="el-GR" sz="2300" dirty="0">
                <a:latin typeface="Times New Roman" pitchFamily="18" charset="0"/>
              </a:rPr>
              <a:t>Είναι όλες μη αξονικές διαρθρώσεις</a:t>
            </a:r>
          </a:p>
          <a:p>
            <a:pPr marL="12700" eaLnBrk="1" hangingPunct="1">
              <a:lnSpc>
                <a:spcPts val="2588"/>
              </a:lnSpc>
            </a:pPr>
            <a:r>
              <a:rPr lang="el-GR" altLang="el-GR" sz="2300" dirty="0">
                <a:latin typeface="Times New Roman" pitchFamily="18" charset="0"/>
              </a:rPr>
              <a:t>Οι διαρθρώσεις μεταξύ των κεφαλών των </a:t>
            </a:r>
            <a:r>
              <a:rPr lang="el-GR" altLang="el-GR" sz="2300" dirty="0" smtClean="0">
                <a:latin typeface="Times New Roman" pitchFamily="18" charset="0"/>
              </a:rPr>
              <a:t>μεταταρσίων</a:t>
            </a:r>
            <a:endParaRPr lang="en-US" altLang="el-GR" sz="700" i="1" dirty="0">
              <a:latin typeface="Gungsuh" pitchFamily="18" charset="-127"/>
            </a:endParaRPr>
          </a:p>
          <a:p>
            <a:pPr marL="12700" eaLnBrk="1" hangingPunct="1">
              <a:lnSpc>
                <a:spcPts val="2563"/>
              </a:lnSpc>
              <a:spcAft>
                <a:spcPts val="213"/>
              </a:spcAft>
            </a:pPr>
            <a:r>
              <a:rPr lang="el-GR" altLang="el-GR" sz="2300" dirty="0">
                <a:latin typeface="Times New Roman" pitchFamily="18" charset="0"/>
              </a:rPr>
              <a:t>αποτελούν σημαντικό μέρος της εγκάρσιας ποδικής </a:t>
            </a:r>
            <a:r>
              <a:rPr lang="el-GR" altLang="el-GR" sz="2300" dirty="0" smtClean="0">
                <a:latin typeface="Times New Roman" pitchFamily="18" charset="0"/>
              </a:rPr>
              <a:t>καμάρας.</a:t>
            </a:r>
            <a:endParaRPr lang="el-GR" altLang="el-GR" sz="2300" dirty="0">
              <a:latin typeface="Times New Roman" pitchFamily="18" charset="0"/>
            </a:endParaRPr>
          </a:p>
          <a:p>
            <a:pPr marL="12700" eaLnBrk="1" hangingPunct="1">
              <a:lnSpc>
                <a:spcPts val="2588"/>
              </a:lnSpc>
            </a:pPr>
            <a:r>
              <a:rPr lang="el-GR" altLang="el-GR" sz="2300" dirty="0">
                <a:latin typeface="Times New Roman" pitchFamily="18" charset="0"/>
              </a:rPr>
              <a:t>Το συνολικό αποτέλεσμα των κινήσεων είναι η διαπλάτυνση &amp; η </a:t>
            </a:r>
            <a:r>
              <a:rPr lang="el-GR" altLang="el-GR" sz="2300" dirty="0" err="1">
                <a:latin typeface="Times New Roman" pitchFamily="18" charset="0"/>
              </a:rPr>
              <a:t>επιπεδοποίηση</a:t>
            </a:r>
            <a:r>
              <a:rPr lang="el-GR" altLang="el-GR" sz="2300" dirty="0">
                <a:latin typeface="Times New Roman" pitchFamily="18" charset="0"/>
              </a:rPr>
              <a:t> της καμάρας όταν υπάρχει φόρτιση</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103188" y="382588"/>
            <a:ext cx="4154487" cy="246062"/>
          </a:xfrm>
          <a:prstGeom prst="rect">
            <a:avLst/>
          </a:prstGeom>
          <a:noFill/>
          <a:ln w="9525">
            <a:noFill/>
            <a:miter lim="800000"/>
            <a:headEnd/>
            <a:tailEnd/>
          </a:ln>
        </p:spPr>
        <p:txBody>
          <a:bodyPr lIns="0" tIns="0" rIns="0" bIns="0"/>
          <a:lstStyle/>
          <a:p>
            <a:pPr marL="25400" eaLnBrk="1" hangingPunct="1"/>
            <a:r>
              <a:rPr lang="el-GR" altLang="el-GR" sz="2300" b="1">
                <a:solidFill>
                  <a:srgbClr val="16165D"/>
                </a:solidFill>
                <a:latin typeface="Times New Roman" pitchFamily="18" charset="0"/>
              </a:rPr>
              <a:t>ΜΕΤΑΤΑΡΣΙΟΦΑΛΑΓΓΙΚΕΣ</a:t>
            </a:r>
          </a:p>
        </p:txBody>
      </p:sp>
      <p:sp>
        <p:nvSpPr>
          <p:cNvPr id="17411" name="Rectangle 2"/>
          <p:cNvSpPr>
            <a:spLocks noChangeArrowheads="1"/>
          </p:cNvSpPr>
          <p:nvPr/>
        </p:nvSpPr>
        <p:spPr bwMode="auto">
          <a:xfrm>
            <a:off x="122238" y="1189038"/>
            <a:ext cx="4032250" cy="1689100"/>
          </a:xfrm>
          <a:prstGeom prst="rect">
            <a:avLst/>
          </a:prstGeom>
          <a:noFill/>
          <a:ln w="9525">
            <a:noFill/>
            <a:miter lim="800000"/>
            <a:headEnd/>
            <a:tailEnd/>
          </a:ln>
        </p:spPr>
        <p:txBody>
          <a:bodyPr lIns="0" tIns="0" rIns="0" bIns="0"/>
          <a:lstStyle/>
          <a:p>
            <a:pPr marL="342900" indent="-342900" eaLnBrk="1" hangingPunct="1">
              <a:lnSpc>
                <a:spcPts val="2638"/>
              </a:lnSpc>
              <a:spcAft>
                <a:spcPts val="213"/>
              </a:spcAft>
            </a:pPr>
            <a:r>
              <a:rPr lang="el-GR" altLang="el-GR" sz="2300">
                <a:latin typeface="Times New Roman" pitchFamily="18" charset="0"/>
              </a:rPr>
              <a:t>•    Είναι τροποποιημένες κονδυλοειδείς αρθρώσεις</a:t>
            </a:r>
          </a:p>
          <a:p>
            <a:pPr marL="342900" indent="-342900" algn="just" eaLnBrk="1" hangingPunct="1">
              <a:lnSpc>
                <a:spcPts val="2588"/>
              </a:lnSpc>
              <a:spcAft>
                <a:spcPts val="2525"/>
              </a:spcAft>
            </a:pPr>
            <a:r>
              <a:rPr lang="el-GR" altLang="el-GR" sz="2300">
                <a:latin typeface="Times New Roman" pitchFamily="18" charset="0"/>
              </a:rPr>
              <a:t>•    Συγκρατώνται μεταξύ τους με τους εγκάρσιους μεσόστεους συνδέσμους</a:t>
            </a:r>
          </a:p>
        </p:txBody>
      </p:sp>
      <p:sp>
        <p:nvSpPr>
          <p:cNvPr id="17412" name="Rectangle 3"/>
          <p:cNvSpPr>
            <a:spLocks noChangeArrowheads="1"/>
          </p:cNvSpPr>
          <p:nvPr/>
        </p:nvSpPr>
        <p:spPr bwMode="auto">
          <a:xfrm>
            <a:off x="420688" y="3362325"/>
            <a:ext cx="3992562" cy="1298575"/>
          </a:xfrm>
          <a:prstGeom prst="rect">
            <a:avLst/>
          </a:prstGeom>
          <a:noFill/>
          <a:ln w="9525">
            <a:noFill/>
            <a:miter lim="800000"/>
            <a:headEnd/>
            <a:tailEnd/>
          </a:ln>
        </p:spPr>
        <p:txBody>
          <a:bodyPr lIns="0" tIns="0" rIns="0" bIns="0"/>
          <a:lstStyle/>
          <a:p>
            <a:pPr marL="42863" eaLnBrk="1" hangingPunct="1">
              <a:lnSpc>
                <a:spcPts val="2588"/>
              </a:lnSpc>
              <a:spcBef>
                <a:spcPts val="2525"/>
              </a:spcBef>
              <a:spcAft>
                <a:spcPts val="2525"/>
              </a:spcAft>
            </a:pPr>
            <a:r>
              <a:rPr lang="el-GR" altLang="el-GR" sz="2300">
                <a:latin typeface="Times New Roman" pitchFamily="18" charset="0"/>
              </a:rPr>
              <a:t>Η άρθρωση του μεγάλου δακτύλου διαφέρει στο ότι είναι μεγαλύτερη και έχει 2 σησαμοειδή οστά από κάτω</a:t>
            </a:r>
          </a:p>
        </p:txBody>
      </p:sp>
      <p:sp>
        <p:nvSpPr>
          <p:cNvPr id="17413" name="Rectangle 4"/>
          <p:cNvSpPr>
            <a:spLocks noChangeArrowheads="1"/>
          </p:cNvSpPr>
          <p:nvPr/>
        </p:nvSpPr>
        <p:spPr bwMode="auto">
          <a:xfrm>
            <a:off x="122238" y="5159375"/>
            <a:ext cx="2986087" cy="247650"/>
          </a:xfrm>
          <a:prstGeom prst="rect">
            <a:avLst/>
          </a:prstGeom>
          <a:noFill/>
          <a:ln w="9525">
            <a:noFill/>
            <a:miter lim="800000"/>
            <a:headEnd/>
            <a:tailEnd/>
          </a:ln>
        </p:spPr>
        <p:txBody>
          <a:bodyPr lIns="0" tIns="0" rIns="0" bIns="0"/>
          <a:lstStyle/>
          <a:p>
            <a:pPr marL="342900" indent="-342900" algn="just" eaLnBrk="1" hangingPunct="1">
              <a:spcBef>
                <a:spcPts val="2525"/>
              </a:spcBef>
              <a:spcAft>
                <a:spcPts val="3150"/>
              </a:spcAft>
            </a:pPr>
            <a:r>
              <a:rPr lang="el-GR" altLang="el-GR" sz="2400" b="1">
                <a:solidFill>
                  <a:srgbClr val="16165D"/>
                </a:solidFill>
                <a:latin typeface="Times New Roman" pitchFamily="18" charset="0"/>
              </a:rPr>
              <a:t>ΜΕΣΟΦΑΛΑΓΓΙΚΕΣ</a:t>
            </a:r>
          </a:p>
        </p:txBody>
      </p:sp>
      <p:sp>
        <p:nvSpPr>
          <p:cNvPr id="6" name="Rectangle 5"/>
          <p:cNvSpPr/>
          <p:nvPr/>
        </p:nvSpPr>
        <p:spPr>
          <a:xfrm>
            <a:off x="122238" y="5956300"/>
            <a:ext cx="3687762" cy="312738"/>
          </a:xfrm>
          <a:prstGeom prst="rect">
            <a:avLst/>
          </a:prstGeom>
        </p:spPr>
        <p:txBody>
          <a:bodyPr lIns="0" tIns="0" rIns="0" bIns="0"/>
          <a:lstStyle/>
          <a:p>
            <a:pPr marL="342900" indent="-342900" algn="just" eaLnBrk="1" fontAlgn="auto" hangingPunct="1">
              <a:spcBef>
                <a:spcPts val="3150"/>
              </a:spcBef>
              <a:spcAft>
                <a:spcPts val="0"/>
              </a:spcAft>
              <a:defRPr/>
            </a:pPr>
            <a:r>
              <a:rPr lang="el" sz="2350">
                <a:latin typeface="Times New Roman"/>
              </a:rPr>
              <a:t>• Είναι γωνιώδεις αρθρώσεις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587375"/>
          </a:xfrm>
        </p:spPr>
        <p:txBody>
          <a:bodyPr/>
          <a:lstStyle/>
          <a:p>
            <a:pPr eaLnBrk="1" hangingPunct="1"/>
            <a:r>
              <a:rPr lang="el-GR" altLang="el-GR" sz="3200" b="1" i="1" smtClean="0">
                <a:solidFill>
                  <a:schemeClr val="tx1"/>
                </a:solidFill>
              </a:rPr>
              <a:t>ΚΙΝΗΣΗ</a:t>
            </a:r>
            <a:endParaRPr lang="en-GB" altLang="el-GR" sz="3200" b="1" i="1" smtClean="0">
              <a:solidFill>
                <a:schemeClr val="tx1"/>
              </a:solidFill>
            </a:endParaRPr>
          </a:p>
        </p:txBody>
      </p:sp>
      <p:sp>
        <p:nvSpPr>
          <p:cNvPr id="18435" name="Rectangle 3"/>
          <p:cNvSpPr>
            <a:spLocks noGrp="1" noChangeArrowheads="1"/>
          </p:cNvSpPr>
          <p:nvPr>
            <p:ph type="body" idx="1"/>
          </p:nvPr>
        </p:nvSpPr>
        <p:spPr>
          <a:xfrm>
            <a:off x="0" y="1268413"/>
            <a:ext cx="8845550" cy="5400675"/>
          </a:xfrm>
        </p:spPr>
        <p:txBody>
          <a:bodyPr/>
          <a:lstStyle/>
          <a:p>
            <a:pPr eaLnBrk="1" hangingPunct="1">
              <a:lnSpc>
                <a:spcPct val="90000"/>
              </a:lnSpc>
              <a:buFontTx/>
              <a:buNone/>
            </a:pPr>
            <a:r>
              <a:rPr lang="el-GR" altLang="el-GR" u="sng" smtClean="0"/>
              <a:t>Ποδοκνημικη</a:t>
            </a:r>
          </a:p>
          <a:p>
            <a:pPr eaLnBrk="1" hangingPunct="1">
              <a:lnSpc>
                <a:spcPct val="90000"/>
              </a:lnSpc>
              <a:buFontTx/>
              <a:buNone/>
            </a:pPr>
            <a:r>
              <a:rPr lang="el-GR" altLang="el-GR" smtClean="0"/>
              <a:t>Ραχιαια/πελματιαια καμψη</a:t>
            </a:r>
          </a:p>
          <a:p>
            <a:pPr eaLnBrk="1" hangingPunct="1">
              <a:lnSpc>
                <a:spcPct val="90000"/>
              </a:lnSpc>
              <a:buFontTx/>
              <a:buNone/>
            </a:pPr>
            <a:endParaRPr lang="el-GR" altLang="el-GR" smtClean="0"/>
          </a:p>
          <a:p>
            <a:pPr eaLnBrk="1" hangingPunct="1">
              <a:lnSpc>
                <a:spcPct val="90000"/>
              </a:lnSpc>
              <a:buFontTx/>
              <a:buNone/>
            </a:pPr>
            <a:r>
              <a:rPr lang="el-GR" altLang="el-GR" u="sng" smtClean="0"/>
              <a:t>Υπαστραγαλικη</a:t>
            </a:r>
          </a:p>
          <a:p>
            <a:pPr eaLnBrk="1" hangingPunct="1">
              <a:lnSpc>
                <a:spcPct val="90000"/>
              </a:lnSpc>
              <a:buFontTx/>
              <a:buNone/>
            </a:pPr>
            <a:r>
              <a:rPr lang="el-GR" altLang="el-GR" smtClean="0"/>
              <a:t>Στροφη προς τα εξω/εσω</a:t>
            </a:r>
            <a:r>
              <a:rPr lang="en-GB" altLang="el-GR" smtClean="0"/>
              <a:t> </a:t>
            </a:r>
            <a:r>
              <a:rPr lang="el-GR" altLang="el-GR" smtClean="0"/>
              <a:t>ή</a:t>
            </a:r>
          </a:p>
          <a:p>
            <a:pPr eaLnBrk="1" hangingPunct="1">
              <a:lnSpc>
                <a:spcPct val="90000"/>
              </a:lnSpc>
              <a:buFontTx/>
              <a:buNone/>
            </a:pPr>
            <a:r>
              <a:rPr lang="el-GR" altLang="el-GR" smtClean="0"/>
              <a:t>πρηνισμος/Υπτιασμος ή ανυψωση εσω/εξω</a:t>
            </a:r>
          </a:p>
          <a:p>
            <a:pPr eaLnBrk="1" hangingPunct="1">
              <a:lnSpc>
                <a:spcPct val="90000"/>
              </a:lnSpc>
              <a:buFontTx/>
              <a:buNone/>
            </a:pPr>
            <a:r>
              <a:rPr lang="el-GR" altLang="el-GR" smtClean="0"/>
              <a:t>χειλους</a:t>
            </a:r>
          </a:p>
          <a:p>
            <a:pPr eaLnBrk="1" hangingPunct="1">
              <a:lnSpc>
                <a:spcPct val="90000"/>
              </a:lnSpc>
              <a:buFontTx/>
              <a:buNone/>
            </a:pPr>
            <a:endParaRPr lang="el-GR" altLang="el-GR" smtClean="0"/>
          </a:p>
          <a:p>
            <a:pPr eaLnBrk="1" hangingPunct="1">
              <a:lnSpc>
                <a:spcPct val="90000"/>
              </a:lnSpc>
              <a:buFontTx/>
              <a:buNone/>
            </a:pPr>
            <a:r>
              <a:rPr lang="el-GR" altLang="el-GR" u="sng" smtClean="0"/>
              <a:t>Δακτυλα</a:t>
            </a:r>
          </a:p>
          <a:p>
            <a:pPr eaLnBrk="1" hangingPunct="1">
              <a:lnSpc>
                <a:spcPct val="90000"/>
              </a:lnSpc>
              <a:buFontTx/>
              <a:buNone/>
            </a:pPr>
            <a:r>
              <a:rPr lang="el-GR" altLang="el-GR" smtClean="0"/>
              <a:t>Καμψη/Εκταση</a:t>
            </a:r>
            <a:endParaRPr lang="en-GB" altLang="el-GR"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79388" y="274638"/>
            <a:ext cx="8507412" cy="922337"/>
          </a:xfrm>
        </p:spPr>
        <p:txBody>
          <a:bodyPr>
            <a:normAutofit fontScale="90000"/>
          </a:bodyPr>
          <a:lstStyle/>
          <a:p>
            <a:pPr eaLnBrk="1" hangingPunct="1"/>
            <a:r>
              <a:rPr lang="en-GB" altLang="el-GR" sz="2800" smtClean="0">
                <a:solidFill>
                  <a:schemeClr val="tx1"/>
                </a:solidFill>
              </a:rPr>
              <a:t>ΟΙ ΜΥΕΣ ΠΟΥ ΣΥΜΒΑΛΛΟΥΝ ΣΤΙΣ ΚΙΝΗΣΕΙΣ ΤΗΣ Π.Δ.Κ</a:t>
            </a:r>
            <a:br>
              <a:rPr lang="en-GB" altLang="el-GR" sz="2800" smtClean="0">
                <a:solidFill>
                  <a:schemeClr val="tx1"/>
                </a:solidFill>
              </a:rPr>
            </a:br>
            <a:endParaRPr lang="en-GB" altLang="el-GR" sz="2800" smtClean="0">
              <a:solidFill>
                <a:schemeClr val="tx1"/>
              </a:solidFill>
            </a:endParaRPr>
          </a:p>
        </p:txBody>
      </p:sp>
      <p:sp>
        <p:nvSpPr>
          <p:cNvPr id="19459" name="Rectangle 3"/>
          <p:cNvSpPr>
            <a:spLocks noGrp="1" noChangeArrowheads="1"/>
          </p:cNvSpPr>
          <p:nvPr>
            <p:ph type="body" idx="1"/>
          </p:nvPr>
        </p:nvSpPr>
        <p:spPr>
          <a:xfrm>
            <a:off x="0" y="981075"/>
            <a:ext cx="9144000" cy="5876925"/>
          </a:xfrm>
        </p:spPr>
        <p:txBody>
          <a:bodyPr/>
          <a:lstStyle/>
          <a:p>
            <a:pPr eaLnBrk="1" hangingPunct="1">
              <a:lnSpc>
                <a:spcPct val="90000"/>
              </a:lnSpc>
              <a:buFontTx/>
              <a:buNone/>
            </a:pPr>
            <a:r>
              <a:rPr lang="el-GR" altLang="el-GR" sz="2800" i="1" dirty="0" smtClean="0"/>
              <a:t>Ρ</a:t>
            </a:r>
            <a:r>
              <a:rPr lang="en-GB" altLang="el-GR" sz="2800" i="1" dirty="0" err="1" smtClean="0"/>
              <a:t>αχιαία</a:t>
            </a:r>
            <a:r>
              <a:rPr lang="en-GB" altLang="el-GR" sz="2800" i="1" dirty="0" smtClean="0"/>
              <a:t> </a:t>
            </a:r>
            <a:r>
              <a:rPr lang="en-GB" altLang="el-GR" sz="2800" i="1" dirty="0" err="1" smtClean="0"/>
              <a:t>κάμψη</a:t>
            </a:r>
            <a:r>
              <a:rPr lang="el-GR" altLang="el-GR" sz="2800" dirty="0" smtClean="0"/>
              <a:t>:</a:t>
            </a:r>
            <a:r>
              <a:rPr lang="en-GB" altLang="el-GR" sz="2800" dirty="0" smtClean="0"/>
              <a:t> </a:t>
            </a:r>
            <a:endParaRPr lang="el-GR" altLang="el-GR" sz="2800" dirty="0" smtClean="0"/>
          </a:p>
          <a:p>
            <a:pPr eaLnBrk="1" hangingPunct="1">
              <a:lnSpc>
                <a:spcPct val="90000"/>
              </a:lnSpc>
              <a:buFontTx/>
              <a:buNone/>
            </a:pPr>
            <a:r>
              <a:rPr lang="el-GR" altLang="el-GR" sz="2400" dirty="0" smtClean="0"/>
              <a:t>π</a:t>
            </a:r>
            <a:r>
              <a:rPr lang="en-GB" altLang="el-GR" sz="2400" dirty="0" err="1" smtClean="0"/>
              <a:t>ρόσθιος</a:t>
            </a:r>
            <a:r>
              <a:rPr lang="en-GB" altLang="el-GR" sz="2400" dirty="0" smtClean="0"/>
              <a:t> </a:t>
            </a:r>
            <a:r>
              <a:rPr lang="en-GB" altLang="el-GR" sz="2400" dirty="0" err="1" smtClean="0"/>
              <a:t>κνημιαίος</a:t>
            </a:r>
            <a:r>
              <a:rPr lang="el-GR" altLang="el-GR" sz="2400" dirty="0" smtClean="0"/>
              <a:t>, </a:t>
            </a:r>
            <a:r>
              <a:rPr lang="el-GR" altLang="el-GR" sz="2400" dirty="0" err="1" smtClean="0"/>
              <a:t>μακρος</a:t>
            </a:r>
            <a:r>
              <a:rPr lang="en-GB" altLang="el-GR" sz="2400" dirty="0" smtClean="0"/>
              <a:t> </a:t>
            </a:r>
            <a:r>
              <a:rPr lang="en-GB" altLang="el-GR" sz="2400" dirty="0" err="1" smtClean="0"/>
              <a:t>εκτείνοντ</a:t>
            </a:r>
            <a:r>
              <a:rPr lang="el-GR" altLang="el-GR" sz="2400" dirty="0" smtClean="0"/>
              <a:t>ας τους </a:t>
            </a:r>
            <a:r>
              <a:rPr lang="el-GR" altLang="el-GR" sz="2400" dirty="0" err="1" smtClean="0"/>
              <a:t>δακτυλους</a:t>
            </a:r>
            <a:r>
              <a:rPr lang="el-GR" altLang="el-GR" sz="2400" dirty="0" smtClean="0"/>
              <a:t>/</a:t>
            </a:r>
            <a:r>
              <a:rPr lang="el-GR" altLang="el-GR" sz="2400" dirty="0" err="1" smtClean="0"/>
              <a:t>μεγαλο</a:t>
            </a:r>
            <a:endParaRPr lang="el-GR" altLang="el-GR" sz="2400" dirty="0" smtClean="0"/>
          </a:p>
          <a:p>
            <a:pPr eaLnBrk="1" hangingPunct="1">
              <a:lnSpc>
                <a:spcPct val="90000"/>
              </a:lnSpc>
              <a:buFontTx/>
              <a:buNone/>
            </a:pPr>
            <a:r>
              <a:rPr lang="el-GR" altLang="el-GR" sz="2400" dirty="0" err="1" smtClean="0"/>
              <a:t>δακτυλο</a:t>
            </a:r>
            <a:endParaRPr lang="el-GR" altLang="el-GR" sz="2400" dirty="0" smtClean="0"/>
          </a:p>
          <a:p>
            <a:pPr eaLnBrk="1" hangingPunct="1">
              <a:lnSpc>
                <a:spcPct val="90000"/>
              </a:lnSpc>
              <a:buFontTx/>
              <a:buNone/>
            </a:pPr>
            <a:r>
              <a:rPr lang="en-GB" altLang="el-GR" sz="2400" dirty="0" smtClean="0"/>
              <a:t> </a:t>
            </a:r>
            <a:r>
              <a:rPr lang="el-GR" altLang="el-GR" sz="2800" i="1" dirty="0" smtClean="0"/>
              <a:t>Π</a:t>
            </a:r>
            <a:r>
              <a:rPr lang="en-GB" altLang="el-GR" sz="2800" i="1" dirty="0" err="1" smtClean="0"/>
              <a:t>ελματιαία</a:t>
            </a:r>
            <a:r>
              <a:rPr lang="en-GB" altLang="el-GR" sz="2800" i="1" dirty="0" smtClean="0"/>
              <a:t> </a:t>
            </a:r>
            <a:r>
              <a:rPr lang="en-GB" altLang="el-GR" sz="2800" i="1" dirty="0" err="1" smtClean="0"/>
              <a:t>κάμψη</a:t>
            </a:r>
            <a:r>
              <a:rPr lang="el-GR" altLang="el-GR" sz="2800" i="1" dirty="0" smtClean="0"/>
              <a:t>:</a:t>
            </a:r>
          </a:p>
          <a:p>
            <a:pPr eaLnBrk="1" hangingPunct="1">
              <a:lnSpc>
                <a:spcPct val="90000"/>
              </a:lnSpc>
              <a:buFontTx/>
              <a:buNone/>
            </a:pPr>
            <a:r>
              <a:rPr lang="en-GB" altLang="el-GR" sz="2400" dirty="0" smtClean="0"/>
              <a:t>Γαστροκνήμιος</a:t>
            </a:r>
            <a:r>
              <a:rPr lang="el-GR" altLang="el-GR" sz="2400" dirty="0" smtClean="0"/>
              <a:t>, </a:t>
            </a:r>
            <a:r>
              <a:rPr lang="en-GB" altLang="el-GR" sz="2400" dirty="0" err="1" smtClean="0"/>
              <a:t>υποκνημίδιος</a:t>
            </a:r>
            <a:r>
              <a:rPr lang="el-GR" altLang="el-GR" sz="2400" dirty="0" smtClean="0"/>
              <a:t>,</a:t>
            </a:r>
            <a:r>
              <a:rPr lang="en-GB" altLang="el-GR" sz="2400" dirty="0" smtClean="0"/>
              <a:t> </a:t>
            </a:r>
            <a:r>
              <a:rPr lang="en-GB" altLang="el-GR" sz="2400" dirty="0" err="1" smtClean="0"/>
              <a:t>πελματικός</a:t>
            </a:r>
            <a:r>
              <a:rPr lang="el-GR" altLang="el-GR" sz="2400" dirty="0" smtClean="0"/>
              <a:t>, </a:t>
            </a:r>
            <a:r>
              <a:rPr lang="en-GB" altLang="el-GR" sz="2400" dirty="0" err="1" smtClean="0"/>
              <a:t>οπίσθιος</a:t>
            </a:r>
            <a:r>
              <a:rPr lang="en-GB" altLang="el-GR" sz="2400" dirty="0" smtClean="0"/>
              <a:t> </a:t>
            </a:r>
            <a:r>
              <a:rPr lang="en-GB" altLang="el-GR" sz="2400" dirty="0" err="1" smtClean="0"/>
              <a:t>κνημιαίος</a:t>
            </a:r>
            <a:r>
              <a:rPr lang="el-GR" altLang="el-GR" sz="2400" dirty="0" smtClean="0"/>
              <a:t>,</a:t>
            </a:r>
          </a:p>
          <a:p>
            <a:pPr eaLnBrk="1" hangingPunct="1">
              <a:lnSpc>
                <a:spcPct val="90000"/>
              </a:lnSpc>
              <a:buFontTx/>
              <a:buNone/>
            </a:pPr>
            <a:r>
              <a:rPr lang="el-GR" altLang="el-GR" sz="2400" dirty="0" err="1" smtClean="0"/>
              <a:t>Μακρος</a:t>
            </a:r>
            <a:r>
              <a:rPr lang="el-GR" altLang="el-GR" sz="2400" dirty="0" smtClean="0"/>
              <a:t>/</a:t>
            </a:r>
            <a:r>
              <a:rPr lang="el-GR" altLang="el-GR" sz="2400" dirty="0" err="1" smtClean="0"/>
              <a:t>βραχυς</a:t>
            </a:r>
            <a:r>
              <a:rPr lang="el-GR" altLang="el-GR" sz="2400" dirty="0" smtClean="0"/>
              <a:t> π</a:t>
            </a:r>
            <a:r>
              <a:rPr lang="en-GB" altLang="el-GR" sz="2400" dirty="0" err="1" smtClean="0"/>
              <a:t>ερονια</a:t>
            </a:r>
            <a:r>
              <a:rPr lang="el-GR" altLang="el-GR" sz="2400" dirty="0" err="1" smtClean="0"/>
              <a:t>ιος</a:t>
            </a:r>
            <a:r>
              <a:rPr lang="el-GR" altLang="el-GR" sz="2400" dirty="0" smtClean="0"/>
              <a:t>, </a:t>
            </a:r>
            <a:r>
              <a:rPr lang="en-GB" altLang="el-GR" sz="2400" dirty="0" err="1" smtClean="0"/>
              <a:t>μακροί</a:t>
            </a:r>
            <a:r>
              <a:rPr lang="en-GB" altLang="el-GR" sz="2400" dirty="0" smtClean="0"/>
              <a:t> </a:t>
            </a:r>
            <a:r>
              <a:rPr lang="en-GB" altLang="el-GR" sz="2400" dirty="0" err="1" smtClean="0"/>
              <a:t>καμπτήρες</a:t>
            </a:r>
            <a:r>
              <a:rPr lang="en-GB" altLang="el-GR" sz="2400" dirty="0" smtClean="0"/>
              <a:t> </a:t>
            </a:r>
            <a:r>
              <a:rPr lang="en-GB" altLang="el-GR" sz="2400" dirty="0" err="1" smtClean="0"/>
              <a:t>των</a:t>
            </a:r>
            <a:r>
              <a:rPr lang="en-GB" altLang="el-GR" sz="2400" dirty="0" smtClean="0"/>
              <a:t> </a:t>
            </a:r>
            <a:r>
              <a:rPr lang="en-GB" altLang="el-GR" sz="2400" dirty="0" err="1" smtClean="0"/>
              <a:t>δακτύλων</a:t>
            </a:r>
            <a:endParaRPr lang="el-GR" altLang="el-GR" sz="2400" dirty="0" smtClean="0"/>
          </a:p>
          <a:p>
            <a:pPr eaLnBrk="1" hangingPunct="1">
              <a:lnSpc>
                <a:spcPct val="90000"/>
              </a:lnSpc>
              <a:buFontTx/>
              <a:buNone/>
            </a:pPr>
            <a:r>
              <a:rPr lang="el-GR" altLang="el-GR" sz="2400" dirty="0" smtClean="0"/>
              <a:t>/</a:t>
            </a:r>
            <a:r>
              <a:rPr lang="el-GR" altLang="el-GR" sz="2400" dirty="0" err="1" smtClean="0"/>
              <a:t>μεγαλο</a:t>
            </a:r>
            <a:r>
              <a:rPr lang="el-GR" altLang="el-GR" sz="2400" dirty="0" smtClean="0"/>
              <a:t> </a:t>
            </a:r>
            <a:r>
              <a:rPr lang="el-GR" altLang="el-GR" sz="2400" dirty="0" err="1" smtClean="0"/>
              <a:t>δακτυλο</a:t>
            </a:r>
            <a:endParaRPr lang="el-GR" altLang="el-GR" sz="2400" dirty="0" smtClean="0"/>
          </a:p>
          <a:p>
            <a:pPr eaLnBrk="1" hangingPunct="1">
              <a:lnSpc>
                <a:spcPct val="90000"/>
              </a:lnSpc>
              <a:buFontTx/>
              <a:buNone/>
            </a:pPr>
            <a:r>
              <a:rPr lang="el-GR" altLang="el-GR" sz="2800" i="1" dirty="0" err="1" smtClean="0"/>
              <a:t>Πρηνισμος</a:t>
            </a:r>
            <a:r>
              <a:rPr lang="el-GR" altLang="el-GR" sz="2800" i="1" dirty="0" smtClean="0"/>
              <a:t>:</a:t>
            </a:r>
          </a:p>
          <a:p>
            <a:pPr eaLnBrk="1" hangingPunct="1">
              <a:lnSpc>
                <a:spcPct val="90000"/>
              </a:lnSpc>
              <a:buFontTx/>
              <a:buNone/>
            </a:pPr>
            <a:r>
              <a:rPr lang="el-GR" altLang="el-GR" sz="2400" dirty="0" err="1" smtClean="0"/>
              <a:t>Μακρος</a:t>
            </a:r>
            <a:r>
              <a:rPr lang="el-GR" altLang="el-GR" sz="2400" dirty="0" smtClean="0"/>
              <a:t> </a:t>
            </a:r>
            <a:r>
              <a:rPr lang="el-GR" altLang="el-GR" sz="2400" dirty="0" err="1" smtClean="0"/>
              <a:t>περονιαιος</a:t>
            </a:r>
            <a:r>
              <a:rPr lang="el-GR" altLang="el-GR" sz="2400" dirty="0" smtClean="0"/>
              <a:t>, </a:t>
            </a:r>
            <a:r>
              <a:rPr lang="el-GR" altLang="el-GR" sz="2400" dirty="0" err="1" smtClean="0"/>
              <a:t>βραχυς</a:t>
            </a:r>
            <a:r>
              <a:rPr lang="el-GR" altLang="el-GR" sz="2400" dirty="0" smtClean="0"/>
              <a:t> </a:t>
            </a:r>
            <a:r>
              <a:rPr lang="el-GR" altLang="el-GR" sz="2400" dirty="0" err="1" smtClean="0"/>
              <a:t>περονιαιος</a:t>
            </a:r>
            <a:r>
              <a:rPr lang="el-GR" altLang="el-GR" sz="2400" dirty="0" smtClean="0"/>
              <a:t>, </a:t>
            </a:r>
            <a:r>
              <a:rPr lang="el-GR" altLang="el-GR" sz="2400" dirty="0" err="1" smtClean="0"/>
              <a:t>μακρος</a:t>
            </a:r>
            <a:r>
              <a:rPr lang="el-GR" altLang="el-GR" sz="2400" dirty="0" smtClean="0"/>
              <a:t> </a:t>
            </a:r>
            <a:r>
              <a:rPr lang="el-GR" altLang="el-GR" sz="2400" dirty="0" err="1" smtClean="0"/>
              <a:t>εκτεινοντας</a:t>
            </a:r>
            <a:r>
              <a:rPr lang="el-GR" altLang="el-GR" sz="2400" dirty="0" smtClean="0"/>
              <a:t> </a:t>
            </a:r>
            <a:r>
              <a:rPr lang="el-GR" altLang="el-GR" sz="2400" dirty="0" smtClean="0"/>
              <a:t>τους</a:t>
            </a:r>
          </a:p>
          <a:p>
            <a:pPr eaLnBrk="1" hangingPunct="1">
              <a:lnSpc>
                <a:spcPct val="90000"/>
              </a:lnSpc>
              <a:buFontTx/>
              <a:buNone/>
            </a:pPr>
            <a:r>
              <a:rPr lang="el-GR" altLang="el-GR" sz="2400" dirty="0" err="1" smtClean="0"/>
              <a:t>δακτυλους</a:t>
            </a:r>
            <a:r>
              <a:rPr lang="el-GR" altLang="el-GR" sz="2400" dirty="0" smtClean="0"/>
              <a:t>, </a:t>
            </a:r>
            <a:r>
              <a:rPr lang="el-GR" altLang="el-GR" sz="2400" dirty="0" err="1" smtClean="0"/>
              <a:t>τριτος</a:t>
            </a:r>
            <a:r>
              <a:rPr lang="el-GR" altLang="el-GR" sz="2400" dirty="0" smtClean="0"/>
              <a:t> </a:t>
            </a:r>
            <a:r>
              <a:rPr lang="el-GR" altLang="el-GR" sz="2400" dirty="0" err="1" smtClean="0"/>
              <a:t>περονιαιος</a:t>
            </a:r>
            <a:endParaRPr lang="el-GR" altLang="el-GR" sz="2400" dirty="0" smtClean="0"/>
          </a:p>
          <a:p>
            <a:pPr eaLnBrk="1" hangingPunct="1">
              <a:lnSpc>
                <a:spcPct val="90000"/>
              </a:lnSpc>
              <a:buFontTx/>
              <a:buNone/>
            </a:pPr>
            <a:r>
              <a:rPr lang="el-GR" altLang="el-GR" sz="2800" i="1" dirty="0" err="1" smtClean="0"/>
              <a:t>Υπτιασμος</a:t>
            </a:r>
            <a:r>
              <a:rPr lang="el-GR" altLang="el-GR" sz="2800" i="1" dirty="0" smtClean="0"/>
              <a:t>:</a:t>
            </a:r>
          </a:p>
          <a:p>
            <a:pPr eaLnBrk="1" hangingPunct="1">
              <a:lnSpc>
                <a:spcPct val="90000"/>
              </a:lnSpc>
              <a:buFontTx/>
              <a:buNone/>
            </a:pPr>
            <a:r>
              <a:rPr lang="el-GR" altLang="el-GR" sz="2400" dirty="0" err="1" smtClean="0"/>
              <a:t>Οπισθιος</a:t>
            </a:r>
            <a:r>
              <a:rPr lang="el-GR" altLang="el-GR" sz="2400" dirty="0" smtClean="0"/>
              <a:t> </a:t>
            </a:r>
            <a:r>
              <a:rPr lang="el-GR" altLang="el-GR" sz="2400" dirty="0" err="1" smtClean="0"/>
              <a:t>κνημιαιος</a:t>
            </a:r>
            <a:r>
              <a:rPr lang="el-GR" altLang="el-GR" sz="2400" dirty="0" smtClean="0"/>
              <a:t>, </a:t>
            </a:r>
            <a:r>
              <a:rPr lang="el-GR" altLang="el-GR" sz="2400" dirty="0" err="1" smtClean="0"/>
              <a:t>γαστροκνημιαιος</a:t>
            </a:r>
            <a:r>
              <a:rPr lang="el-GR" altLang="el-GR" sz="2400" dirty="0" smtClean="0"/>
              <a:t> </a:t>
            </a:r>
            <a:r>
              <a:rPr lang="el-GR" altLang="el-GR" sz="2400" dirty="0" err="1" smtClean="0"/>
              <a:t>μακρος</a:t>
            </a:r>
            <a:r>
              <a:rPr lang="el-GR" altLang="el-GR" sz="2400" dirty="0" smtClean="0"/>
              <a:t> </a:t>
            </a:r>
            <a:r>
              <a:rPr lang="el-GR" altLang="el-GR" sz="2400" dirty="0" err="1" smtClean="0"/>
              <a:t>καμπτηρας</a:t>
            </a:r>
            <a:r>
              <a:rPr lang="el-GR" altLang="el-GR" sz="2400" dirty="0" smtClean="0"/>
              <a:t> του</a:t>
            </a:r>
          </a:p>
          <a:p>
            <a:pPr eaLnBrk="1" hangingPunct="1">
              <a:lnSpc>
                <a:spcPct val="90000"/>
              </a:lnSpc>
              <a:buFontTx/>
              <a:buNone/>
            </a:pPr>
            <a:r>
              <a:rPr lang="el-GR" altLang="el-GR" sz="2400" dirty="0" err="1" smtClean="0"/>
              <a:t>μεγαλου</a:t>
            </a:r>
            <a:r>
              <a:rPr lang="el-GR" altLang="el-GR" sz="2400" dirty="0" smtClean="0"/>
              <a:t> </a:t>
            </a:r>
            <a:r>
              <a:rPr lang="el-GR" altLang="el-GR" sz="2400" dirty="0" err="1" smtClean="0"/>
              <a:t>δακτυλου</a:t>
            </a:r>
            <a:r>
              <a:rPr lang="el-GR" altLang="el-GR" sz="2400" dirty="0" smtClean="0"/>
              <a:t>/των </a:t>
            </a:r>
            <a:r>
              <a:rPr lang="el-GR" altLang="el-GR" sz="2400" dirty="0" err="1" smtClean="0"/>
              <a:t>δακτυλων</a:t>
            </a:r>
            <a:endParaRPr lang="el-GR" altLang="el-GR" sz="2400" dirty="0" smtClean="0"/>
          </a:p>
          <a:p>
            <a:pPr eaLnBrk="1" hangingPunct="1">
              <a:lnSpc>
                <a:spcPct val="90000"/>
              </a:lnSpc>
              <a:buFontTx/>
              <a:buNone/>
            </a:pPr>
            <a:endParaRPr lang="el-GR" altLang="el-GR" sz="2400" dirty="0" smtClean="0"/>
          </a:p>
          <a:p>
            <a:pPr eaLnBrk="1" hangingPunct="1">
              <a:lnSpc>
                <a:spcPct val="90000"/>
              </a:lnSpc>
              <a:buFontTx/>
              <a:buNone/>
            </a:pPr>
            <a:endParaRPr lang="el-GR" altLang="el-GR" sz="2400" dirty="0" smtClean="0">
              <a:solidFill>
                <a:schemeClr val="folHlink"/>
              </a:solidFill>
            </a:endParaRPr>
          </a:p>
          <a:p>
            <a:pPr eaLnBrk="1" hangingPunct="1">
              <a:lnSpc>
                <a:spcPct val="90000"/>
              </a:lnSpc>
              <a:buFontTx/>
              <a:buNone/>
            </a:pPr>
            <a:endParaRPr lang="en-GB" altLang="el-GR" sz="2400" dirty="0" smtClean="0">
              <a:solidFill>
                <a:schemeClr val="folHlink"/>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altLang="el-GR" smtClean="0"/>
              <a:t>ΚΙΝΗΣΕΙΣ</a:t>
            </a:r>
          </a:p>
        </p:txBody>
      </p:sp>
      <p:pic>
        <p:nvPicPr>
          <p:cNvPr id="20483" name="Picture 1"/>
          <p:cNvPicPr>
            <a:picLocks noGrp="1" noChangeAspect="1"/>
          </p:cNvPicPr>
          <p:nvPr>
            <p:ph type="body" idx="1"/>
          </p:nvPr>
        </p:nvPicPr>
        <p:blipFill>
          <a:blip r:embed="rId2"/>
          <a:srcRect/>
          <a:stretch>
            <a:fillRect/>
          </a:stretch>
        </p:blipFill>
        <p:spPr>
          <a:xfrm>
            <a:off x="603250" y="1824038"/>
            <a:ext cx="7937500" cy="4078287"/>
          </a:xfr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2"/>
          <p:cNvPicPr>
            <a:picLocks noChangeAspect="1"/>
          </p:cNvPicPr>
          <p:nvPr/>
        </p:nvPicPr>
        <p:blipFill>
          <a:blip r:embed="rId2"/>
          <a:srcRect/>
          <a:stretch>
            <a:fillRect/>
          </a:stretch>
        </p:blipFill>
        <p:spPr bwMode="auto">
          <a:xfrm>
            <a:off x="3224213" y="4022725"/>
            <a:ext cx="1131887" cy="1735138"/>
          </a:xfrm>
          <a:prstGeom prst="rect">
            <a:avLst/>
          </a:prstGeom>
          <a:noFill/>
          <a:ln w="9525">
            <a:noFill/>
            <a:miter lim="800000"/>
            <a:headEnd/>
            <a:tailEnd/>
          </a:ln>
        </p:spPr>
      </p:pic>
      <p:pic>
        <p:nvPicPr>
          <p:cNvPr id="21508" name="Picture 3"/>
          <p:cNvPicPr>
            <a:picLocks noChangeAspect="1"/>
          </p:cNvPicPr>
          <p:nvPr/>
        </p:nvPicPr>
        <p:blipFill>
          <a:blip r:embed="rId3"/>
          <a:srcRect/>
          <a:stretch>
            <a:fillRect/>
          </a:stretch>
        </p:blipFill>
        <p:spPr bwMode="auto">
          <a:xfrm>
            <a:off x="4598988" y="4556125"/>
            <a:ext cx="1128712" cy="1211263"/>
          </a:xfrm>
          <a:prstGeom prst="rect">
            <a:avLst/>
          </a:prstGeom>
          <a:noFill/>
          <a:ln w="9525">
            <a:noFill/>
            <a:miter lim="800000"/>
            <a:headEnd/>
            <a:tailEnd/>
          </a:ln>
        </p:spPr>
      </p:pic>
      <p:sp>
        <p:nvSpPr>
          <p:cNvPr id="5" name="Rectangle 4"/>
          <p:cNvSpPr/>
          <p:nvPr/>
        </p:nvSpPr>
        <p:spPr>
          <a:xfrm>
            <a:off x="2646363" y="328613"/>
            <a:ext cx="3876675" cy="847725"/>
          </a:xfrm>
          <a:prstGeom prst="rect">
            <a:avLst/>
          </a:prstGeom>
        </p:spPr>
        <p:txBody>
          <a:bodyPr lIns="0" tIns="0" rIns="0" bIns="0"/>
          <a:lstStyle/>
          <a:p>
            <a:pPr algn="ctr" eaLnBrk="1" fontAlgn="auto" hangingPunct="1">
              <a:lnSpc>
                <a:spcPts val="3360"/>
              </a:lnSpc>
              <a:spcBef>
                <a:spcPts val="0"/>
              </a:spcBef>
              <a:spcAft>
                <a:spcPts val="2520"/>
              </a:spcAft>
              <a:defRPr/>
            </a:pPr>
            <a:r>
              <a:rPr lang="el" sz="2750">
                <a:latin typeface="Arial"/>
              </a:rPr>
              <a:t>Κινήσεις Ομάδων μυών του άκρου πόδα</a:t>
            </a:r>
          </a:p>
        </p:txBody>
      </p:sp>
      <p:sp>
        <p:nvSpPr>
          <p:cNvPr id="6" name="Rectangle 5"/>
          <p:cNvSpPr/>
          <p:nvPr/>
        </p:nvSpPr>
        <p:spPr>
          <a:xfrm>
            <a:off x="554038" y="1657350"/>
            <a:ext cx="8050212" cy="420688"/>
          </a:xfrm>
          <a:prstGeom prst="rect">
            <a:avLst/>
          </a:prstGeom>
        </p:spPr>
        <p:txBody>
          <a:bodyPr lIns="0" tIns="0" rIns="0" bIns="0"/>
          <a:lstStyle/>
          <a:p>
            <a:pPr marL="12700" eaLnBrk="1" fontAlgn="auto" hangingPunct="1">
              <a:spcBef>
                <a:spcPts val="2520"/>
              </a:spcBef>
              <a:spcAft>
                <a:spcPts val="3990"/>
              </a:spcAft>
              <a:defRPr/>
            </a:pPr>
            <a:r>
              <a:rPr lang="el" sz="2750">
                <a:latin typeface="Arial"/>
              </a:rPr>
              <a:t>Υπτιασμός = Ανάσπαση έσω χείλους +Προσαγωγή</a:t>
            </a:r>
          </a:p>
        </p:txBody>
      </p:sp>
      <p:sp>
        <p:nvSpPr>
          <p:cNvPr id="7" name="Rectangle 6"/>
          <p:cNvSpPr/>
          <p:nvPr/>
        </p:nvSpPr>
        <p:spPr>
          <a:xfrm>
            <a:off x="554038" y="2682875"/>
            <a:ext cx="7626350" cy="420688"/>
          </a:xfrm>
          <a:prstGeom prst="rect">
            <a:avLst/>
          </a:prstGeom>
        </p:spPr>
        <p:txBody>
          <a:bodyPr lIns="0" tIns="0" rIns="0" bIns="0"/>
          <a:lstStyle/>
          <a:p>
            <a:pPr marL="12700" eaLnBrk="1" fontAlgn="auto" hangingPunct="1">
              <a:spcBef>
                <a:spcPts val="3990"/>
              </a:spcBef>
              <a:spcAft>
                <a:spcPts val="5250"/>
              </a:spcAft>
              <a:defRPr/>
            </a:pPr>
            <a:r>
              <a:rPr lang="el" sz="2750">
                <a:latin typeface="Arial"/>
              </a:rPr>
              <a:t>Πρηνισμός = Ανάσπαση έξω χείλους +Απαγωγή</a:t>
            </a:r>
          </a:p>
        </p:txBody>
      </p:sp>
      <p:sp>
        <p:nvSpPr>
          <p:cNvPr id="21512" name="Rectangle 7"/>
          <p:cNvSpPr>
            <a:spLocks noChangeArrowheads="1"/>
          </p:cNvSpPr>
          <p:nvPr/>
        </p:nvSpPr>
        <p:spPr bwMode="auto">
          <a:xfrm>
            <a:off x="3713163" y="6029325"/>
            <a:ext cx="1508125" cy="133350"/>
          </a:xfrm>
          <a:prstGeom prst="rect">
            <a:avLst/>
          </a:prstGeom>
          <a:solidFill>
            <a:srgbClr val="EFECE8"/>
          </a:solidFill>
          <a:ln w="9525">
            <a:noFill/>
            <a:miter lim="800000"/>
            <a:headEnd/>
            <a:tailEnd/>
          </a:ln>
        </p:spPr>
        <p:txBody>
          <a:bodyPr lIns="0" tIns="0" rIns="0" bIns="0"/>
          <a:lstStyle/>
          <a:p>
            <a:pPr marL="15875" eaLnBrk="1" hangingPunct="1">
              <a:spcBef>
                <a:spcPts val="1475"/>
              </a:spcBef>
            </a:pPr>
            <a:r>
              <a:rPr lang="el-GR" altLang="el-GR" sz="700" b="1"/>
              <a:t>’Ανάσπαση £σω-έξω χείλους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2"/>
          <p:cNvPicPr>
            <a:picLocks noChangeAspect="1"/>
          </p:cNvPicPr>
          <p:nvPr/>
        </p:nvPicPr>
        <p:blipFill>
          <a:blip r:embed="rId2"/>
          <a:srcRect/>
          <a:stretch>
            <a:fillRect/>
          </a:stretch>
        </p:blipFill>
        <p:spPr bwMode="auto">
          <a:xfrm>
            <a:off x="249238" y="1627188"/>
            <a:ext cx="1457325" cy="3956050"/>
          </a:xfrm>
          <a:prstGeom prst="rect">
            <a:avLst/>
          </a:prstGeom>
          <a:noFill/>
          <a:ln w="9525">
            <a:noFill/>
            <a:miter lim="800000"/>
            <a:headEnd/>
            <a:tailEnd/>
          </a:ln>
        </p:spPr>
      </p:pic>
      <p:pic>
        <p:nvPicPr>
          <p:cNvPr id="22532" name="Picture 3"/>
          <p:cNvPicPr>
            <a:picLocks noChangeAspect="1"/>
          </p:cNvPicPr>
          <p:nvPr/>
        </p:nvPicPr>
        <p:blipFill>
          <a:blip r:embed="rId3"/>
          <a:srcRect/>
          <a:stretch>
            <a:fillRect/>
          </a:stretch>
        </p:blipFill>
        <p:spPr bwMode="auto">
          <a:xfrm>
            <a:off x="4737100" y="4438650"/>
            <a:ext cx="3833813" cy="2014538"/>
          </a:xfrm>
          <a:prstGeom prst="rect">
            <a:avLst/>
          </a:prstGeom>
          <a:noFill/>
          <a:ln w="9525">
            <a:noFill/>
            <a:miter lim="800000"/>
            <a:headEnd/>
            <a:tailEnd/>
          </a:ln>
        </p:spPr>
      </p:pic>
      <p:sp>
        <p:nvSpPr>
          <p:cNvPr id="5" name="Rectangle 4"/>
          <p:cNvSpPr/>
          <p:nvPr/>
        </p:nvSpPr>
        <p:spPr>
          <a:xfrm>
            <a:off x="2633663" y="334963"/>
            <a:ext cx="3906837" cy="658812"/>
          </a:xfrm>
          <a:prstGeom prst="rect">
            <a:avLst/>
          </a:prstGeom>
        </p:spPr>
        <p:txBody>
          <a:bodyPr lIns="0" tIns="0" rIns="0" bIns="0"/>
          <a:lstStyle/>
          <a:p>
            <a:pPr marL="40132" eaLnBrk="1" fontAlgn="auto" hangingPunct="1">
              <a:spcBef>
                <a:spcPts val="0"/>
              </a:spcBef>
              <a:spcAft>
                <a:spcPts val="2520"/>
              </a:spcAft>
              <a:defRPr/>
            </a:pPr>
            <a:r>
              <a:rPr lang="el" sz="3950" b="1">
                <a:latin typeface="Arial"/>
              </a:rPr>
              <a:t>Ποδική Καμάρα</a:t>
            </a:r>
          </a:p>
        </p:txBody>
      </p:sp>
      <p:sp>
        <p:nvSpPr>
          <p:cNvPr id="22534" name="Rectangle 5"/>
          <p:cNvSpPr>
            <a:spLocks noChangeArrowheads="1"/>
          </p:cNvSpPr>
          <p:nvPr/>
        </p:nvSpPr>
        <p:spPr bwMode="auto">
          <a:xfrm>
            <a:off x="2432050" y="1322388"/>
            <a:ext cx="3829050" cy="3078162"/>
          </a:xfrm>
          <a:prstGeom prst="rect">
            <a:avLst/>
          </a:prstGeom>
          <a:solidFill>
            <a:srgbClr val="EFECE8"/>
          </a:solidFill>
          <a:ln w="9525">
            <a:noFill/>
            <a:miter lim="800000"/>
            <a:headEnd/>
            <a:tailEnd/>
          </a:ln>
        </p:spPr>
        <p:txBody>
          <a:bodyPr lIns="0" tIns="0" rIns="0" bIns="0"/>
          <a:lstStyle/>
          <a:p>
            <a:pPr marL="12700" eaLnBrk="1" hangingPunct="1">
              <a:lnSpc>
                <a:spcPts val="2163"/>
              </a:lnSpc>
              <a:spcBef>
                <a:spcPts val="2525"/>
              </a:spcBef>
              <a:spcAft>
                <a:spcPts val="213"/>
              </a:spcAft>
            </a:pPr>
            <a:r>
              <a:rPr lang="el-GR" altLang="el-GR" sz="1600"/>
              <a:t>Η ποδική καμάρα φυσιολογικά υποβαστάζει το βάρος του ανθρώπινου σώματος .</a:t>
            </a:r>
          </a:p>
          <a:p>
            <a:pPr marL="12700" eaLnBrk="1" hangingPunct="1">
              <a:lnSpc>
                <a:spcPts val="2588"/>
              </a:lnSpc>
            </a:pPr>
            <a:r>
              <a:rPr lang="el-GR" altLang="el-GR" sz="1600"/>
              <a:t>Τα οστικά σημεία στήριξης της είναι :</a:t>
            </a:r>
          </a:p>
          <a:p>
            <a:pPr marL="12700" eaLnBrk="1" hangingPunct="1">
              <a:lnSpc>
                <a:spcPts val="2588"/>
              </a:lnSpc>
            </a:pPr>
            <a:r>
              <a:rPr lang="el-GR" altLang="el-GR" sz="1600"/>
              <a:t>•    Κύρτωμα της πτέρνας</a:t>
            </a:r>
          </a:p>
          <a:p>
            <a:pPr marL="12700" eaLnBrk="1" hangingPunct="1">
              <a:lnSpc>
                <a:spcPts val="2588"/>
              </a:lnSpc>
            </a:pPr>
            <a:r>
              <a:rPr lang="el-GR" altLang="el-GR" sz="1600"/>
              <a:t>•    Κεφαλή του πρώτου μετατάρσιου</a:t>
            </a:r>
          </a:p>
          <a:p>
            <a:pPr marL="12700" eaLnBrk="1" hangingPunct="1">
              <a:lnSpc>
                <a:spcPts val="2588"/>
              </a:lnSpc>
              <a:spcAft>
                <a:spcPts val="1675"/>
              </a:spcAft>
            </a:pPr>
            <a:r>
              <a:rPr lang="el-GR" altLang="el-GR" sz="1600"/>
              <a:t>•    Κεφαλή του πέμπτου μεταταρσίου</a:t>
            </a:r>
          </a:p>
          <a:p>
            <a:pPr marL="12700" eaLnBrk="1" hangingPunct="1">
              <a:lnSpc>
                <a:spcPts val="2188"/>
              </a:lnSpc>
              <a:spcAft>
                <a:spcPts val="213"/>
              </a:spcAft>
            </a:pPr>
            <a:r>
              <a:rPr lang="el-GR" altLang="el-GR" sz="1600"/>
              <a:t>Και έτσι η στηρικτική της επιφάνεια έχει σχήμα τριγώνου .</a:t>
            </a:r>
          </a:p>
        </p:txBody>
      </p:sp>
      <p:sp>
        <p:nvSpPr>
          <p:cNvPr id="22535" name="Rectangle 6"/>
          <p:cNvSpPr>
            <a:spLocks noChangeArrowheads="1"/>
          </p:cNvSpPr>
          <p:nvPr/>
        </p:nvSpPr>
        <p:spPr bwMode="auto">
          <a:xfrm>
            <a:off x="5205413" y="4784725"/>
            <a:ext cx="774700" cy="244475"/>
          </a:xfrm>
          <a:prstGeom prst="rect">
            <a:avLst/>
          </a:prstGeom>
          <a:solidFill>
            <a:srgbClr val="EFECE8"/>
          </a:solidFill>
          <a:ln w="9525">
            <a:noFill/>
            <a:miter lim="800000"/>
            <a:headEnd/>
            <a:tailEnd/>
          </a:ln>
        </p:spPr>
        <p:txBody>
          <a:bodyPr lIns="0" tIns="0" rIns="0" bIns="0"/>
          <a:lstStyle/>
          <a:p>
            <a:pPr marL="38100" algn="just" eaLnBrk="1" hangingPunct="1">
              <a:lnSpc>
                <a:spcPts val="988"/>
              </a:lnSpc>
            </a:pPr>
            <a:r>
              <a:rPr lang="el-GR" altLang="el-GR" sz="600"/>
              <a:t>Γ. </a:t>
            </a:r>
            <a:r>
              <a:rPr lang="el-GR" altLang="el-GR" sz="600">
                <a:solidFill>
                  <a:srgbClr val="363534"/>
                </a:solidFill>
              </a:rPr>
              <a:t>Ποδική καμάρα εκ των έσω</a:t>
            </a:r>
          </a:p>
        </p:txBody>
      </p:sp>
      <p:sp>
        <p:nvSpPr>
          <p:cNvPr id="8" name="Rectangle 7"/>
          <p:cNvSpPr/>
          <p:nvPr/>
        </p:nvSpPr>
        <p:spPr>
          <a:xfrm>
            <a:off x="6732588" y="6434138"/>
            <a:ext cx="73025" cy="100012"/>
          </a:xfrm>
          <a:prstGeom prst="rect">
            <a:avLst/>
          </a:prstGeom>
        </p:spPr>
        <p:txBody>
          <a:bodyPr lIns="0" tIns="0" rIns="0" bIns="0"/>
          <a:lstStyle/>
          <a:p>
            <a:pPr marL="12700" eaLnBrk="1" fontAlgn="auto" hangingPunct="1">
              <a:spcBef>
                <a:spcPts val="0"/>
              </a:spcBef>
              <a:spcAft>
                <a:spcPts val="0"/>
              </a:spcAft>
              <a:defRPr/>
            </a:pPr>
            <a:r>
              <a:rPr lang="el" sz="750" b="1">
                <a:solidFill>
                  <a:srgbClr val="363534"/>
                </a:solidFill>
                <a:latin typeface="Palatino Linotype"/>
              </a:rPr>
              <a:t>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l-GR" altLang="el-GR" dirty="0" smtClean="0"/>
              <a:t>ΑΚΡΟΣ ΠΟΥΣ</a:t>
            </a:r>
          </a:p>
        </p:txBody>
      </p:sp>
      <p:sp>
        <p:nvSpPr>
          <p:cNvPr id="5123" name="Rectangle 3"/>
          <p:cNvSpPr>
            <a:spLocks noGrp="1" noChangeArrowheads="1"/>
          </p:cNvSpPr>
          <p:nvPr>
            <p:ph type="body" sz="half" idx="1"/>
          </p:nvPr>
        </p:nvSpPr>
        <p:spPr/>
        <p:txBody>
          <a:bodyPr/>
          <a:lstStyle/>
          <a:p>
            <a:pPr eaLnBrk="1" hangingPunct="1"/>
            <a:r>
              <a:rPr lang="el-GR" altLang="el-GR" sz="2400" smtClean="0"/>
              <a:t>Ο άκρος πόδας είναι μια ιδιαίτερα σύνθετη κατασκευή αποτελούμενη από 26 οστά και 32 αρθρώσεις </a:t>
            </a:r>
            <a:endParaRPr lang="en-US" altLang="el-GR" sz="2400" smtClean="0"/>
          </a:p>
          <a:p>
            <a:pPr eaLnBrk="1" hangingPunct="1"/>
            <a:endParaRPr lang="en-US" altLang="el-GR" sz="2400" smtClean="0"/>
          </a:p>
          <a:p>
            <a:pPr eaLnBrk="1" hangingPunct="1"/>
            <a:r>
              <a:rPr lang="el-GR" altLang="el-GR" sz="2400" smtClean="0"/>
              <a:t>Οι 2 πιο σημαντικές λειτουργίες του άκρου πόδα είναι </a:t>
            </a:r>
          </a:p>
          <a:p>
            <a:pPr eaLnBrk="1" hangingPunct="1"/>
            <a:r>
              <a:rPr lang="el-GR" altLang="el-GR" sz="2400" b="1" u="sng" smtClean="0"/>
              <a:t>η υποστήριξη και προώθηση </a:t>
            </a:r>
          </a:p>
        </p:txBody>
      </p:sp>
      <p:pic>
        <p:nvPicPr>
          <p:cNvPr id="5124" name="Picture 1"/>
          <p:cNvPicPr>
            <a:picLocks noChangeAspect="1"/>
          </p:cNvPicPr>
          <p:nvPr/>
        </p:nvPicPr>
        <p:blipFill>
          <a:blip r:embed="rId2"/>
          <a:srcRect/>
          <a:stretch>
            <a:fillRect/>
          </a:stretch>
        </p:blipFill>
        <p:spPr bwMode="auto">
          <a:xfrm>
            <a:off x="5940425" y="2276475"/>
            <a:ext cx="2555875" cy="2446338"/>
          </a:xfrm>
          <a:prstGeom prst="rect">
            <a:avLst/>
          </a:prstGeom>
          <a:noFill/>
          <a:ln w="9525">
            <a:noFill/>
            <a:miter lim="800000"/>
            <a:headEnd/>
            <a:tailEnd/>
          </a:ln>
        </p:spPr>
      </p:pic>
      <p:graphicFrame>
        <p:nvGraphicFramePr>
          <p:cNvPr id="50191" name="Group 15"/>
          <p:cNvGraphicFramePr>
            <a:graphicFrameLocks noGrp="1"/>
          </p:cNvGraphicFramePr>
          <p:nvPr>
            <p:ph sz="half" idx="2"/>
          </p:nvPr>
        </p:nvGraphicFramePr>
        <p:xfrm>
          <a:off x="250825" y="1600200"/>
          <a:ext cx="8424863" cy="4525963"/>
        </p:xfrm>
        <a:graphic>
          <a:graphicData uri="http://schemas.openxmlformats.org/drawingml/2006/table">
            <a:tbl>
              <a:tblPr/>
              <a:tblGrid>
                <a:gridCol w="4968875"/>
                <a:gridCol w="3455988"/>
              </a:tblGrid>
              <a:tr h="4525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800" b="0" i="0" u="none" strike="noStrike" cap="none" normalizeH="0" baseline="0" dirty="0" smtClean="0">
                          <a:ln>
                            <a:noFill/>
                          </a:ln>
                          <a:solidFill>
                            <a:schemeClr val="tx1"/>
                          </a:solidFill>
                          <a:effectLst/>
                          <a:latin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p:cNvPicPr>
            <a:picLocks noChangeAspect="1"/>
          </p:cNvPicPr>
          <p:nvPr/>
        </p:nvPicPr>
        <p:blipFill>
          <a:blip r:embed="rId2"/>
          <a:srcRect/>
          <a:stretch>
            <a:fillRect/>
          </a:stretch>
        </p:blipFill>
        <p:spPr bwMode="auto">
          <a:xfrm>
            <a:off x="4857750" y="1195388"/>
            <a:ext cx="3316288" cy="1822450"/>
          </a:xfrm>
          <a:prstGeom prst="rect">
            <a:avLst/>
          </a:prstGeom>
          <a:noFill/>
          <a:ln w="9525">
            <a:noFill/>
            <a:miter lim="800000"/>
            <a:headEnd/>
            <a:tailEnd/>
          </a:ln>
        </p:spPr>
      </p:pic>
      <p:pic>
        <p:nvPicPr>
          <p:cNvPr id="23555" name="Picture 2"/>
          <p:cNvPicPr>
            <a:picLocks noChangeAspect="1"/>
          </p:cNvPicPr>
          <p:nvPr/>
        </p:nvPicPr>
        <p:blipFill>
          <a:blip r:embed="rId3"/>
          <a:srcRect/>
          <a:stretch>
            <a:fillRect/>
          </a:stretch>
        </p:blipFill>
        <p:spPr bwMode="auto">
          <a:xfrm>
            <a:off x="2425700" y="3621088"/>
            <a:ext cx="725488" cy="2200275"/>
          </a:xfrm>
          <a:prstGeom prst="rect">
            <a:avLst/>
          </a:prstGeom>
          <a:noFill/>
          <a:ln w="9525">
            <a:noFill/>
            <a:miter lim="800000"/>
            <a:headEnd/>
            <a:tailEnd/>
          </a:ln>
        </p:spPr>
      </p:pic>
      <p:pic>
        <p:nvPicPr>
          <p:cNvPr id="23556" name="Picture 3"/>
          <p:cNvPicPr>
            <a:picLocks noChangeAspect="1"/>
          </p:cNvPicPr>
          <p:nvPr/>
        </p:nvPicPr>
        <p:blipFill>
          <a:blip r:embed="rId4"/>
          <a:srcRect/>
          <a:stretch>
            <a:fillRect/>
          </a:stretch>
        </p:blipFill>
        <p:spPr bwMode="auto">
          <a:xfrm>
            <a:off x="3840163" y="3584575"/>
            <a:ext cx="804862" cy="2266950"/>
          </a:xfrm>
          <a:prstGeom prst="rect">
            <a:avLst/>
          </a:prstGeom>
          <a:noFill/>
          <a:ln w="9525">
            <a:noFill/>
            <a:miter lim="800000"/>
            <a:headEnd/>
            <a:tailEnd/>
          </a:ln>
        </p:spPr>
      </p:pic>
      <p:pic>
        <p:nvPicPr>
          <p:cNvPr id="23557" name="Picture 4"/>
          <p:cNvPicPr>
            <a:picLocks noChangeAspect="1"/>
          </p:cNvPicPr>
          <p:nvPr/>
        </p:nvPicPr>
        <p:blipFill>
          <a:blip r:embed="rId5"/>
          <a:srcRect/>
          <a:stretch>
            <a:fillRect/>
          </a:stretch>
        </p:blipFill>
        <p:spPr bwMode="auto">
          <a:xfrm>
            <a:off x="5157788" y="3743325"/>
            <a:ext cx="914400" cy="1066800"/>
          </a:xfrm>
          <a:prstGeom prst="rect">
            <a:avLst/>
          </a:prstGeom>
          <a:noFill/>
          <a:ln w="9525">
            <a:noFill/>
            <a:miter lim="800000"/>
            <a:headEnd/>
            <a:tailEnd/>
          </a:ln>
        </p:spPr>
      </p:pic>
      <p:pic>
        <p:nvPicPr>
          <p:cNvPr id="23558" name="Picture 5"/>
          <p:cNvPicPr>
            <a:picLocks noChangeAspect="1"/>
          </p:cNvPicPr>
          <p:nvPr/>
        </p:nvPicPr>
        <p:blipFill>
          <a:blip r:embed="rId6"/>
          <a:srcRect/>
          <a:stretch>
            <a:fillRect/>
          </a:stretch>
        </p:blipFill>
        <p:spPr bwMode="auto">
          <a:xfrm>
            <a:off x="6559550" y="3681413"/>
            <a:ext cx="852488" cy="2139950"/>
          </a:xfrm>
          <a:prstGeom prst="rect">
            <a:avLst/>
          </a:prstGeom>
          <a:noFill/>
          <a:ln w="9525">
            <a:noFill/>
            <a:miter lim="800000"/>
            <a:headEnd/>
            <a:tailEnd/>
          </a:ln>
        </p:spPr>
      </p:pic>
      <p:sp>
        <p:nvSpPr>
          <p:cNvPr id="23559" name="Rectangle 6"/>
          <p:cNvSpPr>
            <a:spLocks noChangeArrowheads="1"/>
          </p:cNvSpPr>
          <p:nvPr/>
        </p:nvSpPr>
        <p:spPr bwMode="auto">
          <a:xfrm>
            <a:off x="23813" y="463550"/>
            <a:ext cx="231775" cy="322263"/>
          </a:xfrm>
          <a:prstGeom prst="rect">
            <a:avLst/>
          </a:prstGeom>
          <a:noFill/>
          <a:ln w="9525">
            <a:noFill/>
            <a:miter lim="800000"/>
            <a:headEnd/>
            <a:tailEnd/>
          </a:ln>
        </p:spPr>
        <p:txBody>
          <a:bodyPr lIns="0" tIns="0" rIns="0" bIns="0"/>
          <a:lstStyle/>
          <a:p>
            <a:pPr marL="63500" eaLnBrk="1" hangingPunct="1"/>
            <a:endParaRPr lang="el-GR" altLang="el-GR" sz="2700" b="1" dirty="0">
              <a:solidFill>
                <a:srgbClr val="B40E1B"/>
              </a:solidFill>
            </a:endParaRPr>
          </a:p>
        </p:txBody>
      </p:sp>
      <p:sp>
        <p:nvSpPr>
          <p:cNvPr id="9" name="Rectangle 8"/>
          <p:cNvSpPr/>
          <p:nvPr/>
        </p:nvSpPr>
        <p:spPr>
          <a:xfrm>
            <a:off x="701675" y="292100"/>
            <a:ext cx="1504950" cy="506413"/>
          </a:xfrm>
          <a:prstGeom prst="rect">
            <a:avLst/>
          </a:prstGeom>
        </p:spPr>
        <p:txBody>
          <a:bodyPr lIns="0" tIns="0" rIns="0" bIns="0"/>
          <a:lstStyle/>
          <a:p>
            <a:pPr marL="50800" eaLnBrk="1" fontAlgn="auto" hangingPunct="1">
              <a:lnSpc>
                <a:spcPts val="1392"/>
              </a:lnSpc>
              <a:spcBef>
                <a:spcPts val="0"/>
              </a:spcBef>
              <a:spcAft>
                <a:spcPts val="0"/>
              </a:spcAft>
              <a:defRPr/>
            </a:pPr>
            <a:endParaRPr lang="en-US" sz="750" b="1" dirty="0">
              <a:solidFill>
                <a:srgbClr val="8E4042"/>
              </a:solidFill>
              <a:latin typeface="Palatino Linotype"/>
            </a:endParaRPr>
          </a:p>
        </p:txBody>
      </p:sp>
      <p:sp>
        <p:nvSpPr>
          <p:cNvPr id="10" name="Rectangle 9"/>
          <p:cNvSpPr/>
          <p:nvPr/>
        </p:nvSpPr>
        <p:spPr>
          <a:xfrm>
            <a:off x="23813" y="895350"/>
            <a:ext cx="2182812" cy="85725"/>
          </a:xfrm>
          <a:prstGeom prst="rect">
            <a:avLst/>
          </a:prstGeom>
        </p:spPr>
        <p:txBody>
          <a:bodyPr lIns="0" tIns="0" rIns="0" bIns="0"/>
          <a:lstStyle/>
          <a:p>
            <a:pPr marL="63500" eaLnBrk="1" fontAlgn="auto" hangingPunct="1">
              <a:spcBef>
                <a:spcPts val="0"/>
              </a:spcBef>
              <a:spcAft>
                <a:spcPts val="0"/>
              </a:spcAft>
              <a:defRPr/>
            </a:pPr>
            <a:endParaRPr lang="en-US" sz="600" spc="350" dirty="0">
              <a:solidFill>
                <a:srgbClr val="4D4C4A"/>
              </a:solidFill>
              <a:latin typeface="Palatino Linotype"/>
            </a:endParaRPr>
          </a:p>
        </p:txBody>
      </p:sp>
      <p:sp>
        <p:nvSpPr>
          <p:cNvPr id="11" name="Rectangle 10"/>
          <p:cNvSpPr/>
          <p:nvPr/>
        </p:nvSpPr>
        <p:spPr>
          <a:xfrm>
            <a:off x="2541588" y="334963"/>
            <a:ext cx="4067175" cy="658812"/>
          </a:xfrm>
          <a:prstGeom prst="rect">
            <a:avLst/>
          </a:prstGeom>
        </p:spPr>
        <p:txBody>
          <a:bodyPr lIns="0" tIns="0" rIns="0" bIns="0"/>
          <a:lstStyle/>
          <a:p>
            <a:pPr marL="63500" eaLnBrk="1" fontAlgn="auto" hangingPunct="1">
              <a:spcBef>
                <a:spcPts val="0"/>
              </a:spcBef>
              <a:spcAft>
                <a:spcPts val="0"/>
              </a:spcAft>
              <a:defRPr/>
            </a:pPr>
            <a:r>
              <a:rPr lang="el" sz="3950" b="1">
                <a:latin typeface="Arial"/>
              </a:rPr>
              <a:t>Σχήματα ποδιού</a:t>
            </a:r>
          </a:p>
        </p:txBody>
      </p:sp>
      <p:sp>
        <p:nvSpPr>
          <p:cNvPr id="23564" name="Rectangle 11"/>
          <p:cNvSpPr>
            <a:spLocks noChangeArrowheads="1"/>
          </p:cNvSpPr>
          <p:nvPr/>
        </p:nvSpPr>
        <p:spPr bwMode="auto">
          <a:xfrm>
            <a:off x="1047750" y="1255713"/>
            <a:ext cx="2616200" cy="1616075"/>
          </a:xfrm>
          <a:prstGeom prst="rect">
            <a:avLst/>
          </a:prstGeom>
          <a:noFill/>
          <a:ln w="9525">
            <a:noFill/>
            <a:miter lim="800000"/>
            <a:headEnd/>
            <a:tailEnd/>
          </a:ln>
        </p:spPr>
        <p:txBody>
          <a:bodyPr lIns="0" tIns="0" rIns="0" bIns="0"/>
          <a:lstStyle/>
          <a:p>
            <a:pPr marL="12700" eaLnBrk="1" hangingPunct="1">
              <a:lnSpc>
                <a:spcPts val="3450"/>
              </a:lnSpc>
            </a:pPr>
            <a:r>
              <a:rPr lang="el-GR" altLang="el-GR" sz="2300"/>
              <a:t>Φυσιολογικό πόδι Πλατυποδία </a:t>
            </a:r>
          </a:p>
          <a:p>
            <a:pPr marL="12700" eaLnBrk="1" hangingPunct="1">
              <a:lnSpc>
                <a:spcPts val="3450"/>
              </a:lnSpc>
            </a:pPr>
            <a:r>
              <a:rPr lang="el-GR" altLang="el-GR" sz="2300"/>
              <a:t>Κοιλοποδία Βλαισοπλατυποδία</a:t>
            </a:r>
          </a:p>
        </p:txBody>
      </p:sp>
      <p:sp>
        <p:nvSpPr>
          <p:cNvPr id="23565" name="Rectangle 12"/>
          <p:cNvSpPr>
            <a:spLocks noChangeArrowheads="1"/>
          </p:cNvSpPr>
          <p:nvPr/>
        </p:nvSpPr>
        <p:spPr bwMode="auto">
          <a:xfrm>
            <a:off x="2236788" y="5919788"/>
            <a:ext cx="2212975" cy="133350"/>
          </a:xfrm>
          <a:prstGeom prst="rect">
            <a:avLst/>
          </a:prstGeom>
          <a:noFill/>
          <a:ln w="9525">
            <a:noFill/>
            <a:miter lim="800000"/>
            <a:headEnd/>
            <a:tailEnd/>
          </a:ln>
        </p:spPr>
        <p:txBody>
          <a:bodyPr lIns="0" tIns="0" rIns="0" bIns="0"/>
          <a:lstStyle/>
          <a:p>
            <a:pPr eaLnBrk="1" hangingPunct="1"/>
            <a:r>
              <a:rPr lang="el-GR" altLang="el-GR" sz="600"/>
              <a:t>Α. </a:t>
            </a:r>
            <a:r>
              <a:rPr lang="el-GR" altLang="el-GR" sz="600">
                <a:solidFill>
                  <a:srgbClr val="363534"/>
                </a:solidFill>
              </a:rPr>
              <a:t>Φυοιολογικό πόδι    β. Πλατυποδία</a:t>
            </a:r>
          </a:p>
        </p:txBody>
      </p:sp>
      <p:sp>
        <p:nvSpPr>
          <p:cNvPr id="23566" name="Rectangle 13"/>
          <p:cNvSpPr>
            <a:spLocks noChangeArrowheads="1"/>
          </p:cNvSpPr>
          <p:nvPr/>
        </p:nvSpPr>
        <p:spPr bwMode="auto">
          <a:xfrm>
            <a:off x="5346700" y="5956300"/>
            <a:ext cx="2236788" cy="120650"/>
          </a:xfrm>
          <a:prstGeom prst="rect">
            <a:avLst/>
          </a:prstGeom>
          <a:noFill/>
          <a:ln w="9525">
            <a:noFill/>
            <a:miter lim="800000"/>
            <a:headEnd/>
            <a:tailEnd/>
          </a:ln>
        </p:spPr>
        <p:txBody>
          <a:bodyPr lIns="0" tIns="0" rIns="0" bIns="0"/>
          <a:lstStyle/>
          <a:p>
            <a:pPr eaLnBrk="1" hangingPunct="1"/>
            <a:r>
              <a:rPr lang="el-GR" altLang="el-GR" sz="600"/>
              <a:t>Γ. </a:t>
            </a:r>
            <a:r>
              <a:rPr lang="el-GR" altLang="el-GR" sz="600">
                <a:solidFill>
                  <a:srgbClr val="363534"/>
                </a:solidFill>
              </a:rPr>
              <a:t>Υψηλή καμάρα    </a:t>
            </a:r>
            <a:r>
              <a:rPr lang="el-GR" altLang="el-GR" sz="600"/>
              <a:t>Δ. </a:t>
            </a:r>
            <a:r>
              <a:rPr lang="el-GR" altLang="el-GR" sz="600">
                <a:solidFill>
                  <a:srgbClr val="363534"/>
                </a:solidFill>
              </a:rPr>
              <a:t>Βλαιοοπλατυποδία</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p:cNvPicPr>
            <a:picLocks noChangeAspect="1"/>
          </p:cNvPicPr>
          <p:nvPr/>
        </p:nvPicPr>
        <p:blipFill>
          <a:blip r:embed="rId2"/>
          <a:srcRect/>
          <a:stretch>
            <a:fillRect/>
          </a:stretch>
        </p:blipFill>
        <p:spPr bwMode="auto">
          <a:xfrm>
            <a:off x="2693988" y="2005013"/>
            <a:ext cx="1566862" cy="3597275"/>
          </a:xfrm>
          <a:prstGeom prst="rect">
            <a:avLst/>
          </a:prstGeom>
          <a:noFill/>
          <a:ln w="9525">
            <a:noFill/>
            <a:miter lim="800000"/>
            <a:headEnd/>
            <a:tailEnd/>
          </a:ln>
        </p:spPr>
      </p:pic>
      <p:pic>
        <p:nvPicPr>
          <p:cNvPr id="24579" name="Picture 2"/>
          <p:cNvPicPr>
            <a:picLocks noChangeAspect="1"/>
          </p:cNvPicPr>
          <p:nvPr/>
        </p:nvPicPr>
        <p:blipFill>
          <a:blip r:embed="rId3"/>
          <a:srcRect/>
          <a:stretch>
            <a:fillRect/>
          </a:stretch>
        </p:blipFill>
        <p:spPr bwMode="auto">
          <a:xfrm>
            <a:off x="4943475" y="1974850"/>
            <a:ext cx="1481138" cy="3608388"/>
          </a:xfrm>
          <a:prstGeom prst="rect">
            <a:avLst/>
          </a:prstGeom>
          <a:noFill/>
          <a:ln w="9525">
            <a:noFill/>
            <a:miter lim="800000"/>
            <a:headEnd/>
            <a:tailEnd/>
          </a:ln>
        </p:spPr>
      </p:pic>
      <p:sp>
        <p:nvSpPr>
          <p:cNvPr id="24580" name="Rectangle 3"/>
          <p:cNvSpPr>
            <a:spLocks noChangeArrowheads="1"/>
          </p:cNvSpPr>
          <p:nvPr/>
        </p:nvSpPr>
        <p:spPr bwMode="auto">
          <a:xfrm>
            <a:off x="23813" y="463550"/>
            <a:ext cx="231775" cy="322263"/>
          </a:xfrm>
          <a:prstGeom prst="rect">
            <a:avLst/>
          </a:prstGeom>
          <a:noFill/>
          <a:ln w="9525">
            <a:noFill/>
            <a:miter lim="800000"/>
            <a:headEnd/>
            <a:tailEnd/>
          </a:ln>
        </p:spPr>
        <p:txBody>
          <a:bodyPr lIns="0" tIns="0" rIns="0" bIns="0"/>
          <a:lstStyle/>
          <a:p>
            <a:pPr eaLnBrk="1" hangingPunct="1"/>
            <a:endParaRPr lang="el-GR" altLang="el-GR" sz="2700" b="1" dirty="0">
              <a:solidFill>
                <a:srgbClr val="B40E1B"/>
              </a:solidFill>
            </a:endParaRPr>
          </a:p>
        </p:txBody>
      </p:sp>
      <p:sp>
        <p:nvSpPr>
          <p:cNvPr id="6" name="Rectangle 5"/>
          <p:cNvSpPr/>
          <p:nvPr/>
        </p:nvSpPr>
        <p:spPr>
          <a:xfrm>
            <a:off x="701675" y="292100"/>
            <a:ext cx="1504950" cy="506413"/>
          </a:xfrm>
          <a:prstGeom prst="rect">
            <a:avLst/>
          </a:prstGeom>
        </p:spPr>
        <p:txBody>
          <a:bodyPr lIns="0" tIns="0" rIns="0" bIns="0"/>
          <a:lstStyle/>
          <a:p>
            <a:pPr marL="50800" eaLnBrk="1" fontAlgn="auto" hangingPunct="1">
              <a:lnSpc>
                <a:spcPts val="1392"/>
              </a:lnSpc>
              <a:spcBef>
                <a:spcPts val="0"/>
              </a:spcBef>
              <a:spcAft>
                <a:spcPts val="0"/>
              </a:spcAft>
              <a:defRPr/>
            </a:pPr>
            <a:endParaRPr lang="en-US" sz="750" b="1" dirty="0">
              <a:solidFill>
                <a:srgbClr val="8E4042"/>
              </a:solidFill>
              <a:latin typeface="Palatino Linotype"/>
            </a:endParaRPr>
          </a:p>
        </p:txBody>
      </p:sp>
      <p:sp>
        <p:nvSpPr>
          <p:cNvPr id="8" name="Rectangle 7"/>
          <p:cNvSpPr/>
          <p:nvPr/>
        </p:nvSpPr>
        <p:spPr>
          <a:xfrm>
            <a:off x="2392363" y="323850"/>
            <a:ext cx="4346575" cy="669925"/>
          </a:xfrm>
          <a:prstGeom prst="rect">
            <a:avLst/>
          </a:prstGeom>
        </p:spPr>
        <p:txBody>
          <a:bodyPr lIns="0" tIns="0" rIns="0" bIns="0"/>
          <a:lstStyle/>
          <a:p>
            <a:pPr eaLnBrk="1" fontAlgn="auto" hangingPunct="1">
              <a:spcBef>
                <a:spcPts val="0"/>
              </a:spcBef>
              <a:spcAft>
                <a:spcPts val="6090"/>
              </a:spcAft>
              <a:defRPr/>
            </a:pPr>
            <a:r>
              <a:rPr lang="el" sz="3950" b="1">
                <a:latin typeface="Arial"/>
              </a:rPr>
              <a:t>Φυσιολογικό πόδι</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l-GR" altLang="el-GR" smtClean="0"/>
              <a:t>ΣΥΝΔΕΣΜΟΙ</a:t>
            </a:r>
          </a:p>
        </p:txBody>
      </p:sp>
      <p:sp>
        <p:nvSpPr>
          <p:cNvPr id="25603" name="Rectangle 3"/>
          <p:cNvSpPr>
            <a:spLocks noGrp="1" noChangeArrowheads="1"/>
          </p:cNvSpPr>
          <p:nvPr>
            <p:ph type="body" idx="1"/>
          </p:nvPr>
        </p:nvSpPr>
        <p:spPr>
          <a:xfrm>
            <a:off x="457200" y="1125538"/>
            <a:ext cx="4043363" cy="5000625"/>
          </a:xfrm>
        </p:spPr>
        <p:txBody>
          <a:bodyPr/>
          <a:lstStyle/>
          <a:p>
            <a:pPr eaLnBrk="1" hangingPunct="1">
              <a:lnSpc>
                <a:spcPct val="80000"/>
              </a:lnSpc>
            </a:pPr>
            <a:r>
              <a:rPr lang="el-GR" altLang="el-GR" sz="2400" smtClean="0"/>
              <a:t>Στην </a:t>
            </a:r>
            <a:r>
              <a:rPr lang="el-GR" altLang="el-GR" sz="2400" b="1" i="1" smtClean="0">
                <a:solidFill>
                  <a:schemeClr val="hlink"/>
                </a:solidFill>
              </a:rPr>
              <a:t>έσω πλευρά</a:t>
            </a:r>
            <a:r>
              <a:rPr lang="el-GR" altLang="el-GR" sz="2400" smtClean="0"/>
              <a:t> της άρθρωσης υπάρχουν 5 σύνδεσμοι, οι 4 εκ των οποίων συνδέουν το έσω σφυρό της κνήμης με την πτέρνα </a:t>
            </a:r>
            <a:r>
              <a:rPr lang="el-GR" altLang="el-GR" sz="2400" b="1" smtClean="0"/>
              <a:t>(κνημοπτερνικός</a:t>
            </a:r>
            <a:r>
              <a:rPr lang="el-GR" altLang="el-GR" sz="2400" smtClean="0"/>
              <a:t>), τον αστράγαλο </a:t>
            </a:r>
            <a:r>
              <a:rPr lang="el-GR" altLang="el-GR" sz="2400" b="1" smtClean="0"/>
              <a:t>(πρόσθιος &amp; οπίσθιος αστραγαλοκνημικός</a:t>
            </a:r>
            <a:r>
              <a:rPr lang="el-GR" altLang="el-GR" sz="2400" smtClean="0"/>
              <a:t>) και το σκαφοειδές </a:t>
            </a:r>
            <a:r>
              <a:rPr lang="el-GR" altLang="el-GR" sz="2400" b="1" smtClean="0"/>
              <a:t>(κνημοσκαφοειδής). </a:t>
            </a:r>
            <a:endParaRPr lang="en-US" altLang="el-GR" sz="2400" b="1" smtClean="0"/>
          </a:p>
          <a:p>
            <a:pPr eaLnBrk="1" hangingPunct="1">
              <a:lnSpc>
                <a:spcPct val="80000"/>
              </a:lnSpc>
              <a:buFontTx/>
              <a:buNone/>
            </a:pPr>
            <a:endParaRPr lang="el-GR" altLang="el-GR" sz="2400" b="1" smtClean="0"/>
          </a:p>
          <a:p>
            <a:pPr eaLnBrk="1" hangingPunct="1">
              <a:lnSpc>
                <a:spcPct val="80000"/>
              </a:lnSpc>
            </a:pPr>
            <a:r>
              <a:rPr lang="el-GR" altLang="el-GR" sz="2400" smtClean="0"/>
              <a:t>Αυτοί οι σύνδεσμοι ως σύνολο σχηματίζουν τον </a:t>
            </a:r>
            <a:r>
              <a:rPr lang="el-GR" altLang="el-GR" sz="2400" b="1" smtClean="0"/>
              <a:t>«δελτοειδή σύνδεσμο».</a:t>
            </a:r>
            <a:r>
              <a:rPr lang="el-GR" altLang="el-GR" sz="2400" smtClean="0"/>
              <a:t> </a:t>
            </a:r>
          </a:p>
        </p:txBody>
      </p:sp>
      <p:pic>
        <p:nvPicPr>
          <p:cNvPr id="25604" name="Picture 4"/>
          <p:cNvPicPr>
            <a:picLocks noChangeAspect="1" noChangeArrowheads="1"/>
          </p:cNvPicPr>
          <p:nvPr/>
        </p:nvPicPr>
        <p:blipFill>
          <a:blip r:embed="rId2"/>
          <a:srcRect/>
          <a:stretch>
            <a:fillRect/>
          </a:stretch>
        </p:blipFill>
        <p:spPr bwMode="auto">
          <a:xfrm>
            <a:off x="5148263" y="1916113"/>
            <a:ext cx="3335337" cy="3249612"/>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p:cNvPicPr>
            <a:picLocks noChangeAspect="1" noChangeArrowheads="1"/>
          </p:cNvPicPr>
          <p:nvPr/>
        </p:nvPicPr>
        <p:blipFill>
          <a:blip r:embed="rId2"/>
          <a:srcRect/>
          <a:stretch>
            <a:fillRect/>
          </a:stretch>
        </p:blipFill>
        <p:spPr bwMode="auto">
          <a:xfrm>
            <a:off x="5364163" y="2781300"/>
            <a:ext cx="3048000" cy="3116263"/>
          </a:xfrm>
          <a:prstGeom prst="rect">
            <a:avLst/>
          </a:prstGeom>
          <a:noFill/>
          <a:ln w="9525">
            <a:noFill/>
            <a:miter lim="800000"/>
            <a:headEnd/>
            <a:tailEnd/>
          </a:ln>
        </p:spPr>
      </p:pic>
      <p:sp>
        <p:nvSpPr>
          <p:cNvPr id="26627" name="Rectangle 4"/>
          <p:cNvSpPr>
            <a:spLocks noGrp="1" noChangeArrowheads="1"/>
          </p:cNvSpPr>
          <p:nvPr>
            <p:ph type="title"/>
          </p:nvPr>
        </p:nvSpPr>
        <p:spPr>
          <a:xfrm>
            <a:off x="457200" y="274638"/>
            <a:ext cx="8229600" cy="587375"/>
          </a:xfrm>
        </p:spPr>
        <p:txBody>
          <a:bodyPr>
            <a:normAutofit fontScale="90000"/>
          </a:bodyPr>
          <a:lstStyle/>
          <a:p>
            <a:pPr eaLnBrk="1" hangingPunct="1"/>
            <a:r>
              <a:rPr lang="el-GR" altLang="el-GR" sz="3600" b="1" i="1" smtClean="0">
                <a:solidFill>
                  <a:schemeClr val="folHlink"/>
                </a:solidFill>
              </a:rPr>
              <a:t>ΣΥΝΔΕΣΜΟΙ</a:t>
            </a:r>
            <a:endParaRPr lang="en-GB" altLang="el-GR" sz="3600" b="1" i="1" smtClean="0">
              <a:solidFill>
                <a:schemeClr val="folHlink"/>
              </a:solidFill>
            </a:endParaRPr>
          </a:p>
        </p:txBody>
      </p:sp>
      <p:sp>
        <p:nvSpPr>
          <p:cNvPr id="26628" name="Rectangle 5"/>
          <p:cNvSpPr>
            <a:spLocks noGrp="1" noChangeArrowheads="1"/>
          </p:cNvSpPr>
          <p:nvPr>
            <p:ph type="body" sz="half" idx="1"/>
          </p:nvPr>
        </p:nvSpPr>
        <p:spPr>
          <a:xfrm>
            <a:off x="457200" y="1600200"/>
            <a:ext cx="4037013" cy="4525963"/>
          </a:xfrm>
        </p:spPr>
        <p:txBody>
          <a:bodyPr/>
          <a:lstStyle/>
          <a:p>
            <a:pPr eaLnBrk="1" hangingPunct="1">
              <a:buFontTx/>
              <a:buNone/>
            </a:pPr>
            <a:r>
              <a:rPr lang="en-US" altLang="el-GR" sz="2400" smtClean="0"/>
              <a:t>    </a:t>
            </a:r>
            <a:r>
              <a:rPr lang="el-GR" altLang="el-GR" sz="2400" smtClean="0"/>
              <a:t>Η </a:t>
            </a:r>
            <a:r>
              <a:rPr lang="el-GR" altLang="el-GR" sz="2400" b="1" i="1" smtClean="0">
                <a:solidFill>
                  <a:schemeClr val="hlink"/>
                </a:solidFill>
              </a:rPr>
              <a:t>έξω πλευρά</a:t>
            </a:r>
            <a:r>
              <a:rPr lang="el-GR" altLang="el-GR" sz="2400" smtClean="0"/>
              <a:t> της άρθρωσης ενισχύεται από 3 συνδέσμους που ενώνουν το έξω σφυρό με τον αστράγαλο </a:t>
            </a:r>
            <a:r>
              <a:rPr lang="el-GR" altLang="el-GR" sz="2400" b="1" smtClean="0"/>
              <a:t>(πρόσθιο &amp; οπίσθιο αστραγαλοπερονικό</a:t>
            </a:r>
            <a:r>
              <a:rPr lang="el-GR" altLang="el-GR" sz="2400" smtClean="0"/>
              <a:t>) και την πτέρνα </a:t>
            </a:r>
            <a:r>
              <a:rPr lang="el-GR" altLang="el-GR" sz="2400" b="1" smtClean="0"/>
              <a:t>(περονοπτερνικό</a:t>
            </a:r>
            <a:r>
              <a:rPr lang="el-GR" altLang="el-GR" sz="2400" smtClean="0"/>
              <a:t>), και αποτελούν τον «έξω πλάγιο» πλάγιο σύνδεσμο. </a:t>
            </a:r>
            <a:endParaRPr lang="en-GB" altLang="el-GR" sz="2400" smtClean="0"/>
          </a:p>
        </p:txBody>
      </p:sp>
      <p:sp>
        <p:nvSpPr>
          <p:cNvPr id="26629" name="Rectangle 6"/>
          <p:cNvSpPr>
            <a:spLocks noGrp="1" noChangeArrowheads="1"/>
          </p:cNvSpPr>
          <p:nvPr>
            <p:ph type="body" sz="half" idx="2"/>
          </p:nvPr>
        </p:nvSpPr>
        <p:spPr>
          <a:xfrm>
            <a:off x="4649788" y="1600200"/>
            <a:ext cx="4037012" cy="4525963"/>
          </a:xfrm>
        </p:spPr>
        <p:txBody>
          <a:bodyPr/>
          <a:lstStyle/>
          <a:p>
            <a:pPr lvl="3" eaLnBrk="1" hangingPunct="1">
              <a:buFontTx/>
              <a:buNone/>
            </a:pPr>
            <a:endParaRPr lang="en-GB" altLang="el-GR" sz="16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
          <p:cNvPicPr>
            <a:picLocks noChangeAspect="1"/>
          </p:cNvPicPr>
          <p:nvPr/>
        </p:nvPicPr>
        <p:blipFill>
          <a:blip r:embed="rId2"/>
          <a:srcRect/>
          <a:stretch>
            <a:fillRect/>
          </a:stretch>
        </p:blipFill>
        <p:spPr bwMode="auto">
          <a:xfrm>
            <a:off x="536575" y="911225"/>
            <a:ext cx="3492500" cy="5700713"/>
          </a:xfrm>
          <a:prstGeom prst="rect">
            <a:avLst/>
          </a:prstGeom>
          <a:noFill/>
          <a:ln w="9525">
            <a:noFill/>
            <a:miter lim="800000"/>
            <a:headEnd/>
            <a:tailEnd/>
          </a:ln>
        </p:spPr>
      </p:pic>
      <p:sp>
        <p:nvSpPr>
          <p:cNvPr id="3" name="Rectangle 2"/>
          <p:cNvSpPr/>
          <p:nvPr/>
        </p:nvSpPr>
        <p:spPr>
          <a:xfrm>
            <a:off x="1981200" y="82550"/>
            <a:ext cx="5181600" cy="317500"/>
          </a:xfrm>
          <a:prstGeom prst="rect">
            <a:avLst/>
          </a:prstGeom>
        </p:spPr>
        <p:txBody>
          <a:bodyPr lIns="0" tIns="0" rIns="0" bIns="0"/>
          <a:lstStyle/>
          <a:p>
            <a:pPr eaLnBrk="1" fontAlgn="auto" hangingPunct="1">
              <a:spcBef>
                <a:spcPts val="0"/>
              </a:spcBef>
              <a:spcAft>
                <a:spcPts val="0"/>
              </a:spcAft>
              <a:defRPr/>
            </a:pPr>
            <a:r>
              <a:rPr lang="el" sz="3050" b="1">
                <a:solidFill>
                  <a:srgbClr val="16165D"/>
                </a:solidFill>
                <a:latin typeface="Times New Roman"/>
              </a:rPr>
              <a:t>ΠΕΛΜΑΤΙΑΙΑ ΠΕΡΙΤΟΝΙΑ</a:t>
            </a:r>
          </a:p>
        </p:txBody>
      </p:sp>
      <p:sp>
        <p:nvSpPr>
          <p:cNvPr id="27652" name="Rectangle 3"/>
          <p:cNvSpPr>
            <a:spLocks noChangeArrowheads="1"/>
          </p:cNvSpPr>
          <p:nvPr/>
        </p:nvSpPr>
        <p:spPr bwMode="auto">
          <a:xfrm>
            <a:off x="4703763" y="892175"/>
            <a:ext cx="3995737" cy="5392738"/>
          </a:xfrm>
          <a:prstGeom prst="rect">
            <a:avLst/>
          </a:prstGeom>
          <a:noFill/>
          <a:ln w="9525">
            <a:noFill/>
            <a:miter lim="800000"/>
            <a:headEnd/>
            <a:tailEnd/>
          </a:ln>
        </p:spPr>
        <p:txBody>
          <a:bodyPr lIns="0" tIns="0" rIns="0" bIns="0"/>
          <a:lstStyle/>
          <a:p>
            <a:pPr marL="12700" eaLnBrk="1" hangingPunct="1">
              <a:lnSpc>
                <a:spcPts val="2588"/>
              </a:lnSpc>
            </a:pPr>
            <a:r>
              <a:rPr lang="el-GR" altLang="el-GR" sz="2300" b="1" u="sng" dirty="0">
                <a:latin typeface="Times New Roman" pitchFamily="18" charset="0"/>
              </a:rPr>
              <a:t>Οι μύες του πέλματος καλύπτονται από </a:t>
            </a:r>
            <a:r>
              <a:rPr lang="el-GR" altLang="el-GR" sz="2300" b="1" u="sng" dirty="0" err="1">
                <a:latin typeface="Times New Roman" pitchFamily="18" charset="0"/>
              </a:rPr>
              <a:t>περιτονία</a:t>
            </a:r>
            <a:endParaRPr lang="en-US" altLang="el-GR" sz="2300" dirty="0">
              <a:latin typeface="Times New Roman" pitchFamily="18" charset="0"/>
            </a:endParaRPr>
          </a:p>
          <a:p>
            <a:pPr marL="12700" eaLnBrk="1" hangingPunct="1">
              <a:lnSpc>
                <a:spcPts val="2588"/>
              </a:lnSpc>
            </a:pPr>
            <a:r>
              <a:rPr lang="el-GR" altLang="el-GR" sz="2300" dirty="0">
                <a:latin typeface="Times New Roman" pitchFamily="18" charset="0"/>
              </a:rPr>
              <a:t>που διαιρείται σε: </a:t>
            </a:r>
            <a:r>
              <a:rPr lang="el-GR" altLang="el-GR" sz="2300" i="1" dirty="0">
                <a:latin typeface="Times New Roman" pitchFamily="18" charset="0"/>
              </a:rPr>
              <a:t>έσω, κεντρικό &amp; έξω</a:t>
            </a:r>
            <a:r>
              <a:rPr lang="el-GR" altLang="el-GR" sz="2300" dirty="0">
                <a:latin typeface="Times New Roman" pitchFamily="18" charset="0"/>
              </a:rPr>
              <a:t> τμήμα</a:t>
            </a:r>
            <a:endParaRPr lang="en-US" altLang="el-GR" sz="2300" dirty="0">
              <a:latin typeface="Times New Roman" pitchFamily="18" charset="0"/>
            </a:endParaRPr>
          </a:p>
          <a:p>
            <a:pPr marL="12700" eaLnBrk="1" hangingPunct="1">
              <a:lnSpc>
                <a:spcPts val="2588"/>
              </a:lnSpc>
            </a:pPr>
            <a:endParaRPr lang="el-GR" altLang="el-GR" sz="2300" dirty="0">
              <a:latin typeface="Times New Roman" pitchFamily="18" charset="0"/>
            </a:endParaRPr>
          </a:p>
          <a:p>
            <a:pPr marL="12700" eaLnBrk="1" hangingPunct="1">
              <a:lnSpc>
                <a:spcPts val="2588"/>
              </a:lnSpc>
            </a:pPr>
            <a:r>
              <a:rPr lang="el-GR" altLang="el-GR" sz="2300" dirty="0">
                <a:latin typeface="Times New Roman" pitchFamily="18" charset="0"/>
              </a:rPr>
              <a:t>Το κεντρικό τμήμα, γνωστό και ως </a:t>
            </a:r>
            <a:r>
              <a:rPr lang="el-GR" altLang="el-GR" sz="2300" i="1" dirty="0">
                <a:latin typeface="Times New Roman" pitchFamily="18" charset="0"/>
              </a:rPr>
              <a:t>πελματιαία απονεύρωση,</a:t>
            </a:r>
          </a:p>
          <a:p>
            <a:pPr marL="12700" eaLnBrk="1" hangingPunct="1">
              <a:lnSpc>
                <a:spcPts val="2588"/>
              </a:lnSpc>
            </a:pPr>
            <a:r>
              <a:rPr lang="el-GR" altLang="el-GR" sz="2300" dirty="0">
                <a:latin typeface="Times New Roman" pitchFamily="18" charset="0"/>
              </a:rPr>
              <a:t>είναι ιδιαίτερα δυνατό &amp; ινώδες.</a:t>
            </a:r>
            <a:endParaRPr lang="en-US" altLang="el-GR" sz="2300" dirty="0">
              <a:latin typeface="Times New Roman" pitchFamily="18" charset="0"/>
            </a:endParaRPr>
          </a:p>
          <a:p>
            <a:pPr marL="12700" eaLnBrk="1" hangingPunct="1">
              <a:lnSpc>
                <a:spcPts val="2588"/>
              </a:lnSpc>
            </a:pPr>
            <a:r>
              <a:rPr lang="el-GR" altLang="el-GR" sz="2300" dirty="0">
                <a:latin typeface="Times New Roman" pitchFamily="18" charset="0"/>
              </a:rPr>
              <a:t> </a:t>
            </a:r>
          </a:p>
          <a:p>
            <a:pPr marL="12700" eaLnBrk="1" hangingPunct="1">
              <a:lnSpc>
                <a:spcPts val="2588"/>
              </a:lnSpc>
            </a:pPr>
            <a:r>
              <a:rPr lang="el-GR" altLang="el-GR" sz="2300" dirty="0">
                <a:latin typeface="Times New Roman" pitchFamily="18" charset="0"/>
              </a:rPr>
              <a:t>Αποτελεί μια πάρα πολύ δυνατή δεσμίδα, που λειτουργεί ως </a:t>
            </a:r>
            <a:r>
              <a:rPr lang="el-GR" altLang="el-GR" sz="2300" dirty="0" smtClean="0">
                <a:latin typeface="Times New Roman" pitchFamily="18" charset="0"/>
              </a:rPr>
              <a:t>ένα </a:t>
            </a:r>
            <a:r>
              <a:rPr lang="el-GR" altLang="el-GR" sz="2300" dirty="0">
                <a:latin typeface="Times New Roman" pitchFamily="18" charset="0"/>
              </a:rPr>
              <a:t>αποτελεσματικό σύστημα απορρόφησης </a:t>
            </a:r>
            <a:r>
              <a:rPr lang="el-GR" altLang="el-GR" sz="2300" dirty="0" smtClean="0">
                <a:latin typeface="Times New Roman" pitchFamily="18" charset="0"/>
              </a:rPr>
              <a:t>κραδασμών.</a:t>
            </a:r>
            <a:endParaRPr lang="el-GR" altLang="el-GR" sz="2300" dirty="0">
              <a:latin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2375" y="198438"/>
            <a:ext cx="6702425" cy="317500"/>
          </a:xfrm>
          <a:prstGeom prst="rect">
            <a:avLst/>
          </a:prstGeom>
        </p:spPr>
        <p:txBody>
          <a:bodyPr lIns="0" tIns="0" rIns="0" bIns="0"/>
          <a:lstStyle/>
          <a:p>
            <a:pPr marL="12700" eaLnBrk="1" fontAlgn="auto" hangingPunct="1">
              <a:spcBef>
                <a:spcPts val="0"/>
              </a:spcBef>
              <a:spcAft>
                <a:spcPts val="0"/>
              </a:spcAft>
              <a:defRPr/>
            </a:pPr>
            <a:r>
              <a:rPr lang="el" sz="3150" b="1">
                <a:solidFill>
                  <a:srgbClr val="16165D"/>
                </a:solidFill>
                <a:latin typeface="Times New Roman"/>
              </a:rPr>
              <a:t>ΜΥΕΣ ΠΟΔΟΚΝΗΜΙΚΗΣ-ΠΟΔΙΟΥ</a:t>
            </a:r>
          </a:p>
        </p:txBody>
      </p:sp>
      <p:sp>
        <p:nvSpPr>
          <p:cNvPr id="28675" name="Rectangle 2"/>
          <p:cNvSpPr>
            <a:spLocks noChangeArrowheads="1"/>
          </p:cNvSpPr>
          <p:nvPr/>
        </p:nvSpPr>
        <p:spPr bwMode="auto">
          <a:xfrm>
            <a:off x="560388" y="1103313"/>
            <a:ext cx="8348662" cy="4270375"/>
          </a:xfrm>
          <a:prstGeom prst="rect">
            <a:avLst/>
          </a:prstGeom>
          <a:noFill/>
          <a:ln w="9525">
            <a:noFill/>
            <a:miter lim="800000"/>
            <a:headEnd/>
            <a:tailEnd/>
          </a:ln>
        </p:spPr>
        <p:txBody>
          <a:bodyPr lIns="0" tIns="0" rIns="0" bIns="0"/>
          <a:lstStyle/>
          <a:p>
            <a:pPr marL="12700" eaLnBrk="1" hangingPunct="1">
              <a:lnSpc>
                <a:spcPts val="3363"/>
              </a:lnSpc>
            </a:pPr>
            <a:r>
              <a:rPr lang="el-GR" altLang="el-GR" sz="2600" b="1" i="1">
                <a:latin typeface="Times New Roman" pitchFamily="18" charset="0"/>
              </a:rPr>
              <a:t>Οι </a:t>
            </a:r>
            <a:r>
              <a:rPr lang="en-US" altLang="el-GR" sz="2600" b="1" i="1">
                <a:latin typeface="Times New Roman" pitchFamily="18" charset="0"/>
              </a:rPr>
              <a:t>11 </a:t>
            </a:r>
            <a:r>
              <a:rPr lang="el-GR" altLang="el-GR" sz="2600" b="1" i="1">
                <a:latin typeface="Times New Roman" pitchFamily="18" charset="0"/>
              </a:rPr>
              <a:t>από τους 22 μύες της ΠΔΚ &amp; του ποδιού είναι αυτόχθονες (βρίσκονται εξολοκλήρου μέσα στο πόδι).</a:t>
            </a:r>
            <a:endParaRPr lang="en-US" altLang="el-GR" sz="2600" b="1" i="1">
              <a:latin typeface="Times New Roman" pitchFamily="18" charset="0"/>
            </a:endParaRPr>
          </a:p>
          <a:p>
            <a:pPr marL="12700" eaLnBrk="1" hangingPunct="1">
              <a:lnSpc>
                <a:spcPts val="3363"/>
              </a:lnSpc>
            </a:pPr>
            <a:endParaRPr lang="el-GR" altLang="el-GR" sz="2600" b="1" i="1">
              <a:latin typeface="Times New Roman" pitchFamily="18" charset="0"/>
            </a:endParaRPr>
          </a:p>
          <a:p>
            <a:pPr marL="12700" eaLnBrk="1" hangingPunct="1">
              <a:lnSpc>
                <a:spcPts val="2875"/>
              </a:lnSpc>
            </a:pPr>
            <a:r>
              <a:rPr lang="el-GR" altLang="el-GR" sz="2300">
                <a:latin typeface="Times New Roman" pitchFamily="18" charset="0"/>
              </a:rPr>
              <a:t>•    </a:t>
            </a:r>
            <a:r>
              <a:rPr lang="el-GR" altLang="el-GR" sz="2300" i="1">
                <a:latin typeface="Times New Roman" pitchFamily="18" charset="0"/>
              </a:rPr>
              <a:t>Όλοι (εκτός από τον βραχύ εκτείνοντα τους δακτύλους) βρίσκονται στην πελματιαία επιφάνεια</a:t>
            </a:r>
          </a:p>
          <a:p>
            <a:pPr marL="12700" eaLnBrk="1" hangingPunct="1">
              <a:lnSpc>
                <a:spcPts val="2875"/>
              </a:lnSpc>
              <a:spcAft>
                <a:spcPts val="3363"/>
              </a:spcAft>
            </a:pPr>
            <a:r>
              <a:rPr lang="el-GR" altLang="el-GR" sz="2300">
                <a:latin typeface="Times New Roman" pitchFamily="18" charset="0"/>
              </a:rPr>
              <a:t>•    </a:t>
            </a:r>
            <a:r>
              <a:rPr lang="el-GR" altLang="el-GR" sz="2300" i="1">
                <a:latin typeface="Times New Roman" pitchFamily="18" charset="0"/>
              </a:rPr>
              <a:t>Περιγράφονται σε μια διάταξη 3 στοιβάδων (εν τω βάθει - μέση -επιπολής)</a:t>
            </a:r>
          </a:p>
          <a:p>
            <a:pPr marL="12700" eaLnBrk="1" hangingPunct="1">
              <a:lnSpc>
                <a:spcPts val="3363"/>
              </a:lnSpc>
            </a:pPr>
            <a:r>
              <a:rPr lang="el-GR" altLang="el-GR" sz="2600" b="1" i="1">
                <a:latin typeface="Times New Roman" pitchFamily="18" charset="0"/>
              </a:rPr>
              <a:t>Οι υπόλοιποι 11 είναι μεταναστεύσαντες, με τις καταφύσεις των τενόντων τους να εντοπίζονται στο πόδι, αλλά το υπόλοιπο μέρος τους βρίσκεται εκτός ποδιού</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p:cNvPicPr>
            <a:picLocks noChangeAspect="1"/>
          </p:cNvPicPr>
          <p:nvPr/>
        </p:nvPicPr>
        <p:blipFill>
          <a:blip r:embed="rId2"/>
          <a:srcRect/>
          <a:stretch>
            <a:fillRect/>
          </a:stretch>
        </p:blipFill>
        <p:spPr bwMode="auto">
          <a:xfrm>
            <a:off x="6376988" y="2090738"/>
            <a:ext cx="1431925" cy="3786187"/>
          </a:xfrm>
          <a:prstGeom prst="rect">
            <a:avLst/>
          </a:prstGeom>
          <a:noFill/>
          <a:ln w="9525">
            <a:noFill/>
            <a:miter lim="800000"/>
            <a:headEnd/>
            <a:tailEnd/>
          </a:ln>
        </p:spPr>
      </p:pic>
      <p:sp>
        <p:nvSpPr>
          <p:cNvPr id="4" name="Rectangle 3"/>
          <p:cNvSpPr/>
          <p:nvPr/>
        </p:nvSpPr>
        <p:spPr>
          <a:xfrm>
            <a:off x="701675" y="292100"/>
            <a:ext cx="1504950" cy="506413"/>
          </a:xfrm>
          <a:prstGeom prst="rect">
            <a:avLst/>
          </a:prstGeom>
        </p:spPr>
        <p:txBody>
          <a:bodyPr lIns="0" tIns="0" rIns="0" bIns="0"/>
          <a:lstStyle/>
          <a:p>
            <a:pPr marL="50800" eaLnBrk="1" fontAlgn="auto" hangingPunct="1">
              <a:lnSpc>
                <a:spcPts val="1392"/>
              </a:lnSpc>
              <a:spcBef>
                <a:spcPts val="0"/>
              </a:spcBef>
              <a:spcAft>
                <a:spcPts val="0"/>
              </a:spcAft>
              <a:defRPr/>
            </a:pPr>
            <a:endParaRPr lang="en-US" sz="750" b="1" dirty="0">
              <a:solidFill>
                <a:srgbClr val="8E4042"/>
              </a:solidFill>
              <a:latin typeface="Palatino Linotype"/>
            </a:endParaRPr>
          </a:p>
        </p:txBody>
      </p:sp>
      <p:sp>
        <p:nvSpPr>
          <p:cNvPr id="5" name="Rectangle 4"/>
          <p:cNvSpPr/>
          <p:nvPr/>
        </p:nvSpPr>
        <p:spPr>
          <a:xfrm>
            <a:off x="42863" y="895350"/>
            <a:ext cx="2163762" cy="85725"/>
          </a:xfrm>
          <a:prstGeom prst="rect">
            <a:avLst/>
          </a:prstGeom>
        </p:spPr>
        <p:txBody>
          <a:bodyPr lIns="0" tIns="0" rIns="0" bIns="0"/>
          <a:lstStyle/>
          <a:p>
            <a:pPr eaLnBrk="1" fontAlgn="auto" hangingPunct="1">
              <a:spcBef>
                <a:spcPts val="630"/>
              </a:spcBef>
              <a:spcAft>
                <a:spcPts val="0"/>
              </a:spcAft>
              <a:defRPr/>
            </a:pPr>
            <a:endParaRPr lang="en-US" sz="600" spc="350" dirty="0">
              <a:solidFill>
                <a:srgbClr val="4D4C4A"/>
              </a:solidFill>
              <a:latin typeface="Palatino Linotype"/>
            </a:endParaRPr>
          </a:p>
        </p:txBody>
      </p:sp>
      <p:sp>
        <p:nvSpPr>
          <p:cNvPr id="29702" name="Rectangle 5"/>
          <p:cNvSpPr>
            <a:spLocks noChangeArrowheads="1"/>
          </p:cNvSpPr>
          <p:nvPr/>
        </p:nvSpPr>
        <p:spPr bwMode="auto">
          <a:xfrm>
            <a:off x="1182688" y="1182688"/>
            <a:ext cx="6723062" cy="603250"/>
          </a:xfrm>
          <a:prstGeom prst="rect">
            <a:avLst/>
          </a:prstGeom>
          <a:noFill/>
          <a:ln w="9525">
            <a:noFill/>
            <a:miter lim="800000"/>
            <a:headEnd/>
            <a:tailEnd/>
          </a:ln>
        </p:spPr>
        <p:txBody>
          <a:bodyPr lIns="0" tIns="0" rIns="0" bIns="0"/>
          <a:lstStyle/>
          <a:p>
            <a:pPr eaLnBrk="1" hangingPunct="1">
              <a:spcAft>
                <a:spcPts val="6300"/>
              </a:spcAft>
            </a:pPr>
            <a:r>
              <a:rPr lang="el-GR" altLang="el-GR" sz="3900"/>
              <a:t>Μύες ράχης του άκρου ποδός</a:t>
            </a:r>
          </a:p>
        </p:txBody>
      </p:sp>
      <p:sp>
        <p:nvSpPr>
          <p:cNvPr id="7" name="Rectangle 6"/>
          <p:cNvSpPr/>
          <p:nvPr/>
        </p:nvSpPr>
        <p:spPr>
          <a:xfrm>
            <a:off x="1311275" y="2767013"/>
            <a:ext cx="4576763" cy="798512"/>
          </a:xfrm>
          <a:prstGeom prst="rect">
            <a:avLst/>
          </a:prstGeom>
        </p:spPr>
        <p:txBody>
          <a:bodyPr lIns="0" tIns="0" rIns="0" bIns="0"/>
          <a:lstStyle/>
          <a:p>
            <a:pPr eaLnBrk="1" fontAlgn="auto" hangingPunct="1">
              <a:lnSpc>
                <a:spcPts val="3432"/>
              </a:lnSpc>
              <a:spcBef>
                <a:spcPts val="6300"/>
              </a:spcBef>
              <a:spcAft>
                <a:spcPts val="0"/>
              </a:spcAft>
              <a:defRPr/>
            </a:pPr>
            <a:r>
              <a:rPr lang="el" sz="2350">
                <a:latin typeface="Arial"/>
              </a:rPr>
              <a:t>Βραχύς εκτείνων δακτύλους Βραχύς εκτείνων μεγάλο δάχτυλο</a:t>
            </a:r>
          </a:p>
        </p:txBody>
      </p:sp>
      <p:sp>
        <p:nvSpPr>
          <p:cNvPr id="29704" name="Rectangle 7"/>
          <p:cNvSpPr>
            <a:spLocks noChangeArrowheads="1"/>
          </p:cNvSpPr>
          <p:nvPr/>
        </p:nvSpPr>
        <p:spPr bwMode="auto">
          <a:xfrm>
            <a:off x="6503988" y="5907088"/>
            <a:ext cx="592137" cy="158750"/>
          </a:xfrm>
          <a:prstGeom prst="rect">
            <a:avLst/>
          </a:prstGeom>
          <a:solidFill>
            <a:srgbClr val="EFECE8"/>
          </a:solidFill>
          <a:ln w="9525">
            <a:noFill/>
            <a:miter lim="800000"/>
            <a:headEnd/>
            <a:tailEnd/>
          </a:ln>
        </p:spPr>
        <p:txBody>
          <a:bodyPr lIns="0" tIns="0" rIns="0" bIns="0"/>
          <a:lstStyle/>
          <a:p>
            <a:pPr marL="25400" algn="just" eaLnBrk="1" hangingPunct="1">
              <a:lnSpc>
                <a:spcPts val="650"/>
              </a:lnSpc>
            </a:pPr>
            <a:r>
              <a:rPr lang="el-GR" altLang="el-GR" sz="400">
                <a:solidFill>
                  <a:srgbClr val="6C6966"/>
                </a:solidFill>
              </a:rPr>
              <a:t>I. Ιδιοι </a:t>
            </a:r>
            <a:r>
              <a:rPr lang="el-GR" altLang="el-GR" sz="400">
                <a:solidFill>
                  <a:srgbClr val="827E76"/>
                </a:solidFill>
              </a:rPr>
              <a:t>μυες </a:t>
            </a:r>
            <a:r>
              <a:rPr lang="el-GR" altLang="el-GR" sz="400">
                <a:solidFill>
                  <a:srgbClr val="6C6966"/>
                </a:solidFill>
              </a:rPr>
              <a:t>της ράχης </a:t>
            </a:r>
            <a:r>
              <a:rPr lang="el-GR" altLang="el-GR" sz="400">
                <a:solidFill>
                  <a:srgbClr val="827E76"/>
                </a:solidFill>
              </a:rPr>
              <a:t>του </a:t>
            </a:r>
            <a:r>
              <a:rPr lang="el-GR" altLang="el-GR" sz="400">
                <a:solidFill>
                  <a:srgbClr val="6C6966"/>
                </a:solidFill>
              </a:rPr>
              <a:t>ποδιού</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p:cNvPicPr>
            <a:picLocks noChangeAspect="1"/>
          </p:cNvPicPr>
          <p:nvPr/>
        </p:nvPicPr>
        <p:blipFill>
          <a:blip r:embed="rId2"/>
          <a:srcRect/>
          <a:stretch>
            <a:fillRect/>
          </a:stretch>
        </p:blipFill>
        <p:spPr bwMode="auto">
          <a:xfrm>
            <a:off x="6016625" y="2054225"/>
            <a:ext cx="1725613" cy="3133725"/>
          </a:xfrm>
          <a:prstGeom prst="rect">
            <a:avLst/>
          </a:prstGeom>
          <a:noFill/>
          <a:ln w="9525">
            <a:noFill/>
            <a:miter lim="800000"/>
            <a:headEnd/>
            <a:tailEnd/>
          </a:ln>
        </p:spPr>
      </p:pic>
      <p:sp>
        <p:nvSpPr>
          <p:cNvPr id="30723" name="Rectangle 2"/>
          <p:cNvSpPr>
            <a:spLocks noChangeArrowheads="1"/>
          </p:cNvSpPr>
          <p:nvPr/>
        </p:nvSpPr>
        <p:spPr bwMode="auto">
          <a:xfrm>
            <a:off x="-115888" y="428604"/>
            <a:ext cx="231775" cy="322263"/>
          </a:xfrm>
          <a:prstGeom prst="rect">
            <a:avLst/>
          </a:prstGeom>
          <a:noFill/>
          <a:ln w="9525">
            <a:noFill/>
            <a:miter lim="800000"/>
            <a:headEnd/>
            <a:tailEnd/>
          </a:ln>
        </p:spPr>
        <p:txBody>
          <a:bodyPr lIns="0" tIns="0" rIns="0" bIns="0"/>
          <a:lstStyle/>
          <a:p>
            <a:pPr eaLnBrk="1" hangingPunct="1"/>
            <a:endParaRPr lang="el-GR" altLang="el-GR" sz="2700" b="1" dirty="0">
              <a:solidFill>
                <a:srgbClr val="B40E1B"/>
              </a:solidFill>
            </a:endParaRPr>
          </a:p>
        </p:txBody>
      </p:sp>
      <p:sp>
        <p:nvSpPr>
          <p:cNvPr id="5" name="Rectangle 4"/>
          <p:cNvSpPr/>
          <p:nvPr/>
        </p:nvSpPr>
        <p:spPr>
          <a:xfrm>
            <a:off x="701675" y="292100"/>
            <a:ext cx="1504950" cy="506413"/>
          </a:xfrm>
          <a:prstGeom prst="rect">
            <a:avLst/>
          </a:prstGeom>
        </p:spPr>
        <p:txBody>
          <a:bodyPr lIns="0" tIns="0" rIns="0" bIns="0"/>
          <a:lstStyle/>
          <a:p>
            <a:pPr marL="50800" eaLnBrk="1" fontAlgn="auto" hangingPunct="1">
              <a:spcBef>
                <a:spcPts val="0"/>
              </a:spcBef>
              <a:spcAft>
                <a:spcPts val="0"/>
              </a:spcAft>
              <a:defRPr/>
            </a:pPr>
            <a:endParaRPr lang="en-US" sz="750" b="1" dirty="0">
              <a:solidFill>
                <a:srgbClr val="8E4042"/>
              </a:solidFill>
              <a:latin typeface="Palatino Linotype"/>
            </a:endParaRPr>
          </a:p>
        </p:txBody>
      </p:sp>
      <p:sp>
        <p:nvSpPr>
          <p:cNvPr id="6" name="Rectangle 5"/>
          <p:cNvSpPr/>
          <p:nvPr/>
        </p:nvSpPr>
        <p:spPr>
          <a:xfrm>
            <a:off x="2425700" y="396875"/>
            <a:ext cx="5273675" cy="414338"/>
          </a:xfrm>
          <a:prstGeom prst="rect">
            <a:avLst/>
          </a:prstGeom>
        </p:spPr>
        <p:txBody>
          <a:bodyPr lIns="0" tIns="0" rIns="0" bIns="0"/>
          <a:lstStyle/>
          <a:p>
            <a:pPr eaLnBrk="1" fontAlgn="auto" hangingPunct="1">
              <a:spcBef>
                <a:spcPts val="0"/>
              </a:spcBef>
              <a:spcAft>
                <a:spcPts val="0"/>
              </a:spcAft>
              <a:defRPr/>
            </a:pPr>
            <a:r>
              <a:rPr lang="el" sz="2750">
                <a:latin typeface="Arial"/>
              </a:rPr>
              <a:t>Μύες Πέλματος του άκρου ποδός</a:t>
            </a:r>
          </a:p>
        </p:txBody>
      </p:sp>
      <p:sp>
        <p:nvSpPr>
          <p:cNvPr id="7" name="Rectangle 6"/>
          <p:cNvSpPr/>
          <p:nvPr/>
        </p:nvSpPr>
        <p:spPr>
          <a:xfrm>
            <a:off x="42863" y="895350"/>
            <a:ext cx="2163762" cy="85725"/>
          </a:xfrm>
          <a:prstGeom prst="rect">
            <a:avLst/>
          </a:prstGeom>
        </p:spPr>
        <p:txBody>
          <a:bodyPr lIns="0" tIns="0" rIns="0" bIns="0"/>
          <a:lstStyle/>
          <a:p>
            <a:pPr eaLnBrk="1" fontAlgn="auto" hangingPunct="1">
              <a:spcBef>
                <a:spcPts val="0"/>
              </a:spcBef>
              <a:spcAft>
                <a:spcPts val="0"/>
              </a:spcAft>
              <a:defRPr/>
            </a:pPr>
            <a:endParaRPr lang="en-US" sz="600" spc="350" dirty="0">
              <a:solidFill>
                <a:srgbClr val="4D4C4A"/>
              </a:solidFill>
              <a:latin typeface="Palatino Linotype"/>
            </a:endParaRPr>
          </a:p>
        </p:txBody>
      </p:sp>
      <p:sp>
        <p:nvSpPr>
          <p:cNvPr id="30728" name="Rectangle 7"/>
          <p:cNvSpPr>
            <a:spLocks noChangeArrowheads="1"/>
          </p:cNvSpPr>
          <p:nvPr/>
        </p:nvSpPr>
        <p:spPr bwMode="auto">
          <a:xfrm>
            <a:off x="546100" y="1657350"/>
            <a:ext cx="4367213" cy="3567113"/>
          </a:xfrm>
          <a:prstGeom prst="rect">
            <a:avLst/>
          </a:prstGeom>
          <a:noFill/>
          <a:ln w="9525">
            <a:noFill/>
            <a:miter lim="800000"/>
            <a:headEnd/>
            <a:tailEnd/>
          </a:ln>
        </p:spPr>
        <p:txBody>
          <a:bodyPr lIns="0" tIns="0" rIns="0" bIns="0"/>
          <a:lstStyle/>
          <a:p>
            <a:pPr marL="12700" eaLnBrk="1" hangingPunct="1">
              <a:lnSpc>
                <a:spcPts val="2588"/>
              </a:lnSpc>
            </a:pPr>
            <a:r>
              <a:rPr lang="el-GR" altLang="el-GR" sz="1600"/>
              <a:t>Απαγωγός </a:t>
            </a:r>
            <a:r>
              <a:rPr lang="el-GR" altLang="el-GR" sz="1600">
                <a:solidFill>
                  <a:srgbClr val="7575D1"/>
                </a:solidFill>
              </a:rPr>
              <a:t>μικρού δακτύλου μυς </a:t>
            </a:r>
            <a:r>
              <a:rPr lang="el-GR" altLang="el-GR" sz="1600"/>
              <a:t>Αντιθετικός </a:t>
            </a:r>
            <a:r>
              <a:rPr lang="el-GR" altLang="el-GR" sz="1600">
                <a:solidFill>
                  <a:srgbClr val="7575D1"/>
                </a:solidFill>
              </a:rPr>
              <a:t>μικρού δακτύλου μυς </a:t>
            </a:r>
            <a:r>
              <a:rPr lang="el-GR" altLang="el-GR" sz="1600"/>
              <a:t>Βραχύς καμπτήρας </a:t>
            </a:r>
            <a:r>
              <a:rPr lang="el-GR" altLang="el-GR" sz="1600">
                <a:solidFill>
                  <a:srgbClr val="7575D1"/>
                </a:solidFill>
              </a:rPr>
              <a:t>μικρού δακτύλου μυς </a:t>
            </a:r>
            <a:r>
              <a:rPr lang="el-GR" altLang="el-GR" sz="1600"/>
              <a:t>Απαγωγος </a:t>
            </a:r>
            <a:r>
              <a:rPr lang="el-GR" altLang="el-GR" sz="1600">
                <a:solidFill>
                  <a:srgbClr val="00B050"/>
                </a:solidFill>
              </a:rPr>
              <a:t>μεγάλου δακτύλου μυς </a:t>
            </a:r>
            <a:r>
              <a:rPr lang="el-GR" altLang="el-GR" sz="1600"/>
              <a:t>Προσαγωγός </a:t>
            </a:r>
            <a:r>
              <a:rPr lang="el-GR" altLang="el-GR" sz="1600">
                <a:solidFill>
                  <a:srgbClr val="00B050"/>
                </a:solidFill>
              </a:rPr>
              <a:t>μεγάλου δακτύλου μυς </a:t>
            </a:r>
            <a:r>
              <a:rPr lang="el-GR" altLang="el-GR" sz="1600"/>
              <a:t>Βραχύς καμπτήρας </a:t>
            </a:r>
            <a:r>
              <a:rPr lang="el-GR" altLang="el-GR" sz="1600">
                <a:solidFill>
                  <a:srgbClr val="00B050"/>
                </a:solidFill>
              </a:rPr>
              <a:t>μεγάλου δακτύλου μυς </a:t>
            </a:r>
            <a:r>
              <a:rPr lang="el-GR" altLang="el-GR" sz="1600"/>
              <a:t>Βραχύς καμπτήρας Δακτύλων μυς Τετράγωνος πελματικός μυς Ελμινθοειδείς μύες Ραχιαίοι </a:t>
            </a:r>
            <a:r>
              <a:rPr lang="el-GR" altLang="el-GR" sz="1600">
                <a:solidFill>
                  <a:srgbClr val="0070C0"/>
                </a:solidFill>
              </a:rPr>
              <a:t>μεσόστεοι μύες </a:t>
            </a:r>
            <a:r>
              <a:rPr lang="el-GR" altLang="el-GR" sz="1600"/>
              <a:t>Πελματιαίοι </a:t>
            </a:r>
            <a:r>
              <a:rPr lang="el-GR" altLang="el-GR" sz="1600">
                <a:solidFill>
                  <a:srgbClr val="0070C0"/>
                </a:solidFill>
              </a:rPr>
              <a:t>μεσόστεοι μύες</a:t>
            </a:r>
          </a:p>
        </p:txBody>
      </p:sp>
      <p:sp>
        <p:nvSpPr>
          <p:cNvPr id="30729" name="Rectangle 8"/>
          <p:cNvSpPr>
            <a:spLocks noChangeArrowheads="1"/>
          </p:cNvSpPr>
          <p:nvPr/>
        </p:nvSpPr>
        <p:spPr bwMode="auto">
          <a:xfrm>
            <a:off x="5486400" y="2517775"/>
            <a:ext cx="530225" cy="133350"/>
          </a:xfrm>
          <a:prstGeom prst="rect">
            <a:avLst/>
          </a:prstGeom>
          <a:solidFill>
            <a:srgbClr val="EFECE8"/>
          </a:solidFill>
          <a:ln w="9525">
            <a:noFill/>
            <a:miter lim="800000"/>
            <a:headEnd/>
            <a:tailEnd/>
          </a:ln>
        </p:spPr>
        <p:txBody>
          <a:bodyPr lIns="0" tIns="0" rIns="0" bIns="0"/>
          <a:lstStyle/>
          <a:p>
            <a:pPr eaLnBrk="1" hangingPunct="1"/>
            <a:r>
              <a:rPr lang="el-GR" altLang="el-GR" sz="500" i="1"/>
              <a:t>ελμινθοειδής</a:t>
            </a:r>
          </a:p>
        </p:txBody>
      </p:sp>
      <p:sp>
        <p:nvSpPr>
          <p:cNvPr id="30730" name="Rectangle 9"/>
          <p:cNvSpPr>
            <a:spLocks noChangeArrowheads="1"/>
          </p:cNvSpPr>
          <p:nvPr/>
        </p:nvSpPr>
        <p:spPr bwMode="auto">
          <a:xfrm>
            <a:off x="5622925" y="3100388"/>
            <a:ext cx="598488" cy="106362"/>
          </a:xfrm>
          <a:prstGeom prst="rect">
            <a:avLst/>
          </a:prstGeom>
          <a:solidFill>
            <a:srgbClr val="EFECE8"/>
          </a:solidFill>
          <a:ln w="9525">
            <a:noFill/>
            <a:miter lim="800000"/>
            <a:headEnd/>
            <a:tailEnd/>
          </a:ln>
        </p:spPr>
        <p:txBody>
          <a:bodyPr lIns="0" tIns="0" rIns="0" bIns="0"/>
          <a:lstStyle/>
          <a:p>
            <a:pPr eaLnBrk="1" hangingPunct="1">
              <a:lnSpc>
                <a:spcPts val="838"/>
              </a:lnSpc>
            </a:pPr>
            <a:r>
              <a:rPr lang="el-GR" altLang="el-GR" sz="500" i="1">
                <a:solidFill>
                  <a:srgbClr val="252321"/>
                </a:solidFill>
              </a:rPr>
              <a:t>βραχύς καμπτήρ </a:t>
            </a:r>
          </a:p>
        </p:txBody>
      </p:sp>
      <p:sp>
        <p:nvSpPr>
          <p:cNvPr id="30731" name="Rectangle 10"/>
          <p:cNvSpPr>
            <a:spLocks noChangeArrowheads="1"/>
          </p:cNvSpPr>
          <p:nvPr/>
        </p:nvSpPr>
        <p:spPr bwMode="auto">
          <a:xfrm>
            <a:off x="5622925" y="3213100"/>
            <a:ext cx="396875" cy="185738"/>
          </a:xfrm>
          <a:prstGeom prst="rect">
            <a:avLst/>
          </a:prstGeom>
          <a:solidFill>
            <a:srgbClr val="EFECE8"/>
          </a:solidFill>
          <a:ln w="9525">
            <a:noFill/>
            <a:miter lim="800000"/>
            <a:headEnd/>
            <a:tailEnd/>
          </a:ln>
        </p:spPr>
        <p:txBody>
          <a:bodyPr lIns="0" tIns="0" rIns="0" bIns="0"/>
          <a:lstStyle/>
          <a:p>
            <a:pPr eaLnBrk="1" hangingPunct="1">
              <a:lnSpc>
                <a:spcPts val="838"/>
              </a:lnSpc>
            </a:pPr>
            <a:r>
              <a:rPr lang="el-GR" altLang="el-GR" sz="500" i="1">
                <a:solidFill>
                  <a:srgbClr val="252321"/>
                </a:solidFill>
              </a:rPr>
              <a:t>του μικρού δακτύλου</a:t>
            </a:r>
          </a:p>
        </p:txBody>
      </p:sp>
      <p:sp>
        <p:nvSpPr>
          <p:cNvPr id="30732" name="Rectangle 11"/>
          <p:cNvSpPr>
            <a:spLocks noChangeArrowheads="1"/>
          </p:cNvSpPr>
          <p:nvPr/>
        </p:nvSpPr>
        <p:spPr bwMode="auto">
          <a:xfrm>
            <a:off x="5638800" y="4446588"/>
            <a:ext cx="400050" cy="277812"/>
          </a:xfrm>
          <a:prstGeom prst="rect">
            <a:avLst/>
          </a:prstGeom>
          <a:solidFill>
            <a:srgbClr val="EFECE8"/>
          </a:solidFill>
          <a:ln w="9525">
            <a:noFill/>
            <a:miter lim="800000"/>
            <a:headEnd/>
            <a:tailEnd/>
          </a:ln>
        </p:spPr>
        <p:txBody>
          <a:bodyPr lIns="0" tIns="0" rIns="0" bIns="0"/>
          <a:lstStyle/>
          <a:p>
            <a:pPr algn="just" eaLnBrk="1" hangingPunct="1">
              <a:lnSpc>
                <a:spcPts val="838"/>
              </a:lnSpc>
            </a:pPr>
            <a:r>
              <a:rPr lang="el-GR" altLang="el-GR" sz="500" i="1">
                <a:solidFill>
                  <a:srgbClr val="252321"/>
                </a:solidFill>
              </a:rPr>
              <a:t>απαγωγος του μικρού δακτύλου</a:t>
            </a:r>
          </a:p>
        </p:txBody>
      </p:sp>
      <p:sp>
        <p:nvSpPr>
          <p:cNvPr id="30733" name="Rectangle 12"/>
          <p:cNvSpPr>
            <a:spLocks noChangeArrowheads="1"/>
          </p:cNvSpPr>
          <p:nvPr/>
        </p:nvSpPr>
        <p:spPr bwMode="auto">
          <a:xfrm>
            <a:off x="7753350" y="3060700"/>
            <a:ext cx="658813" cy="322263"/>
          </a:xfrm>
          <a:prstGeom prst="rect">
            <a:avLst/>
          </a:prstGeom>
          <a:solidFill>
            <a:srgbClr val="EFECE8"/>
          </a:solidFill>
          <a:ln w="9525">
            <a:noFill/>
            <a:miter lim="800000"/>
            <a:headEnd/>
            <a:tailEnd/>
          </a:ln>
        </p:spPr>
        <p:txBody>
          <a:bodyPr lIns="0" tIns="0" rIns="0" bIns="0"/>
          <a:lstStyle/>
          <a:p>
            <a:pPr eaLnBrk="1" hangingPunct="1">
              <a:lnSpc>
                <a:spcPts val="838"/>
              </a:lnSpc>
            </a:pPr>
            <a:r>
              <a:rPr lang="el-GR" altLang="el-GR" sz="500" i="1">
                <a:solidFill>
                  <a:srgbClr val="252321"/>
                </a:solidFill>
              </a:rPr>
              <a:t>βραχύς καμπτήρ του μεγάλου δακτύλου</a:t>
            </a:r>
          </a:p>
        </p:txBody>
      </p:sp>
      <p:sp>
        <p:nvSpPr>
          <p:cNvPr id="30734" name="Rectangle 13"/>
          <p:cNvSpPr>
            <a:spLocks noChangeArrowheads="1"/>
          </p:cNvSpPr>
          <p:nvPr/>
        </p:nvSpPr>
        <p:spPr bwMode="auto">
          <a:xfrm>
            <a:off x="7729538" y="3670300"/>
            <a:ext cx="487362" cy="212725"/>
          </a:xfrm>
          <a:prstGeom prst="rect">
            <a:avLst/>
          </a:prstGeom>
          <a:solidFill>
            <a:srgbClr val="EFECE8"/>
          </a:solidFill>
          <a:ln w="9525">
            <a:noFill/>
            <a:miter lim="800000"/>
            <a:headEnd/>
            <a:tailEnd/>
          </a:ln>
        </p:spPr>
        <p:txBody>
          <a:bodyPr lIns="0" tIns="0" rIns="0" bIns="0"/>
          <a:lstStyle/>
          <a:p>
            <a:pPr eaLnBrk="1" hangingPunct="1"/>
            <a:r>
              <a:rPr lang="el-GR" altLang="el-GR" sz="700">
                <a:solidFill>
                  <a:srgbClr val="252321"/>
                </a:solidFill>
              </a:rPr>
              <a:t>τετράγωνος</a:t>
            </a:r>
          </a:p>
          <a:p>
            <a:pPr eaLnBrk="1" hangingPunct="1"/>
            <a:r>
              <a:rPr lang="el-GR" altLang="el-GR" sz="500" i="1">
                <a:solidFill>
                  <a:srgbClr val="252321"/>
                </a:solidFill>
              </a:rPr>
              <a:t>πελματικός</a:t>
            </a:r>
          </a:p>
        </p:txBody>
      </p:sp>
      <p:sp>
        <p:nvSpPr>
          <p:cNvPr id="30735" name="Rectangle 14"/>
          <p:cNvSpPr>
            <a:spLocks noChangeArrowheads="1"/>
          </p:cNvSpPr>
          <p:nvPr/>
        </p:nvSpPr>
        <p:spPr bwMode="auto">
          <a:xfrm>
            <a:off x="7716838" y="4138613"/>
            <a:ext cx="519112" cy="311150"/>
          </a:xfrm>
          <a:prstGeom prst="rect">
            <a:avLst/>
          </a:prstGeom>
          <a:solidFill>
            <a:srgbClr val="EFECE8"/>
          </a:solidFill>
          <a:ln w="9525">
            <a:noFill/>
            <a:miter lim="800000"/>
            <a:headEnd/>
            <a:tailEnd/>
          </a:ln>
        </p:spPr>
        <p:txBody>
          <a:bodyPr lIns="0" tIns="0" rIns="0" bIns="0"/>
          <a:lstStyle/>
          <a:p>
            <a:pPr eaLnBrk="1" hangingPunct="1">
              <a:lnSpc>
                <a:spcPts val="838"/>
              </a:lnSpc>
            </a:pPr>
            <a:r>
              <a:rPr lang="el-GR" altLang="el-GR" sz="500" i="1">
                <a:solidFill>
                  <a:srgbClr val="252321"/>
                </a:solidFill>
              </a:rPr>
              <a:t>απαγωγός του μεγάλου δακτύλου</a:t>
            </a:r>
          </a:p>
        </p:txBody>
      </p:sp>
      <p:sp>
        <p:nvSpPr>
          <p:cNvPr id="30736" name="Rectangle 15"/>
          <p:cNvSpPr>
            <a:spLocks noChangeArrowheads="1"/>
          </p:cNvSpPr>
          <p:nvPr/>
        </p:nvSpPr>
        <p:spPr bwMode="auto">
          <a:xfrm>
            <a:off x="7723188" y="4621213"/>
            <a:ext cx="525462" cy="341312"/>
          </a:xfrm>
          <a:prstGeom prst="rect">
            <a:avLst/>
          </a:prstGeom>
          <a:solidFill>
            <a:srgbClr val="EFECE8"/>
          </a:solidFill>
          <a:ln w="9525">
            <a:noFill/>
            <a:miter lim="800000"/>
            <a:headEnd/>
            <a:tailEnd/>
          </a:ln>
        </p:spPr>
        <p:txBody>
          <a:bodyPr lIns="0" tIns="0" rIns="0" bIns="0"/>
          <a:lstStyle/>
          <a:p>
            <a:pPr eaLnBrk="1" hangingPunct="1">
              <a:lnSpc>
                <a:spcPts val="838"/>
              </a:lnSpc>
            </a:pPr>
            <a:r>
              <a:rPr lang="el-GR" altLang="el-GR" sz="500" i="1">
                <a:solidFill>
                  <a:srgbClr val="252321"/>
                </a:solidFill>
              </a:rPr>
              <a:t>πελματιαία</a:t>
            </a:r>
          </a:p>
          <a:p>
            <a:pPr eaLnBrk="1" hangingPunct="1">
              <a:lnSpc>
                <a:spcPts val="838"/>
              </a:lnSpc>
            </a:pPr>
            <a:r>
              <a:rPr lang="el-GR" altLang="el-GR" sz="500" i="1">
                <a:solidFill>
                  <a:srgbClr val="252321"/>
                </a:solidFill>
              </a:rPr>
              <a:t>απονεύρωση</a:t>
            </a:r>
          </a:p>
          <a:p>
            <a:pPr eaLnBrk="1" hangingPunct="1">
              <a:lnSpc>
                <a:spcPts val="838"/>
              </a:lnSpc>
            </a:pPr>
            <a:r>
              <a:rPr lang="el-GR" altLang="el-GR" sz="500" i="1">
                <a:solidFill>
                  <a:srgbClr val="252321"/>
                </a:solidFill>
              </a:rPr>
              <a:t>(κομμένη)</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1"/>
          <p:cNvPicPr>
            <a:picLocks noChangeAspect="1"/>
          </p:cNvPicPr>
          <p:nvPr/>
        </p:nvPicPr>
        <p:blipFill>
          <a:blip r:embed="rId2"/>
          <a:srcRect/>
          <a:stretch>
            <a:fillRect/>
          </a:stretch>
        </p:blipFill>
        <p:spPr bwMode="auto">
          <a:xfrm>
            <a:off x="1743075" y="1328738"/>
            <a:ext cx="1225550" cy="4760912"/>
          </a:xfrm>
          <a:prstGeom prst="rect">
            <a:avLst/>
          </a:prstGeom>
          <a:noFill/>
          <a:ln w="9525">
            <a:noFill/>
            <a:miter lim="800000"/>
            <a:headEnd/>
            <a:tailEnd/>
          </a:ln>
        </p:spPr>
      </p:pic>
      <p:sp>
        <p:nvSpPr>
          <p:cNvPr id="5" name="Rectangle 4"/>
          <p:cNvSpPr/>
          <p:nvPr/>
        </p:nvSpPr>
        <p:spPr>
          <a:xfrm>
            <a:off x="701675" y="292100"/>
            <a:ext cx="1504950" cy="506413"/>
          </a:xfrm>
          <a:prstGeom prst="rect">
            <a:avLst/>
          </a:prstGeom>
        </p:spPr>
        <p:txBody>
          <a:bodyPr lIns="0" tIns="0" rIns="0" bIns="0"/>
          <a:lstStyle/>
          <a:p>
            <a:pPr marL="50800" eaLnBrk="1" fontAlgn="auto" hangingPunct="1">
              <a:lnSpc>
                <a:spcPts val="1392"/>
              </a:lnSpc>
              <a:spcBef>
                <a:spcPts val="0"/>
              </a:spcBef>
              <a:spcAft>
                <a:spcPts val="0"/>
              </a:spcAft>
              <a:defRPr/>
            </a:pPr>
            <a:endParaRPr lang="en-US" sz="750" b="1" dirty="0">
              <a:solidFill>
                <a:srgbClr val="8E4042"/>
              </a:solidFill>
              <a:latin typeface="Palatino Linotype"/>
            </a:endParaRPr>
          </a:p>
        </p:txBody>
      </p:sp>
      <p:sp>
        <p:nvSpPr>
          <p:cNvPr id="6" name="Rectangle 5"/>
          <p:cNvSpPr/>
          <p:nvPr/>
        </p:nvSpPr>
        <p:spPr>
          <a:xfrm>
            <a:off x="2614613" y="328613"/>
            <a:ext cx="3994150" cy="488950"/>
          </a:xfrm>
          <a:prstGeom prst="rect">
            <a:avLst/>
          </a:prstGeom>
        </p:spPr>
        <p:txBody>
          <a:bodyPr lIns="0" tIns="0" rIns="0" bIns="0"/>
          <a:lstStyle/>
          <a:p>
            <a:pPr eaLnBrk="1" fontAlgn="auto" hangingPunct="1">
              <a:spcBef>
                <a:spcPts val="0"/>
              </a:spcBef>
              <a:spcAft>
                <a:spcPts val="0"/>
              </a:spcAft>
              <a:defRPr/>
            </a:pPr>
            <a:r>
              <a:rPr lang="el" sz="3150">
                <a:latin typeface="Arial"/>
              </a:rPr>
              <a:t>Πρόσθιοι μύες κνήμης</a:t>
            </a:r>
          </a:p>
        </p:txBody>
      </p:sp>
      <p:sp>
        <p:nvSpPr>
          <p:cNvPr id="7" name="Rectangle 6"/>
          <p:cNvSpPr/>
          <p:nvPr/>
        </p:nvSpPr>
        <p:spPr>
          <a:xfrm>
            <a:off x="42863" y="895350"/>
            <a:ext cx="2163762" cy="85725"/>
          </a:xfrm>
          <a:prstGeom prst="rect">
            <a:avLst/>
          </a:prstGeom>
        </p:spPr>
        <p:txBody>
          <a:bodyPr lIns="0" tIns="0" rIns="0" bIns="0"/>
          <a:lstStyle/>
          <a:p>
            <a:pPr eaLnBrk="1" fontAlgn="auto" hangingPunct="1">
              <a:spcBef>
                <a:spcPts val="0"/>
              </a:spcBef>
              <a:spcAft>
                <a:spcPts val="0"/>
              </a:spcAft>
              <a:defRPr/>
            </a:pPr>
            <a:endParaRPr lang="en-US" sz="600" spc="350" dirty="0">
              <a:solidFill>
                <a:srgbClr val="4D4C4A"/>
              </a:solidFill>
              <a:latin typeface="Palatino Linotype"/>
            </a:endParaRPr>
          </a:p>
        </p:txBody>
      </p:sp>
      <p:sp>
        <p:nvSpPr>
          <p:cNvPr id="31752" name="Rectangle 7"/>
          <p:cNvSpPr>
            <a:spLocks noChangeArrowheads="1"/>
          </p:cNvSpPr>
          <p:nvPr/>
        </p:nvSpPr>
        <p:spPr bwMode="auto">
          <a:xfrm>
            <a:off x="1158875" y="2182813"/>
            <a:ext cx="785813" cy="163512"/>
          </a:xfrm>
          <a:prstGeom prst="rect">
            <a:avLst/>
          </a:prstGeom>
          <a:solidFill>
            <a:srgbClr val="EFECE8"/>
          </a:solidFill>
          <a:ln w="9525">
            <a:noFill/>
            <a:miter lim="800000"/>
            <a:headEnd/>
            <a:tailEnd/>
          </a:ln>
        </p:spPr>
        <p:txBody>
          <a:bodyPr lIns="0" tIns="0" rIns="0" bIns="0"/>
          <a:lstStyle/>
          <a:p>
            <a:pPr eaLnBrk="1" hangingPunct="1"/>
            <a:r>
              <a:rPr lang="el-GR" altLang="el-GR" sz="800" i="1">
                <a:solidFill>
                  <a:srgbClr val="252321"/>
                </a:solidFill>
              </a:rPr>
              <a:t>υποκνημίδιος </a:t>
            </a:r>
            <a:r>
              <a:rPr lang="en-US" altLang="el-GR" sz="800" i="1">
                <a:solidFill>
                  <a:srgbClr val="252321"/>
                </a:solidFill>
              </a:rPr>
              <a:t>-i</a:t>
            </a:r>
          </a:p>
        </p:txBody>
      </p:sp>
      <p:sp>
        <p:nvSpPr>
          <p:cNvPr id="31753" name="Rectangle 8"/>
          <p:cNvSpPr>
            <a:spLocks noChangeArrowheads="1"/>
          </p:cNvSpPr>
          <p:nvPr/>
        </p:nvSpPr>
        <p:spPr bwMode="auto">
          <a:xfrm>
            <a:off x="1203325" y="2838450"/>
            <a:ext cx="493713" cy="255588"/>
          </a:xfrm>
          <a:prstGeom prst="rect">
            <a:avLst/>
          </a:prstGeom>
          <a:solidFill>
            <a:srgbClr val="EFECE8"/>
          </a:solidFill>
          <a:ln w="9525">
            <a:noFill/>
            <a:miter lim="800000"/>
            <a:headEnd/>
            <a:tailEnd/>
          </a:ln>
        </p:spPr>
        <p:txBody>
          <a:bodyPr lIns="0" tIns="0" rIns="0" bIns="0"/>
          <a:lstStyle/>
          <a:p>
            <a:pPr eaLnBrk="1" hangingPunct="1">
              <a:lnSpc>
                <a:spcPts val="1038"/>
              </a:lnSpc>
            </a:pPr>
            <a:r>
              <a:rPr lang="el-GR" altLang="el-GR" sz="800" i="1"/>
              <a:t>μακρός περονιαίος</a:t>
            </a:r>
          </a:p>
        </p:txBody>
      </p:sp>
      <p:sp>
        <p:nvSpPr>
          <p:cNvPr id="10" name="Rectangle 9"/>
          <p:cNvSpPr/>
          <p:nvPr/>
        </p:nvSpPr>
        <p:spPr>
          <a:xfrm>
            <a:off x="1189038" y="3349625"/>
            <a:ext cx="627062" cy="171450"/>
          </a:xfrm>
          <a:prstGeom prst="rect">
            <a:avLst/>
          </a:prstGeom>
          <a:solidFill>
            <a:srgbClr val="EFECE8"/>
          </a:solidFill>
        </p:spPr>
        <p:txBody>
          <a:bodyPr lIns="0" tIns="0" rIns="0" bIns="0"/>
          <a:lstStyle/>
          <a:p>
            <a:pPr algn="r" eaLnBrk="1" fontAlgn="auto" hangingPunct="1">
              <a:lnSpc>
                <a:spcPts val="864"/>
              </a:lnSpc>
              <a:spcBef>
                <a:spcPts val="0"/>
              </a:spcBef>
              <a:spcAft>
                <a:spcPts val="420"/>
              </a:spcAft>
              <a:defRPr/>
            </a:pPr>
            <a:r>
              <a:rPr lang="el" sz="1350">
                <a:latin typeface="Impact"/>
              </a:rPr>
              <a:t>; </a:t>
            </a:r>
            <a:r>
              <a:rPr lang="el" sz="800" i="1">
                <a:latin typeface="Arial"/>
              </a:rPr>
              <a:t>εκτειν τα δάκτυλα</a:t>
            </a:r>
          </a:p>
        </p:txBody>
      </p:sp>
      <p:sp>
        <p:nvSpPr>
          <p:cNvPr id="31755" name="Rectangle 10"/>
          <p:cNvSpPr>
            <a:spLocks noChangeArrowheads="1"/>
          </p:cNvSpPr>
          <p:nvPr/>
        </p:nvSpPr>
        <p:spPr bwMode="auto">
          <a:xfrm>
            <a:off x="1173163" y="3641725"/>
            <a:ext cx="750887" cy="260350"/>
          </a:xfrm>
          <a:prstGeom prst="rect">
            <a:avLst/>
          </a:prstGeom>
          <a:solidFill>
            <a:srgbClr val="EFECE8"/>
          </a:solidFill>
          <a:ln w="9525">
            <a:noFill/>
            <a:miter lim="800000"/>
            <a:headEnd/>
            <a:tailEnd/>
          </a:ln>
        </p:spPr>
        <p:txBody>
          <a:bodyPr lIns="0" tIns="0" rIns="0" bIns="0"/>
          <a:lstStyle/>
          <a:p>
            <a:pPr algn="just" eaLnBrk="1" hangingPunct="1">
              <a:lnSpc>
                <a:spcPts val="1100"/>
              </a:lnSpc>
            </a:pPr>
            <a:r>
              <a:rPr lang="el-GR" altLang="el-GR" sz="800" i="1"/>
              <a:t>μακρός εκτείνων το μέγα δάκτυλο</a:t>
            </a:r>
          </a:p>
        </p:txBody>
      </p:sp>
      <p:sp>
        <p:nvSpPr>
          <p:cNvPr id="31756" name="Rectangle 11"/>
          <p:cNvSpPr>
            <a:spLocks noChangeArrowheads="1"/>
          </p:cNvSpPr>
          <p:nvPr/>
        </p:nvSpPr>
        <p:spPr bwMode="auto">
          <a:xfrm>
            <a:off x="1316038" y="4438650"/>
            <a:ext cx="549275" cy="255588"/>
          </a:xfrm>
          <a:prstGeom prst="rect">
            <a:avLst/>
          </a:prstGeom>
          <a:solidFill>
            <a:srgbClr val="EFECE8"/>
          </a:solidFill>
          <a:ln w="9525">
            <a:noFill/>
            <a:miter lim="800000"/>
            <a:headEnd/>
            <a:tailEnd/>
          </a:ln>
        </p:spPr>
        <p:txBody>
          <a:bodyPr lIns="0" tIns="0" rIns="0" bIns="0"/>
          <a:lstStyle/>
          <a:p>
            <a:pPr eaLnBrk="1" hangingPunct="1"/>
            <a:r>
              <a:rPr lang="el-GR" altLang="el-GR" sz="800" i="1"/>
              <a:t>τρίτος</a:t>
            </a:r>
          </a:p>
          <a:p>
            <a:pPr eaLnBrk="1" hangingPunct="1"/>
            <a:r>
              <a:rPr lang="el-GR" altLang="el-GR" sz="800" i="1"/>
              <a:t>περονιαίος</a:t>
            </a:r>
          </a:p>
        </p:txBody>
      </p:sp>
      <p:sp>
        <p:nvSpPr>
          <p:cNvPr id="31757" name="Rectangle 12"/>
          <p:cNvSpPr>
            <a:spLocks noChangeArrowheads="1"/>
          </p:cNvSpPr>
          <p:nvPr/>
        </p:nvSpPr>
        <p:spPr bwMode="auto">
          <a:xfrm>
            <a:off x="2928938" y="2319338"/>
            <a:ext cx="676275" cy="225425"/>
          </a:xfrm>
          <a:prstGeom prst="rect">
            <a:avLst/>
          </a:prstGeom>
          <a:solidFill>
            <a:srgbClr val="EFECE8"/>
          </a:solidFill>
          <a:ln w="9525">
            <a:noFill/>
            <a:miter lim="800000"/>
            <a:headEnd/>
            <a:tailEnd/>
          </a:ln>
        </p:spPr>
        <p:txBody>
          <a:bodyPr lIns="0" tIns="0" rIns="0" bIns="0"/>
          <a:lstStyle/>
          <a:p>
            <a:pPr algn="just" eaLnBrk="1" hangingPunct="1">
              <a:lnSpc>
                <a:spcPts val="1100"/>
              </a:lnSpc>
            </a:pPr>
            <a:r>
              <a:rPr lang="el-GR" altLang="el-GR" sz="800" i="1"/>
              <a:t>γαστροκνημιος (έσω κεφαλή)</a:t>
            </a:r>
          </a:p>
        </p:txBody>
      </p:sp>
      <p:sp>
        <p:nvSpPr>
          <p:cNvPr id="31758" name="Rectangle 13"/>
          <p:cNvSpPr>
            <a:spLocks noChangeArrowheads="1"/>
          </p:cNvSpPr>
          <p:nvPr/>
        </p:nvSpPr>
        <p:spPr bwMode="auto">
          <a:xfrm>
            <a:off x="2992438" y="2611438"/>
            <a:ext cx="430212" cy="119062"/>
          </a:xfrm>
          <a:prstGeom prst="rect">
            <a:avLst/>
          </a:prstGeom>
          <a:solidFill>
            <a:srgbClr val="EFECE8"/>
          </a:solidFill>
          <a:ln w="9525">
            <a:noFill/>
            <a:miter lim="800000"/>
            <a:headEnd/>
            <a:tailEnd/>
          </a:ln>
        </p:spPr>
        <p:txBody>
          <a:bodyPr lIns="0" tIns="0" rIns="0" bIns="0"/>
          <a:lstStyle/>
          <a:p>
            <a:pPr algn="just" eaLnBrk="1" hangingPunct="1"/>
            <a:r>
              <a:rPr lang="el-GR" altLang="el-GR" sz="800" i="1"/>
              <a:t>πρόσθιος</a:t>
            </a:r>
          </a:p>
        </p:txBody>
      </p:sp>
      <p:sp>
        <p:nvSpPr>
          <p:cNvPr id="31759" name="Rectangle 14"/>
          <p:cNvSpPr>
            <a:spLocks noChangeArrowheads="1"/>
          </p:cNvSpPr>
          <p:nvPr/>
        </p:nvSpPr>
        <p:spPr bwMode="auto">
          <a:xfrm>
            <a:off x="2990850" y="2749550"/>
            <a:ext cx="431800" cy="125413"/>
          </a:xfrm>
          <a:prstGeom prst="rect">
            <a:avLst/>
          </a:prstGeom>
          <a:solidFill>
            <a:srgbClr val="EFECE8"/>
          </a:solidFill>
          <a:ln w="9525">
            <a:noFill/>
            <a:miter lim="800000"/>
            <a:headEnd/>
            <a:tailEnd/>
          </a:ln>
        </p:spPr>
        <p:txBody>
          <a:bodyPr lIns="0" tIns="0" rIns="0" bIns="0"/>
          <a:lstStyle/>
          <a:p>
            <a:pPr algn="just" eaLnBrk="1" hangingPunct="1"/>
            <a:r>
              <a:rPr lang="el-GR" altLang="el-GR" sz="800" i="1"/>
              <a:t>κνημιαίος</a:t>
            </a:r>
          </a:p>
        </p:txBody>
      </p:sp>
      <p:sp>
        <p:nvSpPr>
          <p:cNvPr id="31760" name="Rectangle 15"/>
          <p:cNvSpPr>
            <a:spLocks noChangeArrowheads="1"/>
          </p:cNvSpPr>
          <p:nvPr/>
        </p:nvSpPr>
        <p:spPr bwMode="auto">
          <a:xfrm>
            <a:off x="2835275" y="3230563"/>
            <a:ext cx="895350" cy="152400"/>
          </a:xfrm>
          <a:prstGeom prst="rect">
            <a:avLst/>
          </a:prstGeom>
          <a:solidFill>
            <a:srgbClr val="EFECE8"/>
          </a:solidFill>
          <a:ln w="9525">
            <a:noFill/>
            <a:miter lim="800000"/>
            <a:headEnd/>
            <a:tailEnd/>
          </a:ln>
        </p:spPr>
        <p:txBody>
          <a:bodyPr lIns="0" tIns="0" rIns="0" bIns="0"/>
          <a:lstStyle/>
          <a:p>
            <a:pPr eaLnBrk="1" hangingPunct="1"/>
            <a:r>
              <a:rPr lang="el-GR" altLang="el-GR" sz="800" i="1"/>
              <a:t>υποκνημίδιος ι</a:t>
            </a:r>
          </a:p>
        </p:txBody>
      </p:sp>
      <p:sp>
        <p:nvSpPr>
          <p:cNvPr id="31761" name="Rectangle 16"/>
          <p:cNvSpPr>
            <a:spLocks noChangeArrowheads="1"/>
          </p:cNvSpPr>
          <p:nvPr/>
        </p:nvSpPr>
        <p:spPr bwMode="auto">
          <a:xfrm>
            <a:off x="4538663" y="1603375"/>
            <a:ext cx="4203700" cy="1273175"/>
          </a:xfrm>
          <a:prstGeom prst="rect">
            <a:avLst/>
          </a:prstGeom>
          <a:solidFill>
            <a:srgbClr val="EFECE8"/>
          </a:solidFill>
          <a:ln w="9525">
            <a:noFill/>
            <a:miter lim="800000"/>
            <a:headEnd/>
            <a:tailEnd/>
          </a:ln>
        </p:spPr>
        <p:txBody>
          <a:bodyPr lIns="0" tIns="0" rIns="0" bIns="0"/>
          <a:lstStyle/>
          <a:p>
            <a:pPr eaLnBrk="1" hangingPunct="1">
              <a:lnSpc>
                <a:spcPts val="2588"/>
              </a:lnSpc>
            </a:pPr>
            <a:r>
              <a:rPr lang="el-GR" altLang="el-GR" sz="1600"/>
              <a:t>Πρόσθιος κνημιαίος μυς Πρόσθιος περονιαιος (τρίτος περονιαιος) Μακρός εκτεινων το μέγα δάκτυλο μυς Μακρός εκτείνων τους δακτύλους μυς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Picture 2"/>
          <p:cNvPicPr>
            <a:picLocks noChangeAspect="1"/>
          </p:cNvPicPr>
          <p:nvPr/>
        </p:nvPicPr>
        <p:blipFill>
          <a:blip r:embed="rId2"/>
          <a:srcRect/>
          <a:stretch>
            <a:fillRect/>
          </a:stretch>
        </p:blipFill>
        <p:spPr bwMode="auto">
          <a:xfrm>
            <a:off x="1584325" y="1743075"/>
            <a:ext cx="2024063" cy="4383088"/>
          </a:xfrm>
          <a:prstGeom prst="rect">
            <a:avLst/>
          </a:prstGeom>
          <a:noFill/>
          <a:ln w="9525">
            <a:noFill/>
            <a:miter lim="800000"/>
            <a:headEnd/>
            <a:tailEnd/>
          </a:ln>
        </p:spPr>
      </p:pic>
      <p:sp>
        <p:nvSpPr>
          <p:cNvPr id="4" name="Rectangle 3"/>
          <p:cNvSpPr/>
          <p:nvPr/>
        </p:nvSpPr>
        <p:spPr>
          <a:xfrm>
            <a:off x="2636838" y="390525"/>
            <a:ext cx="5403850" cy="663575"/>
          </a:xfrm>
          <a:prstGeom prst="rect">
            <a:avLst/>
          </a:prstGeom>
        </p:spPr>
        <p:txBody>
          <a:bodyPr lIns="0" tIns="0" rIns="0" bIns="0"/>
          <a:lstStyle/>
          <a:p>
            <a:pPr eaLnBrk="1" fontAlgn="auto" hangingPunct="1">
              <a:spcBef>
                <a:spcPts val="0"/>
              </a:spcBef>
              <a:spcAft>
                <a:spcPts val="0"/>
              </a:spcAft>
              <a:defRPr/>
            </a:pPr>
            <a:r>
              <a:rPr lang="el" sz="3950" b="1">
                <a:latin typeface="Arial"/>
              </a:rPr>
              <a:t>Οπίσθιοι μύες κνήμης</a:t>
            </a:r>
          </a:p>
        </p:txBody>
      </p:sp>
      <p:sp>
        <p:nvSpPr>
          <p:cNvPr id="32773" name="Rectangle 4"/>
          <p:cNvSpPr>
            <a:spLocks noChangeArrowheads="1"/>
          </p:cNvSpPr>
          <p:nvPr/>
        </p:nvSpPr>
        <p:spPr bwMode="auto">
          <a:xfrm>
            <a:off x="5084763" y="1657350"/>
            <a:ext cx="3443287" cy="2749550"/>
          </a:xfrm>
          <a:prstGeom prst="rect">
            <a:avLst/>
          </a:prstGeom>
          <a:solidFill>
            <a:srgbClr val="EFECE8"/>
          </a:solidFill>
          <a:ln w="9525">
            <a:noFill/>
            <a:miter lim="800000"/>
            <a:headEnd/>
            <a:tailEnd/>
          </a:ln>
        </p:spPr>
        <p:txBody>
          <a:bodyPr lIns="0" tIns="0" rIns="0" bIns="0"/>
          <a:lstStyle/>
          <a:p>
            <a:pPr marL="12700" eaLnBrk="1" hangingPunct="1">
              <a:lnSpc>
                <a:spcPts val="2850"/>
              </a:lnSpc>
            </a:pPr>
            <a:r>
              <a:rPr lang="el-GR" altLang="el-GR" sz="2000" dirty="0" smtClean="0"/>
              <a:t>Γαστροκνήμιος </a:t>
            </a:r>
            <a:r>
              <a:rPr lang="el-GR" altLang="el-GR" sz="2000" dirty="0"/>
              <a:t>μυς (2)</a:t>
            </a:r>
          </a:p>
          <a:p>
            <a:pPr marL="12700" eaLnBrk="1" hangingPunct="1">
              <a:lnSpc>
                <a:spcPts val="2850"/>
              </a:lnSpc>
            </a:pPr>
            <a:r>
              <a:rPr lang="el-GR" altLang="el-GR" sz="2000" dirty="0" err="1" smtClean="0"/>
              <a:t>Υποκνημίδιος</a:t>
            </a:r>
            <a:r>
              <a:rPr lang="el-GR" altLang="el-GR" sz="2000" dirty="0" smtClean="0"/>
              <a:t> </a:t>
            </a:r>
            <a:r>
              <a:rPr lang="el-GR" altLang="el-GR" sz="2000" dirty="0"/>
              <a:t>μυς(1)</a:t>
            </a:r>
          </a:p>
          <a:p>
            <a:pPr marL="12700" eaLnBrk="1" hangingPunct="1">
              <a:lnSpc>
                <a:spcPts val="2850"/>
              </a:lnSpc>
            </a:pPr>
            <a:r>
              <a:rPr lang="el-GR" altLang="el-GR" sz="2000" dirty="0"/>
              <a:t>Πελματικός μυς(3 )</a:t>
            </a:r>
          </a:p>
          <a:p>
            <a:pPr marL="12700" eaLnBrk="1" hangingPunct="1">
              <a:lnSpc>
                <a:spcPts val="2850"/>
              </a:lnSpc>
            </a:pPr>
            <a:r>
              <a:rPr lang="el-GR" altLang="el-GR" sz="2000" dirty="0"/>
              <a:t>Ιγνυακός μυς (6)</a:t>
            </a:r>
          </a:p>
          <a:p>
            <a:pPr marL="12700" eaLnBrk="1" hangingPunct="1">
              <a:lnSpc>
                <a:spcPts val="2850"/>
              </a:lnSpc>
            </a:pPr>
            <a:r>
              <a:rPr lang="el-GR" altLang="el-GR" sz="2000" dirty="0"/>
              <a:t>Οπίσθιος κνημιαίος</a:t>
            </a:r>
          </a:p>
          <a:p>
            <a:pPr marL="12700" eaLnBrk="1" hangingPunct="1">
              <a:lnSpc>
                <a:spcPts val="2850"/>
              </a:lnSpc>
            </a:pPr>
            <a:r>
              <a:rPr lang="el-GR" altLang="el-GR" sz="2000" dirty="0" smtClean="0"/>
              <a:t>Μακρός </a:t>
            </a:r>
            <a:r>
              <a:rPr lang="el-GR" altLang="el-GR" sz="2000" dirty="0"/>
              <a:t>καμπτήρας δάκτυλων</a:t>
            </a:r>
          </a:p>
          <a:p>
            <a:pPr marL="12700" eaLnBrk="1" hangingPunct="1">
              <a:lnSpc>
                <a:spcPts val="2375"/>
              </a:lnSpc>
            </a:pPr>
            <a:r>
              <a:rPr lang="el-GR" altLang="el-GR" sz="2000" dirty="0" smtClean="0"/>
              <a:t>Μακρός </a:t>
            </a:r>
            <a:r>
              <a:rPr lang="el-GR" altLang="el-GR" sz="2000" dirty="0"/>
              <a:t>καμπτήρας μεγάλου δακτύλου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l-GR" altLang="el-GR" smtClean="0"/>
          </a:p>
        </p:txBody>
      </p:sp>
      <p:sp>
        <p:nvSpPr>
          <p:cNvPr id="6147" name="Rectangle 3"/>
          <p:cNvSpPr>
            <a:spLocks noGrp="1" noChangeArrowheads="1"/>
          </p:cNvSpPr>
          <p:nvPr>
            <p:ph type="body" idx="1"/>
          </p:nvPr>
        </p:nvSpPr>
        <p:spPr/>
        <p:txBody>
          <a:bodyPr/>
          <a:lstStyle/>
          <a:p>
            <a:pPr eaLnBrk="1" hangingPunct="1">
              <a:lnSpc>
                <a:spcPct val="90000"/>
              </a:lnSpc>
            </a:pPr>
            <a:r>
              <a:rPr lang="el-GR" altLang="el-GR" sz="2400" dirty="0" smtClean="0"/>
              <a:t>Ο άκρος πους υπόκειται σε μεγάλα φορτία και ως τελικός κρίκος της κινητικής αλυσίδας του σώματος κάνει τις τελικές προσαρμογές σε σχέση με την επιφάνεια του εδάφους, καθώς επίσης αντισταθμίζει της κινήσεις ή τις τυχόν παραμορφώσεις του ισχίου και του γόνατος για να διατηρήσει το </a:t>
            </a:r>
            <a:r>
              <a:rPr lang="el-GR" altLang="el-GR" sz="2400" dirty="0" smtClean="0"/>
              <a:t>κέντρο </a:t>
            </a:r>
            <a:r>
              <a:rPr lang="el-GR" altLang="el-GR" sz="2400" dirty="0" smtClean="0"/>
              <a:t>βάρους εντός της βάσης στήριξης. </a:t>
            </a:r>
            <a:endParaRPr lang="en-US" altLang="el-GR" sz="2400" dirty="0" smtClean="0"/>
          </a:p>
          <a:p>
            <a:pPr eaLnBrk="1" hangingPunct="1">
              <a:lnSpc>
                <a:spcPct val="90000"/>
              </a:lnSpc>
            </a:pPr>
            <a:endParaRPr lang="en-US" altLang="el-GR" sz="2400" dirty="0" smtClean="0"/>
          </a:p>
          <a:p>
            <a:pPr eaLnBrk="1" hangingPunct="1">
              <a:lnSpc>
                <a:spcPct val="90000"/>
              </a:lnSpc>
            </a:pPr>
            <a:r>
              <a:rPr lang="el-GR" altLang="el-GR" sz="2400" dirty="0" smtClean="0"/>
              <a:t>Ο άκρος πόδας δέχεται μεγάλα φορτία και καταπονήσεις ακόμη και στην όρθια στάση. Οι δυνάμεις αντίδρασης </a:t>
            </a:r>
            <a:r>
              <a:rPr lang="el-GR" altLang="el-GR" sz="2400" dirty="0" smtClean="0"/>
              <a:t>της </a:t>
            </a:r>
            <a:r>
              <a:rPr lang="el-GR" altLang="el-GR" sz="2400" dirty="0" smtClean="0"/>
              <a:t>άρθρωσης είναι ίσες με 4,5 φορές το βάρος του σώματος (</a:t>
            </a:r>
            <a:r>
              <a:rPr lang="en-US" altLang="el-GR" sz="2400" dirty="0" smtClean="0"/>
              <a:t>Smith et al</a:t>
            </a:r>
            <a:r>
              <a:rPr lang="el-GR" altLang="el-GR" sz="2400" dirty="0" smtClean="0"/>
              <a:t>., 1996).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23813" y="463550"/>
            <a:ext cx="231775" cy="322263"/>
          </a:xfrm>
          <a:prstGeom prst="rect">
            <a:avLst/>
          </a:prstGeom>
          <a:noFill/>
          <a:ln w="9525">
            <a:noFill/>
            <a:miter lim="800000"/>
            <a:headEnd/>
            <a:tailEnd/>
          </a:ln>
        </p:spPr>
        <p:txBody>
          <a:bodyPr lIns="0" tIns="0" rIns="0" bIns="0"/>
          <a:lstStyle/>
          <a:p>
            <a:pPr marL="63500" eaLnBrk="1" hangingPunct="1"/>
            <a:endParaRPr lang="el-GR" altLang="el-GR" sz="2700" b="1" dirty="0">
              <a:solidFill>
                <a:srgbClr val="B40E1B"/>
              </a:solidFill>
            </a:endParaRPr>
          </a:p>
        </p:txBody>
      </p:sp>
      <p:sp>
        <p:nvSpPr>
          <p:cNvPr id="4" name="Rectangle 3"/>
          <p:cNvSpPr/>
          <p:nvPr/>
        </p:nvSpPr>
        <p:spPr>
          <a:xfrm>
            <a:off x="701675" y="292100"/>
            <a:ext cx="1504950" cy="506413"/>
          </a:xfrm>
          <a:prstGeom prst="rect">
            <a:avLst/>
          </a:prstGeom>
        </p:spPr>
        <p:txBody>
          <a:bodyPr lIns="0" tIns="0" rIns="0" bIns="0"/>
          <a:lstStyle/>
          <a:p>
            <a:pPr marL="50800" eaLnBrk="1" fontAlgn="auto" hangingPunct="1">
              <a:lnSpc>
                <a:spcPts val="1392"/>
              </a:lnSpc>
              <a:spcBef>
                <a:spcPts val="0"/>
              </a:spcBef>
              <a:spcAft>
                <a:spcPts val="0"/>
              </a:spcAft>
              <a:defRPr/>
            </a:pPr>
            <a:endParaRPr lang="en-US" sz="750" b="1" dirty="0">
              <a:solidFill>
                <a:srgbClr val="8E4042"/>
              </a:solidFill>
              <a:latin typeface="Palatino Linotype"/>
            </a:endParaRPr>
          </a:p>
        </p:txBody>
      </p:sp>
      <p:sp>
        <p:nvSpPr>
          <p:cNvPr id="5" name="Rectangle 4"/>
          <p:cNvSpPr/>
          <p:nvPr/>
        </p:nvSpPr>
        <p:spPr>
          <a:xfrm>
            <a:off x="23813" y="895350"/>
            <a:ext cx="2182812" cy="85725"/>
          </a:xfrm>
          <a:prstGeom prst="rect">
            <a:avLst/>
          </a:prstGeom>
        </p:spPr>
        <p:txBody>
          <a:bodyPr lIns="0" tIns="0" rIns="0" bIns="0"/>
          <a:lstStyle/>
          <a:p>
            <a:pPr marL="63500" eaLnBrk="1" fontAlgn="auto" hangingPunct="1">
              <a:spcBef>
                <a:spcPts val="0"/>
              </a:spcBef>
              <a:spcAft>
                <a:spcPts val="0"/>
              </a:spcAft>
              <a:defRPr/>
            </a:pPr>
            <a:endParaRPr lang="en-US" sz="600" spc="350" dirty="0">
              <a:solidFill>
                <a:srgbClr val="4D4C4A"/>
              </a:solidFill>
              <a:latin typeface="Palatino Linotype"/>
            </a:endParaRPr>
          </a:p>
        </p:txBody>
      </p:sp>
      <p:sp>
        <p:nvSpPr>
          <p:cNvPr id="6" name="Rectangle 5"/>
          <p:cNvSpPr/>
          <p:nvPr/>
        </p:nvSpPr>
        <p:spPr>
          <a:xfrm>
            <a:off x="3382963" y="334963"/>
            <a:ext cx="2384425" cy="658812"/>
          </a:xfrm>
          <a:prstGeom prst="rect">
            <a:avLst/>
          </a:prstGeom>
        </p:spPr>
        <p:txBody>
          <a:bodyPr lIns="0" tIns="0" rIns="0" bIns="0"/>
          <a:lstStyle/>
          <a:p>
            <a:pPr marL="63500" eaLnBrk="1" fontAlgn="auto" hangingPunct="1">
              <a:spcBef>
                <a:spcPts val="0"/>
              </a:spcBef>
              <a:spcAft>
                <a:spcPts val="0"/>
              </a:spcAft>
              <a:defRPr/>
            </a:pPr>
            <a:r>
              <a:rPr lang="el" sz="3950" b="1">
                <a:latin typeface="Arial"/>
              </a:rPr>
              <a:t>Νεύρωση</a:t>
            </a:r>
          </a:p>
        </p:txBody>
      </p:sp>
      <p:sp>
        <p:nvSpPr>
          <p:cNvPr id="33799" name="Rectangle 6"/>
          <p:cNvSpPr>
            <a:spLocks noChangeArrowheads="1"/>
          </p:cNvSpPr>
          <p:nvPr/>
        </p:nvSpPr>
        <p:spPr bwMode="auto">
          <a:xfrm>
            <a:off x="957263" y="1657350"/>
            <a:ext cx="7059612" cy="847725"/>
          </a:xfrm>
          <a:prstGeom prst="rect">
            <a:avLst/>
          </a:prstGeom>
          <a:noFill/>
          <a:ln w="9525">
            <a:noFill/>
            <a:miter lim="800000"/>
            <a:headEnd/>
            <a:tailEnd/>
          </a:ln>
        </p:spPr>
        <p:txBody>
          <a:bodyPr lIns="0" tIns="0" rIns="0" bIns="0"/>
          <a:lstStyle/>
          <a:p>
            <a:pPr marL="1752600" indent="-1752600" eaLnBrk="1" hangingPunct="1"/>
            <a:r>
              <a:rPr lang="el-GR" altLang="el-GR" sz="2700" dirty="0" smtClean="0"/>
              <a:t> Η Νεύρωση των μυών του άκρου </a:t>
            </a:r>
            <a:r>
              <a:rPr lang="el-GR" altLang="el-GR" sz="2700" dirty="0"/>
              <a:t>ποδός γίνεται από το οσφυϊκό και </a:t>
            </a:r>
            <a:r>
              <a:rPr lang="el-GR" altLang="el-GR" sz="2700" u="sng" dirty="0"/>
              <a:t>ιερό πλέγμα</a:t>
            </a:r>
          </a:p>
        </p:txBody>
      </p:sp>
      <p:sp>
        <p:nvSpPr>
          <p:cNvPr id="8" name="Rectangle 7"/>
          <p:cNvSpPr/>
          <p:nvPr/>
        </p:nvSpPr>
        <p:spPr>
          <a:xfrm>
            <a:off x="630238" y="3846513"/>
            <a:ext cx="3024187" cy="822325"/>
          </a:xfrm>
          <a:prstGeom prst="rect">
            <a:avLst/>
          </a:prstGeom>
          <a:solidFill>
            <a:srgbClr val="EFECE8"/>
          </a:solidFill>
        </p:spPr>
        <p:txBody>
          <a:bodyPr lIns="0" tIns="0" rIns="0" bIns="0"/>
          <a:lstStyle/>
          <a:p>
            <a:pPr eaLnBrk="1" fontAlgn="auto" hangingPunct="1">
              <a:lnSpc>
                <a:spcPts val="2160"/>
              </a:lnSpc>
              <a:spcBef>
                <a:spcPts val="0"/>
              </a:spcBef>
              <a:spcAft>
                <a:spcPts val="0"/>
              </a:spcAft>
              <a:defRPr/>
            </a:pPr>
            <a:r>
              <a:rPr lang="el" sz="1650">
                <a:latin typeface="Arial"/>
              </a:rPr>
              <a:t>Το </a:t>
            </a:r>
            <a:r>
              <a:rPr lang="el" sz="1650" b="1">
                <a:latin typeface="Arial"/>
              </a:rPr>
              <a:t>κνημιαίο νεύρο </a:t>
            </a:r>
            <a:r>
              <a:rPr lang="el" sz="1650">
                <a:latin typeface="Arial"/>
              </a:rPr>
              <a:t>του Ιερού πλέγματος νευρωνει τους Οπίσθιους μύες κνήμης</a:t>
            </a:r>
          </a:p>
        </p:txBody>
      </p:sp>
      <p:sp>
        <p:nvSpPr>
          <p:cNvPr id="9" name="Rectangle 8"/>
          <p:cNvSpPr/>
          <p:nvPr/>
        </p:nvSpPr>
        <p:spPr>
          <a:xfrm>
            <a:off x="5238750" y="3773488"/>
            <a:ext cx="3332163" cy="1096962"/>
          </a:xfrm>
          <a:prstGeom prst="rect">
            <a:avLst/>
          </a:prstGeom>
          <a:solidFill>
            <a:srgbClr val="EFECE8"/>
          </a:solidFill>
        </p:spPr>
        <p:txBody>
          <a:bodyPr lIns="0" tIns="0" rIns="0" bIns="0"/>
          <a:lstStyle/>
          <a:p>
            <a:pPr marL="12700" eaLnBrk="1" fontAlgn="auto" hangingPunct="1">
              <a:lnSpc>
                <a:spcPts val="2160"/>
              </a:lnSpc>
              <a:spcBef>
                <a:spcPts val="0"/>
              </a:spcBef>
              <a:spcAft>
                <a:spcPts val="0"/>
              </a:spcAft>
              <a:defRPr/>
            </a:pPr>
            <a:r>
              <a:rPr lang="el" sz="1650" dirty="0">
                <a:latin typeface="Arial"/>
              </a:rPr>
              <a:t>Το </a:t>
            </a:r>
            <a:r>
              <a:rPr lang="el" sz="1650" b="1" dirty="0" smtClean="0">
                <a:latin typeface="Arial"/>
              </a:rPr>
              <a:t>περονιαίο </a:t>
            </a:r>
            <a:r>
              <a:rPr lang="el" sz="1650" b="1" dirty="0">
                <a:latin typeface="Arial"/>
              </a:rPr>
              <a:t>νεύρο </a:t>
            </a:r>
            <a:r>
              <a:rPr lang="el" sz="1650" dirty="0">
                <a:latin typeface="Arial"/>
              </a:rPr>
              <a:t>νερώνει τους προσθίους ,έξω μυς κνήμης και τους μύες ράχης του άκρου ποδός</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9" name="Picture 2"/>
          <p:cNvPicPr>
            <a:picLocks noChangeAspect="1"/>
          </p:cNvPicPr>
          <p:nvPr/>
        </p:nvPicPr>
        <p:blipFill>
          <a:blip r:embed="rId2"/>
          <a:srcRect/>
          <a:stretch>
            <a:fillRect/>
          </a:stretch>
        </p:blipFill>
        <p:spPr bwMode="auto">
          <a:xfrm>
            <a:off x="2120900" y="1719263"/>
            <a:ext cx="1317625" cy="3822700"/>
          </a:xfrm>
          <a:prstGeom prst="rect">
            <a:avLst/>
          </a:prstGeom>
          <a:noFill/>
          <a:ln w="9525">
            <a:noFill/>
            <a:miter lim="800000"/>
            <a:headEnd/>
            <a:tailEnd/>
          </a:ln>
        </p:spPr>
      </p:pic>
      <p:sp>
        <p:nvSpPr>
          <p:cNvPr id="4" name="Rectangle 3"/>
          <p:cNvSpPr/>
          <p:nvPr/>
        </p:nvSpPr>
        <p:spPr>
          <a:xfrm>
            <a:off x="2405063" y="328613"/>
            <a:ext cx="4403725" cy="665162"/>
          </a:xfrm>
          <a:prstGeom prst="rect">
            <a:avLst/>
          </a:prstGeom>
        </p:spPr>
        <p:txBody>
          <a:bodyPr lIns="0" tIns="0" rIns="0" bIns="0"/>
          <a:lstStyle/>
          <a:p>
            <a:pPr eaLnBrk="1" fontAlgn="auto" hangingPunct="1">
              <a:spcBef>
                <a:spcPts val="0"/>
              </a:spcBef>
              <a:spcAft>
                <a:spcPts val="0"/>
              </a:spcAft>
              <a:defRPr/>
            </a:pPr>
            <a:r>
              <a:rPr lang="el" sz="4450" b="1" spc="-50">
                <a:latin typeface="Arial"/>
              </a:rPr>
              <a:t>Περονιαίο νεύρο</a:t>
            </a:r>
          </a:p>
        </p:txBody>
      </p:sp>
      <p:sp>
        <p:nvSpPr>
          <p:cNvPr id="34821" name="Rectangle 4"/>
          <p:cNvSpPr>
            <a:spLocks noChangeArrowheads="1"/>
          </p:cNvSpPr>
          <p:nvPr/>
        </p:nvSpPr>
        <p:spPr bwMode="auto">
          <a:xfrm>
            <a:off x="1487488" y="1981200"/>
            <a:ext cx="735012" cy="69850"/>
          </a:xfrm>
          <a:prstGeom prst="rect">
            <a:avLst/>
          </a:prstGeom>
          <a:solidFill>
            <a:srgbClr val="EFECE8"/>
          </a:solidFill>
          <a:ln w="9525">
            <a:noFill/>
            <a:miter lim="800000"/>
            <a:headEnd/>
            <a:tailEnd/>
          </a:ln>
        </p:spPr>
        <p:txBody>
          <a:bodyPr lIns="0" tIns="0" rIns="0" bIns="0"/>
          <a:lstStyle/>
          <a:p>
            <a:pPr algn="r" eaLnBrk="1" hangingPunct="1">
              <a:spcAft>
                <a:spcPts val="625"/>
              </a:spcAft>
            </a:pPr>
            <a:r>
              <a:rPr lang="en-US" altLang="el-GR" sz="600">
                <a:solidFill>
                  <a:srgbClr val="4D4C4A"/>
                </a:solidFill>
              </a:rPr>
              <a:t>Common fibular nerve</a:t>
            </a:r>
          </a:p>
        </p:txBody>
      </p:sp>
      <p:sp>
        <p:nvSpPr>
          <p:cNvPr id="34822" name="Rectangle 5"/>
          <p:cNvSpPr>
            <a:spLocks noChangeArrowheads="1"/>
          </p:cNvSpPr>
          <p:nvPr/>
        </p:nvSpPr>
        <p:spPr bwMode="auto">
          <a:xfrm>
            <a:off x="1576388" y="2170113"/>
            <a:ext cx="646112" cy="198437"/>
          </a:xfrm>
          <a:prstGeom prst="rect">
            <a:avLst/>
          </a:prstGeom>
          <a:solidFill>
            <a:srgbClr val="EFECE8"/>
          </a:solidFill>
          <a:ln w="9525">
            <a:noFill/>
            <a:miter lim="800000"/>
            <a:headEnd/>
            <a:tailEnd/>
          </a:ln>
        </p:spPr>
        <p:txBody>
          <a:bodyPr lIns="0" tIns="0" rIns="0" bIns="0"/>
          <a:lstStyle/>
          <a:p>
            <a:pPr algn="r" eaLnBrk="1" hangingPunct="1">
              <a:lnSpc>
                <a:spcPts val="863"/>
              </a:lnSpc>
            </a:pPr>
            <a:r>
              <a:rPr lang="en-US" altLang="el-GR" sz="600">
                <a:solidFill>
                  <a:srgbClr val="4D4C4A"/>
                </a:solidFill>
              </a:rPr>
              <a:t>Peroneus (fibularis) longus muscle</a:t>
            </a:r>
          </a:p>
        </p:txBody>
      </p:sp>
      <p:sp>
        <p:nvSpPr>
          <p:cNvPr id="34823" name="Rectangle 6"/>
          <p:cNvSpPr>
            <a:spLocks noChangeArrowheads="1"/>
          </p:cNvSpPr>
          <p:nvPr/>
        </p:nvSpPr>
        <p:spPr bwMode="auto">
          <a:xfrm>
            <a:off x="1570038" y="2441575"/>
            <a:ext cx="652462" cy="88900"/>
          </a:xfrm>
          <a:prstGeom prst="rect">
            <a:avLst/>
          </a:prstGeom>
          <a:solidFill>
            <a:srgbClr val="EFECE8"/>
          </a:solidFill>
          <a:ln w="9525">
            <a:noFill/>
            <a:miter lim="800000"/>
            <a:headEnd/>
            <a:tailEnd/>
          </a:ln>
        </p:spPr>
        <p:txBody>
          <a:bodyPr lIns="0" tIns="0" rIns="0" bIns="0"/>
          <a:lstStyle/>
          <a:p>
            <a:pPr algn="r" eaLnBrk="1" hangingPunct="1">
              <a:spcAft>
                <a:spcPts val="625"/>
              </a:spcAft>
            </a:pPr>
            <a:r>
              <a:rPr lang="en-US" altLang="el-GR" sz="600">
                <a:solidFill>
                  <a:srgbClr val="4D4C4A"/>
                </a:solidFill>
              </a:rPr>
              <a:t>Anterior tibial artery</a:t>
            </a:r>
          </a:p>
        </p:txBody>
      </p:sp>
      <p:sp>
        <p:nvSpPr>
          <p:cNvPr id="34824" name="Rectangle 7"/>
          <p:cNvSpPr>
            <a:spLocks noChangeArrowheads="1"/>
          </p:cNvSpPr>
          <p:nvPr/>
        </p:nvSpPr>
        <p:spPr bwMode="auto">
          <a:xfrm>
            <a:off x="1441450" y="2673350"/>
            <a:ext cx="777875" cy="85725"/>
          </a:xfrm>
          <a:prstGeom prst="rect">
            <a:avLst/>
          </a:prstGeom>
          <a:solidFill>
            <a:srgbClr val="EFECE8"/>
          </a:solidFill>
          <a:ln w="9525">
            <a:noFill/>
            <a:miter lim="800000"/>
            <a:headEnd/>
            <a:tailEnd/>
          </a:ln>
        </p:spPr>
        <p:txBody>
          <a:bodyPr lIns="0" tIns="0" rIns="0" bIns="0"/>
          <a:lstStyle/>
          <a:p>
            <a:pPr algn="r" eaLnBrk="1" hangingPunct="1">
              <a:spcAft>
                <a:spcPts val="625"/>
              </a:spcAft>
            </a:pPr>
            <a:r>
              <a:rPr lang="en-US" altLang="el-GR" sz="600">
                <a:solidFill>
                  <a:srgbClr val="4D4C4A"/>
                </a:solidFill>
              </a:rPr>
              <a:t>Superficial fibular nerve</a:t>
            </a:r>
          </a:p>
        </p:txBody>
      </p:sp>
      <p:sp>
        <p:nvSpPr>
          <p:cNvPr id="34825" name="Rectangle 8"/>
          <p:cNvSpPr>
            <a:spLocks noChangeArrowheads="1"/>
          </p:cNvSpPr>
          <p:nvPr/>
        </p:nvSpPr>
        <p:spPr bwMode="auto">
          <a:xfrm>
            <a:off x="1646238" y="2849563"/>
            <a:ext cx="576262" cy="179387"/>
          </a:xfrm>
          <a:prstGeom prst="rect">
            <a:avLst/>
          </a:prstGeom>
          <a:solidFill>
            <a:srgbClr val="EFECE8"/>
          </a:solidFill>
          <a:ln w="9525">
            <a:noFill/>
            <a:miter lim="800000"/>
            <a:headEnd/>
            <a:tailEnd/>
          </a:ln>
        </p:spPr>
        <p:txBody>
          <a:bodyPr lIns="0" tIns="0" rIns="0" bIns="0"/>
          <a:lstStyle/>
          <a:p>
            <a:pPr algn="r" eaLnBrk="1" hangingPunct="1">
              <a:lnSpc>
                <a:spcPts val="863"/>
              </a:lnSpc>
            </a:pPr>
            <a:r>
              <a:rPr lang="en-US" altLang="el-GR" sz="600">
                <a:solidFill>
                  <a:srgbClr val="4D4C4A"/>
                </a:solidFill>
              </a:rPr>
              <a:t>Profundus (deep) fibular nerve</a:t>
            </a:r>
          </a:p>
        </p:txBody>
      </p:sp>
      <p:sp>
        <p:nvSpPr>
          <p:cNvPr id="34826" name="Rectangle 9"/>
          <p:cNvSpPr>
            <a:spLocks noChangeArrowheads="1"/>
          </p:cNvSpPr>
          <p:nvPr/>
        </p:nvSpPr>
        <p:spPr bwMode="auto">
          <a:xfrm>
            <a:off x="1450975" y="3114675"/>
            <a:ext cx="768350" cy="69850"/>
          </a:xfrm>
          <a:prstGeom prst="rect">
            <a:avLst/>
          </a:prstGeom>
          <a:solidFill>
            <a:srgbClr val="EFECE8"/>
          </a:solidFill>
          <a:ln w="9525">
            <a:noFill/>
            <a:miter lim="800000"/>
            <a:headEnd/>
            <a:tailEnd/>
          </a:ln>
        </p:spPr>
        <p:txBody>
          <a:bodyPr lIns="0" tIns="0" rIns="0" bIns="0"/>
          <a:lstStyle/>
          <a:p>
            <a:pPr algn="r" eaLnBrk="1" hangingPunct="1">
              <a:spcAft>
                <a:spcPts val="625"/>
              </a:spcAft>
            </a:pPr>
            <a:r>
              <a:rPr lang="en-US" altLang="el-GR" sz="600">
                <a:solidFill>
                  <a:srgbClr val="4D4C4A"/>
                </a:solidFill>
              </a:rPr>
              <a:t>Tibialis anterior muscle</a:t>
            </a:r>
          </a:p>
        </p:txBody>
      </p:sp>
      <p:sp>
        <p:nvSpPr>
          <p:cNvPr id="34827" name="Rectangle 10"/>
          <p:cNvSpPr>
            <a:spLocks noChangeArrowheads="1"/>
          </p:cNvSpPr>
          <p:nvPr/>
        </p:nvSpPr>
        <p:spPr bwMode="auto">
          <a:xfrm>
            <a:off x="1417638" y="3303588"/>
            <a:ext cx="801687" cy="195262"/>
          </a:xfrm>
          <a:prstGeom prst="rect">
            <a:avLst/>
          </a:prstGeom>
          <a:solidFill>
            <a:srgbClr val="EFECE8"/>
          </a:solidFill>
          <a:ln w="9525">
            <a:noFill/>
            <a:miter lim="800000"/>
            <a:headEnd/>
            <a:tailEnd/>
          </a:ln>
        </p:spPr>
        <p:txBody>
          <a:bodyPr lIns="0" tIns="0" rIns="0" bIns="0"/>
          <a:lstStyle/>
          <a:p>
            <a:pPr algn="r" eaLnBrk="1" hangingPunct="1">
              <a:lnSpc>
                <a:spcPts val="888"/>
              </a:lnSpc>
            </a:pPr>
            <a:r>
              <a:rPr lang="en-US" altLang="el-GR" sz="600">
                <a:solidFill>
                  <a:srgbClr val="4D4C4A"/>
                </a:solidFill>
              </a:rPr>
              <a:t>Extensor hallucis longus (proprius) muscle</a:t>
            </a:r>
          </a:p>
        </p:txBody>
      </p:sp>
      <p:sp>
        <p:nvSpPr>
          <p:cNvPr id="34828" name="Rectangle 11"/>
          <p:cNvSpPr>
            <a:spLocks noChangeArrowheads="1"/>
          </p:cNvSpPr>
          <p:nvPr/>
        </p:nvSpPr>
        <p:spPr bwMode="auto">
          <a:xfrm>
            <a:off x="1395413" y="4084638"/>
            <a:ext cx="835025" cy="103187"/>
          </a:xfrm>
          <a:prstGeom prst="rect">
            <a:avLst/>
          </a:prstGeom>
          <a:solidFill>
            <a:srgbClr val="EFECE8"/>
          </a:solidFill>
          <a:ln w="9525">
            <a:noFill/>
            <a:miter lim="800000"/>
            <a:headEnd/>
            <a:tailEnd/>
          </a:ln>
        </p:spPr>
        <p:txBody>
          <a:bodyPr lIns="0" tIns="0" rIns="0" bIns="0"/>
          <a:lstStyle/>
          <a:p>
            <a:pPr eaLnBrk="1" hangingPunct="1"/>
            <a:r>
              <a:rPr lang="en-US" altLang="el-GR" sz="600">
                <a:solidFill>
                  <a:srgbClr val="4D4C4A"/>
                </a:solidFill>
              </a:rPr>
              <a:t>Superficial fibular nerve</a:t>
            </a:r>
          </a:p>
        </p:txBody>
      </p:sp>
      <p:sp>
        <p:nvSpPr>
          <p:cNvPr id="34829" name="Rectangle 12"/>
          <p:cNvSpPr>
            <a:spLocks noChangeArrowheads="1"/>
          </p:cNvSpPr>
          <p:nvPr/>
        </p:nvSpPr>
        <p:spPr bwMode="auto">
          <a:xfrm>
            <a:off x="1292225" y="4413250"/>
            <a:ext cx="938213" cy="231775"/>
          </a:xfrm>
          <a:prstGeom prst="rect">
            <a:avLst/>
          </a:prstGeom>
          <a:solidFill>
            <a:srgbClr val="EFECE8"/>
          </a:solidFill>
          <a:ln w="9525">
            <a:noFill/>
            <a:miter lim="800000"/>
            <a:headEnd/>
            <a:tailEnd/>
          </a:ln>
        </p:spPr>
        <p:txBody>
          <a:bodyPr lIns="0" tIns="0" rIns="0" bIns="0"/>
          <a:lstStyle/>
          <a:p>
            <a:pPr algn="r" eaLnBrk="1" hangingPunct="1">
              <a:lnSpc>
                <a:spcPts val="863"/>
              </a:lnSpc>
            </a:pPr>
            <a:r>
              <a:rPr lang="en-US" altLang="el-GR" sz="600">
                <a:solidFill>
                  <a:srgbClr val="4D4C4A"/>
                </a:solidFill>
              </a:rPr>
              <a:t>Flexor retinaculum (anterior annular ligament)</a:t>
            </a:r>
          </a:p>
        </p:txBody>
      </p:sp>
      <p:sp>
        <p:nvSpPr>
          <p:cNvPr id="34830" name="Rectangle 13"/>
          <p:cNvSpPr>
            <a:spLocks noChangeArrowheads="1"/>
          </p:cNvSpPr>
          <p:nvPr/>
        </p:nvSpPr>
        <p:spPr bwMode="auto">
          <a:xfrm>
            <a:off x="4754563" y="1657350"/>
            <a:ext cx="3700462" cy="1403350"/>
          </a:xfrm>
          <a:prstGeom prst="rect">
            <a:avLst/>
          </a:prstGeom>
          <a:solidFill>
            <a:srgbClr val="EFECE8"/>
          </a:solidFill>
          <a:ln w="9525">
            <a:noFill/>
            <a:miter lim="800000"/>
            <a:headEnd/>
            <a:tailEnd/>
          </a:ln>
        </p:spPr>
        <p:txBody>
          <a:bodyPr lIns="0" tIns="0" rIns="0" bIns="0"/>
          <a:lstStyle/>
          <a:p>
            <a:pPr eaLnBrk="1" hangingPunct="1">
              <a:lnSpc>
                <a:spcPts val="2850"/>
              </a:lnSpc>
            </a:pPr>
            <a:r>
              <a:rPr lang="el-GR" altLang="el-GR" sz="2000"/>
              <a:t>Νευρώνει </a:t>
            </a:r>
            <a:r>
              <a:rPr lang="en-US" altLang="el-GR" sz="2000"/>
              <a:t>:</a:t>
            </a:r>
          </a:p>
          <a:p>
            <a:pPr eaLnBrk="1" hangingPunct="1">
              <a:lnSpc>
                <a:spcPts val="2850"/>
              </a:lnSpc>
            </a:pPr>
            <a:r>
              <a:rPr lang="en-US" altLang="el-GR" sz="2000"/>
              <a:t>•    </a:t>
            </a:r>
            <a:r>
              <a:rPr lang="el-GR" altLang="el-GR" sz="2000"/>
              <a:t>Προσθίους μύες κνήμης</a:t>
            </a:r>
          </a:p>
          <a:p>
            <a:pPr eaLnBrk="1" hangingPunct="1">
              <a:lnSpc>
                <a:spcPts val="2850"/>
              </a:lnSpc>
            </a:pPr>
            <a:r>
              <a:rPr lang="el-GR" altLang="el-GR" sz="2000"/>
              <a:t>•    Έξω μύες κνήμης</a:t>
            </a:r>
          </a:p>
          <a:p>
            <a:pPr eaLnBrk="1" hangingPunct="1">
              <a:lnSpc>
                <a:spcPts val="2850"/>
              </a:lnSpc>
            </a:pPr>
            <a:r>
              <a:rPr lang="el-GR" altLang="el-GR" sz="2000"/>
              <a:t>•    Μύες ράχης του άκρου ποδός</a:t>
            </a:r>
          </a:p>
        </p:txBody>
      </p:sp>
      <p:sp>
        <p:nvSpPr>
          <p:cNvPr id="34831" name="Rectangle 14"/>
          <p:cNvSpPr>
            <a:spLocks noChangeArrowheads="1"/>
          </p:cNvSpPr>
          <p:nvPr/>
        </p:nvSpPr>
        <p:spPr bwMode="auto">
          <a:xfrm>
            <a:off x="1282700" y="5738813"/>
            <a:ext cx="2122488" cy="257175"/>
          </a:xfrm>
          <a:prstGeom prst="rect">
            <a:avLst/>
          </a:prstGeom>
          <a:solidFill>
            <a:srgbClr val="EFECE8"/>
          </a:solidFill>
          <a:ln w="9525">
            <a:noFill/>
            <a:miter lim="800000"/>
            <a:headEnd/>
            <a:tailEnd/>
          </a:ln>
        </p:spPr>
        <p:txBody>
          <a:bodyPr lIns="0" tIns="0" rIns="0" bIns="0"/>
          <a:lstStyle/>
          <a:p>
            <a:pPr algn="just" eaLnBrk="1" hangingPunct="1">
              <a:lnSpc>
                <a:spcPts val="963"/>
              </a:lnSpc>
            </a:pPr>
            <a:r>
              <a:rPr lang="en-US" altLang="el-GR" sz="700" b="1">
                <a:solidFill>
                  <a:srgbClr val="363534"/>
                </a:solidFill>
              </a:rPr>
              <a:t>Fig. </a:t>
            </a:r>
            <a:r>
              <a:rPr lang="el-GR" altLang="el-GR" sz="700" b="1">
                <a:solidFill>
                  <a:srgbClr val="363534"/>
                </a:solidFill>
              </a:rPr>
              <a:t>8.21 </a:t>
            </a:r>
            <a:r>
              <a:rPr lang="en-US" altLang="el-GR" sz="700">
                <a:solidFill>
                  <a:srgbClr val="363534"/>
                </a:solidFill>
              </a:rPr>
              <a:t>Common fibular nerve (after Gauthier-Lafaye 1998).</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3" name="Picture 2"/>
          <p:cNvPicPr>
            <a:picLocks noChangeAspect="1"/>
          </p:cNvPicPr>
          <p:nvPr/>
        </p:nvPicPr>
        <p:blipFill>
          <a:blip r:embed="rId2"/>
          <a:srcRect/>
          <a:stretch>
            <a:fillRect/>
          </a:stretch>
        </p:blipFill>
        <p:spPr bwMode="auto">
          <a:xfrm>
            <a:off x="1689100" y="1719263"/>
            <a:ext cx="1309688" cy="4230687"/>
          </a:xfrm>
          <a:prstGeom prst="rect">
            <a:avLst/>
          </a:prstGeom>
          <a:noFill/>
          <a:ln w="9525">
            <a:noFill/>
            <a:miter lim="800000"/>
            <a:headEnd/>
            <a:tailEnd/>
          </a:ln>
        </p:spPr>
      </p:pic>
      <p:sp>
        <p:nvSpPr>
          <p:cNvPr id="4" name="Rectangle 3"/>
          <p:cNvSpPr/>
          <p:nvPr/>
        </p:nvSpPr>
        <p:spPr>
          <a:xfrm>
            <a:off x="2538413" y="328613"/>
            <a:ext cx="4130675" cy="665162"/>
          </a:xfrm>
          <a:prstGeom prst="rect">
            <a:avLst/>
          </a:prstGeom>
        </p:spPr>
        <p:txBody>
          <a:bodyPr lIns="0" tIns="0" rIns="0" bIns="0"/>
          <a:lstStyle/>
          <a:p>
            <a:pPr eaLnBrk="1" fontAlgn="auto" hangingPunct="1">
              <a:spcBef>
                <a:spcPts val="0"/>
              </a:spcBef>
              <a:spcAft>
                <a:spcPts val="0"/>
              </a:spcAft>
              <a:defRPr/>
            </a:pPr>
            <a:r>
              <a:rPr lang="el" sz="4450" b="1" spc="-50">
                <a:latin typeface="Arial"/>
              </a:rPr>
              <a:t>Κνημιαίο νεύρο</a:t>
            </a:r>
          </a:p>
        </p:txBody>
      </p:sp>
      <p:sp>
        <p:nvSpPr>
          <p:cNvPr id="35845" name="Rectangle 4"/>
          <p:cNvSpPr>
            <a:spLocks noChangeArrowheads="1"/>
          </p:cNvSpPr>
          <p:nvPr/>
        </p:nvSpPr>
        <p:spPr bwMode="auto">
          <a:xfrm>
            <a:off x="3017838" y="1663700"/>
            <a:ext cx="811212" cy="896938"/>
          </a:xfrm>
          <a:prstGeom prst="rect">
            <a:avLst/>
          </a:prstGeom>
          <a:solidFill>
            <a:srgbClr val="EFECE8"/>
          </a:solidFill>
          <a:ln w="9525">
            <a:noFill/>
            <a:miter lim="800000"/>
            <a:headEnd/>
            <a:tailEnd/>
          </a:ln>
        </p:spPr>
        <p:txBody>
          <a:bodyPr lIns="0" tIns="0" rIns="0" bIns="0"/>
          <a:lstStyle/>
          <a:p>
            <a:pPr eaLnBrk="1" hangingPunct="1">
              <a:lnSpc>
                <a:spcPts val="888"/>
              </a:lnSpc>
              <a:spcAft>
                <a:spcPts val="425"/>
              </a:spcAft>
            </a:pPr>
            <a:r>
              <a:rPr lang="en-US" altLang="el-GR" sz="600">
                <a:solidFill>
                  <a:srgbClr val="363534"/>
                </a:solidFill>
              </a:rPr>
              <a:t>Tibial nerve (medial branch of the sciatic nerve in the hollow </a:t>
            </a:r>
            <a:r>
              <a:rPr lang="en-US" altLang="el-GR" sz="600"/>
              <a:t>of </a:t>
            </a:r>
            <a:r>
              <a:rPr lang="en-US" altLang="el-GR" sz="600">
                <a:solidFill>
                  <a:srgbClr val="363534"/>
                </a:solidFill>
              </a:rPr>
              <a:t>the knee)</a:t>
            </a:r>
          </a:p>
          <a:p>
            <a:pPr eaLnBrk="1" hangingPunct="1">
              <a:spcAft>
                <a:spcPts val="425"/>
              </a:spcAft>
            </a:pPr>
            <a:r>
              <a:rPr lang="en-US" altLang="el-GR" sz="600">
                <a:solidFill>
                  <a:srgbClr val="363534"/>
                </a:solidFill>
              </a:rPr>
              <a:t>Common fibular nerve</a:t>
            </a:r>
          </a:p>
          <a:p>
            <a:pPr eaLnBrk="1" hangingPunct="1"/>
            <a:r>
              <a:rPr lang="en-US" altLang="el-GR" sz="600">
                <a:solidFill>
                  <a:srgbClr val="363534"/>
                </a:solidFill>
              </a:rPr>
              <a:t>Popliteus muscle</a:t>
            </a:r>
          </a:p>
        </p:txBody>
      </p:sp>
      <p:sp>
        <p:nvSpPr>
          <p:cNvPr id="35846" name="Rectangle 5"/>
          <p:cNvSpPr>
            <a:spLocks noChangeArrowheads="1"/>
          </p:cNvSpPr>
          <p:nvPr/>
        </p:nvSpPr>
        <p:spPr bwMode="auto">
          <a:xfrm>
            <a:off x="3011488" y="2816225"/>
            <a:ext cx="554037" cy="103188"/>
          </a:xfrm>
          <a:prstGeom prst="rect">
            <a:avLst/>
          </a:prstGeom>
          <a:solidFill>
            <a:srgbClr val="EFECE8"/>
          </a:solidFill>
          <a:ln w="9525">
            <a:noFill/>
            <a:miter lim="800000"/>
            <a:headEnd/>
            <a:tailEnd/>
          </a:ln>
        </p:spPr>
        <p:txBody>
          <a:bodyPr lIns="0" tIns="0" rIns="0" bIns="0"/>
          <a:lstStyle/>
          <a:p>
            <a:pPr eaLnBrk="1" hangingPunct="1"/>
            <a:r>
              <a:rPr lang="en-US" altLang="el-GR" sz="600">
                <a:solidFill>
                  <a:srgbClr val="363534"/>
                </a:solidFill>
              </a:rPr>
              <a:t>Soleus muscle</a:t>
            </a:r>
          </a:p>
        </p:txBody>
      </p:sp>
      <p:sp>
        <p:nvSpPr>
          <p:cNvPr id="35847" name="Rectangle 6"/>
          <p:cNvSpPr>
            <a:spLocks noChangeArrowheads="1"/>
          </p:cNvSpPr>
          <p:nvPr/>
        </p:nvSpPr>
        <p:spPr bwMode="auto">
          <a:xfrm>
            <a:off x="3011488" y="3206750"/>
            <a:ext cx="835025" cy="231775"/>
          </a:xfrm>
          <a:prstGeom prst="rect">
            <a:avLst/>
          </a:prstGeom>
          <a:solidFill>
            <a:srgbClr val="EFECE8"/>
          </a:solidFill>
          <a:ln w="9525">
            <a:noFill/>
            <a:miter lim="800000"/>
            <a:headEnd/>
            <a:tailEnd/>
          </a:ln>
        </p:spPr>
        <p:txBody>
          <a:bodyPr lIns="0" tIns="0" rIns="0" bIns="0"/>
          <a:lstStyle/>
          <a:p>
            <a:pPr algn="just" eaLnBrk="1" hangingPunct="1">
              <a:lnSpc>
                <a:spcPts val="888"/>
              </a:lnSpc>
            </a:pPr>
            <a:r>
              <a:rPr lang="en-US" altLang="el-GR" sz="600">
                <a:solidFill>
                  <a:srgbClr val="363534"/>
                </a:solidFill>
              </a:rPr>
              <a:t>Gastrocnemius muscle (lateral head)</a:t>
            </a:r>
          </a:p>
        </p:txBody>
      </p:sp>
      <p:sp>
        <p:nvSpPr>
          <p:cNvPr id="35848" name="Rectangle 7"/>
          <p:cNvSpPr>
            <a:spLocks noChangeArrowheads="1"/>
          </p:cNvSpPr>
          <p:nvPr/>
        </p:nvSpPr>
        <p:spPr bwMode="auto">
          <a:xfrm>
            <a:off x="2865438" y="3535363"/>
            <a:ext cx="755650" cy="122237"/>
          </a:xfrm>
          <a:prstGeom prst="rect">
            <a:avLst/>
          </a:prstGeom>
          <a:solidFill>
            <a:srgbClr val="EFECE8"/>
          </a:solidFill>
          <a:ln w="9525">
            <a:noFill/>
            <a:miter lim="800000"/>
            <a:headEnd/>
            <a:tailEnd/>
          </a:ln>
        </p:spPr>
        <p:txBody>
          <a:bodyPr lIns="0" tIns="0" rIns="0" bIns="0"/>
          <a:lstStyle/>
          <a:p>
            <a:pPr eaLnBrk="1" hangingPunct="1"/>
            <a:r>
              <a:rPr lang="en-US" altLang="el-GR" sz="600">
                <a:solidFill>
                  <a:srgbClr val="363534"/>
                </a:solidFill>
              </a:rPr>
              <a:t>Posterior tibial artery</a:t>
            </a:r>
          </a:p>
        </p:txBody>
      </p:sp>
      <p:sp>
        <p:nvSpPr>
          <p:cNvPr id="35849" name="Rectangle 8"/>
          <p:cNvSpPr>
            <a:spLocks noChangeArrowheads="1"/>
          </p:cNvSpPr>
          <p:nvPr/>
        </p:nvSpPr>
        <p:spPr bwMode="auto">
          <a:xfrm>
            <a:off x="2859088" y="3895725"/>
            <a:ext cx="646112" cy="225425"/>
          </a:xfrm>
          <a:prstGeom prst="rect">
            <a:avLst/>
          </a:prstGeom>
          <a:solidFill>
            <a:srgbClr val="EFECE8"/>
          </a:solidFill>
          <a:ln w="9525">
            <a:noFill/>
            <a:miter lim="800000"/>
            <a:headEnd/>
            <a:tailEnd/>
          </a:ln>
        </p:spPr>
        <p:txBody>
          <a:bodyPr lIns="0" tIns="0" rIns="0" bIns="0"/>
          <a:lstStyle/>
          <a:p>
            <a:pPr eaLnBrk="1" hangingPunct="1">
              <a:lnSpc>
                <a:spcPts val="888"/>
              </a:lnSpc>
            </a:pPr>
            <a:r>
              <a:rPr lang="en-US" altLang="el-GR" sz="600">
                <a:solidFill>
                  <a:srgbClr val="363534"/>
                </a:solidFill>
              </a:rPr>
              <a:t>Tibial nerve (Posterior ramus)</a:t>
            </a:r>
          </a:p>
        </p:txBody>
      </p:sp>
      <p:sp>
        <p:nvSpPr>
          <p:cNvPr id="35850" name="Rectangle 9"/>
          <p:cNvSpPr>
            <a:spLocks noChangeArrowheads="1"/>
          </p:cNvSpPr>
          <p:nvPr/>
        </p:nvSpPr>
        <p:spPr bwMode="auto">
          <a:xfrm>
            <a:off x="2865438" y="4367213"/>
            <a:ext cx="844550" cy="185737"/>
          </a:xfrm>
          <a:prstGeom prst="rect">
            <a:avLst/>
          </a:prstGeom>
          <a:solidFill>
            <a:srgbClr val="EFECE8"/>
          </a:solidFill>
          <a:ln w="9525">
            <a:noFill/>
            <a:miter lim="800000"/>
            <a:headEnd/>
            <a:tailEnd/>
          </a:ln>
        </p:spPr>
        <p:txBody>
          <a:bodyPr lIns="0" tIns="0" rIns="0" bIns="0"/>
          <a:lstStyle/>
          <a:p>
            <a:pPr algn="just" eaLnBrk="1" hangingPunct="1">
              <a:lnSpc>
                <a:spcPts val="913"/>
              </a:lnSpc>
            </a:pPr>
            <a:r>
              <a:rPr lang="en-US" altLang="el-GR" sz="600">
                <a:solidFill>
                  <a:srgbClr val="363534"/>
                </a:solidFill>
              </a:rPr>
              <a:t>Retinaculum of the flexor muscles</a:t>
            </a:r>
          </a:p>
        </p:txBody>
      </p:sp>
      <p:sp>
        <p:nvSpPr>
          <p:cNvPr id="35851" name="Rectangle 10"/>
          <p:cNvSpPr>
            <a:spLocks noChangeArrowheads="1"/>
          </p:cNvSpPr>
          <p:nvPr/>
        </p:nvSpPr>
        <p:spPr bwMode="auto">
          <a:xfrm>
            <a:off x="2767013" y="4592638"/>
            <a:ext cx="987425" cy="280987"/>
          </a:xfrm>
          <a:prstGeom prst="rect">
            <a:avLst/>
          </a:prstGeom>
          <a:solidFill>
            <a:srgbClr val="EFECE8"/>
          </a:solidFill>
          <a:ln w="9525">
            <a:noFill/>
            <a:miter lim="800000"/>
            <a:headEnd/>
            <a:tailEnd/>
          </a:ln>
        </p:spPr>
        <p:txBody>
          <a:bodyPr lIns="0" tIns="0" rIns="0" bIns="0"/>
          <a:lstStyle/>
          <a:p>
            <a:pPr algn="just" eaLnBrk="1" hangingPunct="1">
              <a:lnSpc>
                <a:spcPts val="1613"/>
              </a:lnSpc>
            </a:pPr>
            <a:r>
              <a:rPr lang="en-US" altLang="el-GR" sz="600">
                <a:solidFill>
                  <a:srgbClr val="363534"/>
                </a:solidFill>
              </a:rPr>
              <a:t>(anterior annular ligament) Calcaneal ramus</a:t>
            </a:r>
          </a:p>
        </p:txBody>
      </p:sp>
      <p:sp>
        <p:nvSpPr>
          <p:cNvPr id="35852" name="Rectangle 11"/>
          <p:cNvSpPr>
            <a:spLocks noChangeArrowheads="1"/>
          </p:cNvSpPr>
          <p:nvPr/>
        </p:nvSpPr>
        <p:spPr bwMode="auto">
          <a:xfrm>
            <a:off x="4754563" y="1657350"/>
            <a:ext cx="3030537" cy="671513"/>
          </a:xfrm>
          <a:prstGeom prst="rect">
            <a:avLst/>
          </a:prstGeom>
          <a:solidFill>
            <a:srgbClr val="EFECE8"/>
          </a:solidFill>
          <a:ln w="9525">
            <a:noFill/>
            <a:miter lim="800000"/>
            <a:headEnd/>
            <a:tailEnd/>
          </a:ln>
        </p:spPr>
        <p:txBody>
          <a:bodyPr lIns="0" tIns="0" rIns="0" bIns="0"/>
          <a:lstStyle/>
          <a:p>
            <a:pPr eaLnBrk="1" hangingPunct="1">
              <a:spcAft>
                <a:spcPts val="838"/>
              </a:spcAft>
            </a:pPr>
            <a:r>
              <a:rPr lang="el-GR" altLang="el-GR" sz="2000"/>
              <a:t>Νευρώνει </a:t>
            </a:r>
            <a:r>
              <a:rPr lang="en-US" altLang="el-GR" sz="2000"/>
              <a:t>:</a:t>
            </a:r>
          </a:p>
          <a:p>
            <a:pPr eaLnBrk="1" hangingPunct="1"/>
            <a:r>
              <a:rPr lang="en-US" altLang="el-GR" sz="2000"/>
              <a:t>• </a:t>
            </a:r>
            <a:r>
              <a:rPr lang="el-GR" altLang="el-GR" sz="2000"/>
              <a:t>Οπίσθιους μύες κνήμης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7" name="Picture 2"/>
          <p:cNvPicPr>
            <a:picLocks noChangeAspect="1"/>
          </p:cNvPicPr>
          <p:nvPr/>
        </p:nvPicPr>
        <p:blipFill>
          <a:blip r:embed="rId2"/>
          <a:srcRect/>
          <a:stretch>
            <a:fillRect/>
          </a:stretch>
        </p:blipFill>
        <p:spPr bwMode="auto">
          <a:xfrm>
            <a:off x="5095875" y="1755775"/>
            <a:ext cx="2432050" cy="3962400"/>
          </a:xfrm>
          <a:prstGeom prst="rect">
            <a:avLst/>
          </a:prstGeom>
          <a:noFill/>
          <a:ln w="9525">
            <a:noFill/>
            <a:miter lim="800000"/>
            <a:headEnd/>
            <a:tailEnd/>
          </a:ln>
        </p:spPr>
      </p:pic>
      <p:sp>
        <p:nvSpPr>
          <p:cNvPr id="4" name="Rectangle 3"/>
          <p:cNvSpPr/>
          <p:nvPr/>
        </p:nvSpPr>
        <p:spPr>
          <a:xfrm>
            <a:off x="2454275" y="334963"/>
            <a:ext cx="4294188" cy="658812"/>
          </a:xfrm>
          <a:prstGeom prst="rect">
            <a:avLst/>
          </a:prstGeom>
        </p:spPr>
        <p:txBody>
          <a:bodyPr lIns="0" tIns="0" rIns="0" bIns="0"/>
          <a:lstStyle/>
          <a:p>
            <a:pPr eaLnBrk="1" fontAlgn="auto" hangingPunct="1">
              <a:spcBef>
                <a:spcPts val="0"/>
              </a:spcBef>
              <a:spcAft>
                <a:spcPts val="0"/>
              </a:spcAft>
              <a:defRPr/>
            </a:pPr>
            <a:r>
              <a:rPr lang="el" sz="3950" b="1">
                <a:latin typeface="Arial"/>
              </a:rPr>
              <a:t>Πελματιαίο νεύρο</a:t>
            </a:r>
          </a:p>
        </p:txBody>
      </p:sp>
      <p:sp>
        <p:nvSpPr>
          <p:cNvPr id="36869" name="Rectangle 4"/>
          <p:cNvSpPr>
            <a:spLocks noChangeArrowheads="1"/>
          </p:cNvSpPr>
          <p:nvPr/>
        </p:nvSpPr>
        <p:spPr bwMode="auto">
          <a:xfrm>
            <a:off x="904875" y="2914650"/>
            <a:ext cx="2216150" cy="846138"/>
          </a:xfrm>
          <a:prstGeom prst="rect">
            <a:avLst/>
          </a:prstGeom>
          <a:noFill/>
          <a:ln w="9525">
            <a:noFill/>
            <a:miter lim="800000"/>
            <a:headEnd/>
            <a:tailEnd/>
          </a:ln>
        </p:spPr>
        <p:txBody>
          <a:bodyPr lIns="0" tIns="0" rIns="0" bIns="0"/>
          <a:lstStyle/>
          <a:p>
            <a:pPr marL="12700" eaLnBrk="1" hangingPunct="1">
              <a:lnSpc>
                <a:spcPts val="3363"/>
              </a:lnSpc>
            </a:pPr>
            <a:r>
              <a:rPr lang="el-GR" altLang="el-GR" sz="2700"/>
              <a:t>Νευρώνει μυς πέλματος</a:t>
            </a:r>
          </a:p>
        </p:txBody>
      </p:sp>
      <p:sp>
        <p:nvSpPr>
          <p:cNvPr id="36870" name="Rectangle 5"/>
          <p:cNvSpPr>
            <a:spLocks noChangeArrowheads="1"/>
          </p:cNvSpPr>
          <p:nvPr/>
        </p:nvSpPr>
        <p:spPr bwMode="auto">
          <a:xfrm>
            <a:off x="4548188" y="3230563"/>
            <a:ext cx="669925" cy="171450"/>
          </a:xfrm>
          <a:prstGeom prst="rect">
            <a:avLst/>
          </a:prstGeom>
          <a:solidFill>
            <a:srgbClr val="EFECE8"/>
          </a:solidFill>
          <a:ln w="9525">
            <a:noFill/>
            <a:miter lim="800000"/>
            <a:headEnd/>
            <a:tailEnd/>
          </a:ln>
        </p:spPr>
        <p:txBody>
          <a:bodyPr lIns="0" tIns="0" rIns="0" bIns="0"/>
          <a:lstStyle/>
          <a:p>
            <a:pPr marL="12700" algn="just" eaLnBrk="1" hangingPunct="1">
              <a:lnSpc>
                <a:spcPts val="725"/>
              </a:lnSpc>
            </a:pPr>
            <a:r>
              <a:rPr lang="en-US" altLang="el-GR" sz="400">
                <a:solidFill>
                  <a:srgbClr val="4D4C4A"/>
                </a:solidFill>
              </a:rPr>
              <a:t>Superficial branch to </a:t>
            </a:r>
            <a:r>
              <a:rPr lang="el-GR" altLang="el-GR" sz="400">
                <a:solidFill>
                  <a:srgbClr val="6C6966"/>
                </a:solidFill>
              </a:rPr>
              <a:t>* </a:t>
            </a:r>
            <a:r>
              <a:rPr lang="en-US" altLang="el-GR" sz="600">
                <a:solidFill>
                  <a:srgbClr val="4D4C4A"/>
                </a:solidFill>
                <a:latin typeface="Palatino Linotype" pitchFamily="18" charset="0"/>
              </a:rPr>
              <a:t>interosseous muscles</a:t>
            </a:r>
          </a:p>
        </p:txBody>
      </p:sp>
      <p:sp>
        <p:nvSpPr>
          <p:cNvPr id="36871" name="Rectangle 6"/>
          <p:cNvSpPr>
            <a:spLocks noChangeArrowheads="1"/>
          </p:cNvSpPr>
          <p:nvPr/>
        </p:nvSpPr>
        <p:spPr bwMode="auto">
          <a:xfrm>
            <a:off x="4548188" y="3694113"/>
            <a:ext cx="669925" cy="171450"/>
          </a:xfrm>
          <a:prstGeom prst="rect">
            <a:avLst/>
          </a:prstGeom>
          <a:solidFill>
            <a:srgbClr val="EFECE8"/>
          </a:solidFill>
          <a:ln w="9525">
            <a:noFill/>
            <a:miter lim="800000"/>
            <a:headEnd/>
            <a:tailEnd/>
          </a:ln>
        </p:spPr>
        <p:txBody>
          <a:bodyPr lIns="0" tIns="0" rIns="0" bIns="0"/>
          <a:lstStyle/>
          <a:p>
            <a:pPr algn="r" eaLnBrk="1" hangingPunct="1">
              <a:lnSpc>
                <a:spcPts val="675"/>
              </a:lnSpc>
            </a:pPr>
            <a:r>
              <a:rPr lang="en-US" altLang="el-GR" sz="400">
                <a:solidFill>
                  <a:srgbClr val="4D4C4A"/>
                </a:solidFill>
              </a:rPr>
              <a:t>Deep branch to -interosseous muscles</a:t>
            </a:r>
          </a:p>
        </p:txBody>
      </p:sp>
      <p:sp>
        <p:nvSpPr>
          <p:cNvPr id="8" name="Rectangle 7"/>
          <p:cNvSpPr/>
          <p:nvPr/>
        </p:nvSpPr>
        <p:spPr>
          <a:xfrm>
            <a:off x="4572000" y="4438650"/>
            <a:ext cx="609600" cy="90488"/>
          </a:xfrm>
          <a:prstGeom prst="rect">
            <a:avLst/>
          </a:prstGeom>
          <a:solidFill>
            <a:srgbClr val="EFECE8"/>
          </a:solidFill>
        </p:spPr>
        <p:txBody>
          <a:bodyPr lIns="0" tIns="0" rIns="0" bIns="0"/>
          <a:lstStyle/>
          <a:p>
            <a:pPr eaLnBrk="1" fontAlgn="auto" hangingPunct="1">
              <a:spcBef>
                <a:spcPts val="0"/>
              </a:spcBef>
              <a:spcAft>
                <a:spcPts val="0"/>
              </a:spcAft>
              <a:defRPr/>
            </a:pPr>
            <a:r>
              <a:rPr lang="en-US" sz="450">
                <a:solidFill>
                  <a:srgbClr val="4D4C4A"/>
                </a:solidFill>
                <a:latin typeface="Arial"/>
              </a:rPr>
              <a:t>Lateral plantar nerve</a:t>
            </a:r>
          </a:p>
        </p:txBody>
      </p:sp>
      <p:sp>
        <p:nvSpPr>
          <p:cNvPr id="36873" name="Rectangle 8"/>
          <p:cNvSpPr>
            <a:spLocks noChangeArrowheads="1"/>
          </p:cNvSpPr>
          <p:nvPr/>
        </p:nvSpPr>
        <p:spPr bwMode="auto">
          <a:xfrm>
            <a:off x="4602163" y="4840288"/>
            <a:ext cx="622300" cy="188912"/>
          </a:xfrm>
          <a:prstGeom prst="rect">
            <a:avLst/>
          </a:prstGeom>
          <a:solidFill>
            <a:srgbClr val="EFECE8"/>
          </a:solidFill>
          <a:ln w="9525">
            <a:noFill/>
            <a:miter lim="800000"/>
            <a:headEnd/>
            <a:tailEnd/>
          </a:ln>
        </p:spPr>
        <p:txBody>
          <a:bodyPr lIns="0" tIns="0" rIns="0" bIns="0"/>
          <a:lstStyle/>
          <a:p>
            <a:pPr marL="25400" algn="just" eaLnBrk="1" hangingPunct="1">
              <a:lnSpc>
                <a:spcPts val="725"/>
              </a:lnSpc>
            </a:pPr>
            <a:r>
              <a:rPr lang="en-US" altLang="el-GR" sz="400">
                <a:solidFill>
                  <a:srgbClr val="4D4C4A"/>
                </a:solidFill>
              </a:rPr>
              <a:t>Nerve to abductor -digiti minimi muscle</a:t>
            </a:r>
          </a:p>
        </p:txBody>
      </p:sp>
      <p:sp>
        <p:nvSpPr>
          <p:cNvPr id="10" name="Rectangle 9"/>
          <p:cNvSpPr/>
          <p:nvPr/>
        </p:nvSpPr>
        <p:spPr>
          <a:xfrm>
            <a:off x="4565650" y="5505450"/>
            <a:ext cx="622300" cy="169863"/>
          </a:xfrm>
          <a:prstGeom prst="rect">
            <a:avLst/>
          </a:prstGeom>
          <a:solidFill>
            <a:srgbClr val="EFECE8"/>
          </a:solidFill>
        </p:spPr>
        <p:txBody>
          <a:bodyPr lIns="0" tIns="0" rIns="0" bIns="0"/>
          <a:lstStyle/>
          <a:p>
            <a:pPr algn="r" eaLnBrk="1" fontAlgn="auto" hangingPunct="1">
              <a:lnSpc>
                <a:spcPts val="720"/>
              </a:lnSpc>
              <a:spcBef>
                <a:spcPts val="0"/>
              </a:spcBef>
              <a:spcAft>
                <a:spcPts val="0"/>
              </a:spcAft>
              <a:defRPr/>
            </a:pPr>
            <a:r>
              <a:rPr lang="en-US" sz="450">
                <a:solidFill>
                  <a:srgbClr val="4D4C4A"/>
                </a:solidFill>
                <a:latin typeface="Arial"/>
              </a:rPr>
              <a:t>Lateral calcaneal branch of sural nerve</a:t>
            </a:r>
          </a:p>
        </p:txBody>
      </p:sp>
      <p:sp>
        <p:nvSpPr>
          <p:cNvPr id="11" name="Rectangle 10"/>
          <p:cNvSpPr/>
          <p:nvPr/>
        </p:nvSpPr>
        <p:spPr>
          <a:xfrm>
            <a:off x="7077075" y="4529138"/>
            <a:ext cx="598488" cy="92075"/>
          </a:xfrm>
          <a:prstGeom prst="rect">
            <a:avLst/>
          </a:prstGeom>
          <a:solidFill>
            <a:srgbClr val="EFECE8"/>
          </a:solidFill>
        </p:spPr>
        <p:txBody>
          <a:bodyPr lIns="0" tIns="0" rIns="0" bIns="0"/>
          <a:lstStyle/>
          <a:p>
            <a:pPr eaLnBrk="1" fontAlgn="auto" hangingPunct="1">
              <a:spcBef>
                <a:spcPts val="0"/>
              </a:spcBef>
              <a:spcAft>
                <a:spcPts val="0"/>
              </a:spcAft>
              <a:defRPr/>
            </a:pPr>
            <a:r>
              <a:rPr lang="en-US" sz="450">
                <a:solidFill>
                  <a:srgbClr val="4D4C4A"/>
                </a:solidFill>
                <a:latin typeface="Arial"/>
              </a:rPr>
              <a:t>Medial plantar nerve</a:t>
            </a:r>
          </a:p>
        </p:txBody>
      </p:sp>
      <p:sp>
        <p:nvSpPr>
          <p:cNvPr id="36876" name="Rectangle 11"/>
          <p:cNvSpPr>
            <a:spLocks noChangeArrowheads="1"/>
          </p:cNvSpPr>
          <p:nvPr/>
        </p:nvSpPr>
        <p:spPr bwMode="auto">
          <a:xfrm>
            <a:off x="6705600" y="5413375"/>
            <a:ext cx="622300" cy="169863"/>
          </a:xfrm>
          <a:prstGeom prst="rect">
            <a:avLst/>
          </a:prstGeom>
          <a:solidFill>
            <a:srgbClr val="EFECE8"/>
          </a:solidFill>
          <a:ln w="9525">
            <a:noFill/>
            <a:miter lim="800000"/>
            <a:headEnd/>
            <a:tailEnd/>
          </a:ln>
        </p:spPr>
        <p:txBody>
          <a:bodyPr lIns="0" tIns="0" rIns="0" bIns="0"/>
          <a:lstStyle/>
          <a:p>
            <a:pPr algn="just" eaLnBrk="1" hangingPunct="1">
              <a:lnSpc>
                <a:spcPts val="700"/>
              </a:lnSpc>
            </a:pPr>
            <a:r>
              <a:rPr lang="en-US" altLang="el-GR" sz="400">
                <a:solidFill>
                  <a:srgbClr val="4D4C4A"/>
                </a:solidFill>
              </a:rPr>
              <a:t>Medial calcaneal branch of sural nerve</a:t>
            </a:r>
          </a:p>
        </p:txBody>
      </p:sp>
      <p:sp>
        <p:nvSpPr>
          <p:cNvPr id="36877" name="Rectangle 12"/>
          <p:cNvSpPr>
            <a:spLocks noChangeArrowheads="1"/>
          </p:cNvSpPr>
          <p:nvPr/>
        </p:nvSpPr>
        <p:spPr bwMode="auto">
          <a:xfrm>
            <a:off x="4349750" y="5864225"/>
            <a:ext cx="1270000" cy="119063"/>
          </a:xfrm>
          <a:prstGeom prst="rect">
            <a:avLst/>
          </a:prstGeom>
          <a:solidFill>
            <a:srgbClr val="EFECE8"/>
          </a:solidFill>
          <a:ln w="9525">
            <a:noFill/>
            <a:miter lim="800000"/>
            <a:headEnd/>
            <a:tailEnd/>
          </a:ln>
        </p:spPr>
        <p:txBody>
          <a:bodyPr lIns="0" tIns="0" rIns="0" bIns="0"/>
          <a:lstStyle/>
          <a:p>
            <a:pPr eaLnBrk="1" hangingPunct="1"/>
            <a:r>
              <a:rPr lang="en-US" altLang="el-GR" sz="600">
                <a:solidFill>
                  <a:srgbClr val="4D4C4A"/>
                </a:solidFill>
                <a:latin typeface="Palatino Linotype" pitchFamily="18" charset="0"/>
              </a:rPr>
              <a:t>j. 9.2 </a:t>
            </a:r>
            <a:r>
              <a:rPr lang="en-US" altLang="el-GR" sz="600">
                <a:solidFill>
                  <a:srgbClr val="363534"/>
                </a:solidFill>
                <a:latin typeface="Palatino Linotype" pitchFamily="18" charset="0"/>
              </a:rPr>
              <a:t>Nerves at the sole of the foot.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2"/>
          <p:cNvPicPr>
            <a:picLocks noChangeAspect="1"/>
          </p:cNvPicPr>
          <p:nvPr/>
        </p:nvPicPr>
        <p:blipFill>
          <a:blip r:embed="rId2"/>
          <a:srcRect/>
          <a:stretch>
            <a:fillRect/>
          </a:stretch>
        </p:blipFill>
        <p:spPr bwMode="auto">
          <a:xfrm>
            <a:off x="5886450" y="1911350"/>
            <a:ext cx="1614488" cy="3721100"/>
          </a:xfrm>
          <a:prstGeom prst="rect">
            <a:avLst/>
          </a:prstGeom>
          <a:noFill/>
          <a:ln w="9525">
            <a:noFill/>
            <a:miter lim="800000"/>
            <a:headEnd/>
            <a:tailEnd/>
          </a:ln>
        </p:spPr>
      </p:pic>
      <p:sp>
        <p:nvSpPr>
          <p:cNvPr id="4" name="Rectangle 3"/>
          <p:cNvSpPr/>
          <p:nvPr/>
        </p:nvSpPr>
        <p:spPr>
          <a:xfrm>
            <a:off x="2733675" y="463550"/>
            <a:ext cx="5624513" cy="658813"/>
          </a:xfrm>
          <a:prstGeom prst="rect">
            <a:avLst/>
          </a:prstGeom>
        </p:spPr>
        <p:txBody>
          <a:bodyPr lIns="0" tIns="0" rIns="0" bIns="0"/>
          <a:lstStyle/>
          <a:p>
            <a:pPr eaLnBrk="1" fontAlgn="auto" hangingPunct="1">
              <a:spcBef>
                <a:spcPts val="0"/>
              </a:spcBef>
              <a:spcAft>
                <a:spcPts val="0"/>
              </a:spcAft>
              <a:defRPr/>
            </a:pPr>
            <a:r>
              <a:rPr lang="el" sz="3950" b="1">
                <a:latin typeface="Arial"/>
              </a:rPr>
              <a:t>Σκελετός άκρου ποδός</a:t>
            </a:r>
          </a:p>
        </p:txBody>
      </p:sp>
      <p:sp>
        <p:nvSpPr>
          <p:cNvPr id="7173" name="Rectangle 4"/>
          <p:cNvSpPr>
            <a:spLocks noChangeArrowheads="1"/>
          </p:cNvSpPr>
          <p:nvPr/>
        </p:nvSpPr>
        <p:spPr bwMode="auto">
          <a:xfrm>
            <a:off x="542925" y="1657350"/>
            <a:ext cx="3883025" cy="1116013"/>
          </a:xfrm>
          <a:prstGeom prst="rect">
            <a:avLst/>
          </a:prstGeom>
          <a:noFill/>
          <a:ln w="9525">
            <a:noFill/>
            <a:miter lim="800000"/>
            <a:headEnd/>
            <a:tailEnd/>
          </a:ln>
        </p:spPr>
        <p:txBody>
          <a:bodyPr lIns="0" tIns="0" rIns="0" bIns="0"/>
          <a:lstStyle/>
          <a:p>
            <a:pPr marL="12700" eaLnBrk="1" hangingPunct="1">
              <a:lnSpc>
                <a:spcPts val="2300"/>
              </a:lnSpc>
            </a:pPr>
            <a:r>
              <a:rPr lang="el-GR" altLang="el-GR" sz="1500"/>
              <a:t>Αποτελείται από 26 οστά :</a:t>
            </a:r>
          </a:p>
          <a:p>
            <a:pPr marL="12700" eaLnBrk="1" hangingPunct="1">
              <a:lnSpc>
                <a:spcPts val="2300"/>
              </a:lnSpc>
            </a:pPr>
            <a:r>
              <a:rPr lang="el-GR" altLang="el-GR" sz="1500"/>
              <a:t>1)    7 Οστά του ταρσού</a:t>
            </a:r>
          </a:p>
          <a:p>
            <a:pPr marL="12700" eaLnBrk="1" hangingPunct="1">
              <a:lnSpc>
                <a:spcPts val="2300"/>
              </a:lnSpc>
            </a:pPr>
            <a:r>
              <a:rPr lang="el-GR" altLang="el-GR" sz="1500"/>
              <a:t>2)    5 Οστά του μεταταρσίου</a:t>
            </a:r>
          </a:p>
          <a:p>
            <a:pPr marL="12700" eaLnBrk="1" hangingPunct="1">
              <a:lnSpc>
                <a:spcPts val="2300"/>
              </a:lnSpc>
            </a:pPr>
            <a:r>
              <a:rPr lang="el-GR" altLang="el-GR" sz="1500"/>
              <a:t>3)    14 Οστά των φαλάγγων των δακτύλων</a:t>
            </a:r>
          </a:p>
        </p:txBody>
      </p:sp>
      <p:sp>
        <p:nvSpPr>
          <p:cNvPr id="7174" name="Rectangle 5"/>
          <p:cNvSpPr>
            <a:spLocks noChangeArrowheads="1"/>
          </p:cNvSpPr>
          <p:nvPr/>
        </p:nvSpPr>
        <p:spPr bwMode="auto">
          <a:xfrm>
            <a:off x="6142038" y="5761038"/>
            <a:ext cx="1169987" cy="215900"/>
          </a:xfrm>
          <a:prstGeom prst="rect">
            <a:avLst/>
          </a:prstGeom>
          <a:solidFill>
            <a:srgbClr val="EFECE8"/>
          </a:solidFill>
          <a:ln w="9525">
            <a:noFill/>
            <a:miter lim="800000"/>
            <a:headEnd/>
            <a:tailEnd/>
          </a:ln>
        </p:spPr>
        <p:txBody>
          <a:bodyPr lIns="0" tIns="0" rIns="0" bIns="0"/>
          <a:lstStyle/>
          <a:p>
            <a:pPr marL="50800" algn="just" eaLnBrk="1" hangingPunct="1">
              <a:lnSpc>
                <a:spcPts val="750"/>
              </a:lnSpc>
            </a:pPr>
            <a:r>
              <a:rPr lang="el-GR" altLang="el-GR" sz="400">
                <a:solidFill>
                  <a:srgbClr val="363534"/>
                </a:solidFill>
              </a:rPr>
              <a:t>Α. </a:t>
            </a:r>
            <a:r>
              <a:rPr lang="el-GR" altLang="el-GR" sz="400">
                <a:solidFill>
                  <a:srgbClr val="4D4C4A"/>
                </a:solidFill>
              </a:rPr>
              <a:t>Σκελετός του ποδιού </a:t>
            </a:r>
            <a:r>
              <a:rPr lang="el-GR" altLang="el-GR" sz="400">
                <a:solidFill>
                  <a:srgbClr val="363534"/>
                </a:solidFill>
              </a:rPr>
              <a:t>με τα στηρικτικά σημεία, </a:t>
            </a:r>
            <a:r>
              <a:rPr lang="el-GR" altLang="el-GR" sz="400">
                <a:solidFill>
                  <a:srgbClr val="4D4C4A"/>
                </a:solidFill>
              </a:rPr>
              <a:t>εκ των </a:t>
            </a:r>
            <a:r>
              <a:rPr lang="el-GR" altLang="el-GR" sz="400">
                <a:solidFill>
                  <a:srgbClr val="363534"/>
                </a:solidFill>
              </a:rPr>
              <a:t>άνω</a:t>
            </a:r>
          </a:p>
        </p:txBody>
      </p:sp>
      <p:graphicFrame>
        <p:nvGraphicFramePr>
          <p:cNvPr id="53255" name="Group 7"/>
          <p:cNvGraphicFramePr>
            <a:graphicFrameLocks noGrp="1"/>
          </p:cNvGraphicFramePr>
          <p:nvPr/>
        </p:nvGraphicFramePr>
        <p:xfrm>
          <a:off x="250825" y="1397000"/>
          <a:ext cx="8424863" cy="5127625"/>
        </p:xfrm>
        <a:graphic>
          <a:graphicData uri="http://schemas.openxmlformats.org/drawingml/2006/table">
            <a:tbl>
              <a:tblPr/>
              <a:tblGrid>
                <a:gridCol w="4587875"/>
                <a:gridCol w="3836988"/>
              </a:tblGrid>
              <a:tr h="5127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
          <p:cNvPicPr>
            <a:picLocks noChangeAspect="1"/>
          </p:cNvPicPr>
          <p:nvPr/>
        </p:nvPicPr>
        <p:blipFill>
          <a:blip r:embed="rId2"/>
          <a:srcRect/>
          <a:stretch>
            <a:fillRect/>
          </a:stretch>
        </p:blipFill>
        <p:spPr bwMode="auto">
          <a:xfrm>
            <a:off x="5148263" y="1855788"/>
            <a:ext cx="1560512" cy="3609975"/>
          </a:xfrm>
          <a:prstGeom prst="rect">
            <a:avLst/>
          </a:prstGeom>
          <a:noFill/>
          <a:ln w="9525">
            <a:noFill/>
            <a:miter lim="800000"/>
            <a:headEnd/>
            <a:tailEnd/>
          </a:ln>
        </p:spPr>
      </p:pic>
      <p:sp>
        <p:nvSpPr>
          <p:cNvPr id="8195" name="Rectangle 2"/>
          <p:cNvSpPr>
            <a:spLocks noChangeArrowheads="1"/>
          </p:cNvSpPr>
          <p:nvPr/>
        </p:nvSpPr>
        <p:spPr bwMode="auto">
          <a:xfrm>
            <a:off x="23813" y="463550"/>
            <a:ext cx="231775" cy="322263"/>
          </a:xfrm>
          <a:prstGeom prst="rect">
            <a:avLst/>
          </a:prstGeom>
          <a:noFill/>
          <a:ln w="9525">
            <a:noFill/>
            <a:miter lim="800000"/>
            <a:headEnd/>
            <a:tailEnd/>
          </a:ln>
        </p:spPr>
        <p:txBody>
          <a:bodyPr lIns="0" tIns="0" rIns="0" bIns="0"/>
          <a:lstStyle/>
          <a:p>
            <a:pPr marL="63500" eaLnBrk="1" hangingPunct="1"/>
            <a:endParaRPr lang="el-GR" altLang="el-GR" sz="2700" b="1" dirty="0">
              <a:solidFill>
                <a:srgbClr val="B40E1B"/>
              </a:solidFill>
            </a:endParaRPr>
          </a:p>
        </p:txBody>
      </p:sp>
      <p:sp>
        <p:nvSpPr>
          <p:cNvPr id="5" name="Rectangle 4"/>
          <p:cNvSpPr/>
          <p:nvPr/>
        </p:nvSpPr>
        <p:spPr>
          <a:xfrm>
            <a:off x="701675" y="292100"/>
            <a:ext cx="1504950" cy="506413"/>
          </a:xfrm>
          <a:prstGeom prst="rect">
            <a:avLst/>
          </a:prstGeom>
        </p:spPr>
        <p:txBody>
          <a:bodyPr lIns="0" tIns="0" rIns="0" bIns="0"/>
          <a:lstStyle/>
          <a:p>
            <a:pPr marL="50800" eaLnBrk="1" fontAlgn="auto" hangingPunct="1">
              <a:lnSpc>
                <a:spcPts val="1392"/>
              </a:lnSpc>
              <a:spcBef>
                <a:spcPts val="0"/>
              </a:spcBef>
              <a:spcAft>
                <a:spcPts val="0"/>
              </a:spcAft>
              <a:defRPr/>
            </a:pPr>
            <a:endParaRPr lang="en-US" sz="750" b="1" dirty="0">
              <a:solidFill>
                <a:srgbClr val="8E4042"/>
              </a:solidFill>
              <a:latin typeface="Palatino Linotype"/>
            </a:endParaRPr>
          </a:p>
        </p:txBody>
      </p:sp>
      <p:sp>
        <p:nvSpPr>
          <p:cNvPr id="6" name="Rectangle 5"/>
          <p:cNvSpPr/>
          <p:nvPr/>
        </p:nvSpPr>
        <p:spPr>
          <a:xfrm>
            <a:off x="23813" y="895350"/>
            <a:ext cx="2182812" cy="85725"/>
          </a:xfrm>
          <a:prstGeom prst="rect">
            <a:avLst/>
          </a:prstGeom>
        </p:spPr>
        <p:txBody>
          <a:bodyPr lIns="0" tIns="0" rIns="0" bIns="0"/>
          <a:lstStyle/>
          <a:p>
            <a:pPr marL="63500" eaLnBrk="1" fontAlgn="auto" hangingPunct="1">
              <a:spcBef>
                <a:spcPts val="0"/>
              </a:spcBef>
              <a:spcAft>
                <a:spcPts val="0"/>
              </a:spcAft>
              <a:defRPr/>
            </a:pPr>
            <a:endParaRPr lang="en-US" sz="600" spc="350" dirty="0">
              <a:solidFill>
                <a:srgbClr val="4D4C4A"/>
              </a:solidFill>
              <a:latin typeface="Palatino Linotype"/>
            </a:endParaRPr>
          </a:p>
        </p:txBody>
      </p:sp>
      <p:sp>
        <p:nvSpPr>
          <p:cNvPr id="7" name="Rectangle 6"/>
          <p:cNvSpPr/>
          <p:nvPr/>
        </p:nvSpPr>
        <p:spPr>
          <a:xfrm>
            <a:off x="2401888" y="328613"/>
            <a:ext cx="4333875" cy="665162"/>
          </a:xfrm>
          <a:prstGeom prst="rect">
            <a:avLst/>
          </a:prstGeom>
        </p:spPr>
        <p:txBody>
          <a:bodyPr lIns="0" tIns="0" rIns="0" bIns="0"/>
          <a:lstStyle/>
          <a:p>
            <a:pPr marL="63500" eaLnBrk="1" fontAlgn="auto" hangingPunct="1">
              <a:spcBef>
                <a:spcPts val="0"/>
              </a:spcBef>
              <a:spcAft>
                <a:spcPts val="0"/>
              </a:spcAft>
              <a:defRPr/>
            </a:pPr>
            <a:r>
              <a:rPr lang="el" sz="3950" b="1">
                <a:latin typeface="Arial"/>
              </a:rPr>
              <a:t>Οστά του ταρσού</a:t>
            </a:r>
          </a:p>
        </p:txBody>
      </p:sp>
      <p:sp>
        <p:nvSpPr>
          <p:cNvPr id="8200" name="Rectangle 7"/>
          <p:cNvSpPr>
            <a:spLocks noChangeArrowheads="1"/>
          </p:cNvSpPr>
          <p:nvPr/>
        </p:nvSpPr>
        <p:spPr bwMode="auto">
          <a:xfrm>
            <a:off x="1187450" y="2060575"/>
            <a:ext cx="2303463" cy="2814638"/>
          </a:xfrm>
          <a:prstGeom prst="rect">
            <a:avLst/>
          </a:prstGeom>
          <a:noFill/>
          <a:ln w="9525">
            <a:noFill/>
            <a:miter lim="800000"/>
            <a:headEnd/>
            <a:tailEnd/>
          </a:ln>
        </p:spPr>
        <p:txBody>
          <a:bodyPr lIns="0" tIns="0" rIns="0" bIns="0"/>
          <a:lstStyle/>
          <a:p>
            <a:pPr marL="12700" eaLnBrk="1" hangingPunct="1">
              <a:lnSpc>
                <a:spcPts val="2588"/>
              </a:lnSpc>
            </a:pPr>
            <a:r>
              <a:rPr lang="el-GR" altLang="el-GR"/>
              <a:t>Αστράγαλος (21) Πτέρνα (24) Σκαφοειδές (22) Κυβοειδές(25)</a:t>
            </a:r>
          </a:p>
          <a:p>
            <a:pPr marL="12700" eaLnBrk="1" hangingPunct="1">
              <a:lnSpc>
                <a:spcPts val="2588"/>
              </a:lnSpc>
            </a:pPr>
            <a:r>
              <a:rPr lang="el-GR" altLang="el-GR"/>
              <a:t>3 Σφηνοειδή (23)</a:t>
            </a:r>
          </a:p>
        </p:txBody>
      </p:sp>
      <p:graphicFrame>
        <p:nvGraphicFramePr>
          <p:cNvPr id="55305" name="Group 9"/>
          <p:cNvGraphicFramePr>
            <a:graphicFrameLocks noGrp="1"/>
          </p:cNvGraphicFramePr>
          <p:nvPr/>
        </p:nvGraphicFramePr>
        <p:xfrm>
          <a:off x="539750" y="1397000"/>
          <a:ext cx="8064500" cy="4984750"/>
        </p:xfrm>
        <a:graphic>
          <a:graphicData uri="http://schemas.openxmlformats.org/drawingml/2006/table">
            <a:tbl>
              <a:tblPr/>
              <a:tblGrid>
                <a:gridCol w="8064500"/>
              </a:tblGrid>
              <a:tr h="4984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p:cNvPicPr>
          <p:nvPr/>
        </p:nvPicPr>
        <p:blipFill>
          <a:blip r:embed="rId2"/>
          <a:srcRect/>
          <a:stretch>
            <a:fillRect/>
          </a:stretch>
        </p:blipFill>
        <p:spPr bwMode="auto">
          <a:xfrm>
            <a:off x="5632450" y="2087563"/>
            <a:ext cx="1560513" cy="3611562"/>
          </a:xfrm>
          <a:prstGeom prst="rect">
            <a:avLst/>
          </a:prstGeom>
          <a:noFill/>
          <a:ln w="9525">
            <a:noFill/>
            <a:miter lim="800000"/>
            <a:headEnd/>
            <a:tailEnd/>
          </a:ln>
        </p:spPr>
      </p:pic>
      <p:sp>
        <p:nvSpPr>
          <p:cNvPr id="9219" name="Rectangle 2"/>
          <p:cNvSpPr>
            <a:spLocks noChangeArrowheads="1"/>
          </p:cNvSpPr>
          <p:nvPr/>
        </p:nvSpPr>
        <p:spPr bwMode="auto">
          <a:xfrm>
            <a:off x="23813" y="463550"/>
            <a:ext cx="231775" cy="322263"/>
          </a:xfrm>
          <a:prstGeom prst="rect">
            <a:avLst/>
          </a:prstGeom>
          <a:noFill/>
          <a:ln w="9525">
            <a:noFill/>
            <a:miter lim="800000"/>
            <a:headEnd/>
            <a:tailEnd/>
          </a:ln>
        </p:spPr>
        <p:txBody>
          <a:bodyPr lIns="0" tIns="0" rIns="0" bIns="0"/>
          <a:lstStyle/>
          <a:p>
            <a:pPr marL="25400" eaLnBrk="1" hangingPunct="1"/>
            <a:endParaRPr lang="el-GR" altLang="el-GR" sz="2500" b="1" dirty="0">
              <a:solidFill>
                <a:srgbClr val="B40E1B"/>
              </a:solidFill>
            </a:endParaRPr>
          </a:p>
        </p:txBody>
      </p:sp>
      <p:sp>
        <p:nvSpPr>
          <p:cNvPr id="9221" name="Rectangle 4"/>
          <p:cNvSpPr>
            <a:spLocks noChangeArrowheads="1"/>
          </p:cNvSpPr>
          <p:nvPr/>
        </p:nvSpPr>
        <p:spPr bwMode="auto">
          <a:xfrm>
            <a:off x="701675" y="292100"/>
            <a:ext cx="1504950" cy="506413"/>
          </a:xfrm>
          <a:prstGeom prst="rect">
            <a:avLst/>
          </a:prstGeom>
          <a:noFill/>
          <a:ln w="9525">
            <a:noFill/>
            <a:miter lim="800000"/>
            <a:headEnd/>
            <a:tailEnd/>
          </a:ln>
        </p:spPr>
        <p:txBody>
          <a:bodyPr lIns="0" tIns="0" rIns="0" bIns="0"/>
          <a:lstStyle/>
          <a:p>
            <a:pPr marL="50800" eaLnBrk="1" hangingPunct="1">
              <a:lnSpc>
                <a:spcPts val="1388"/>
              </a:lnSpc>
            </a:pPr>
            <a:endParaRPr lang="el-GR" altLang="el-GR" sz="1200" dirty="0">
              <a:solidFill>
                <a:srgbClr val="252321"/>
              </a:solidFill>
              <a:latin typeface="Bookman Old Style" pitchFamily="18" charset="0"/>
            </a:endParaRPr>
          </a:p>
        </p:txBody>
      </p:sp>
      <p:sp>
        <p:nvSpPr>
          <p:cNvPr id="6" name="Rectangle 5"/>
          <p:cNvSpPr/>
          <p:nvPr/>
        </p:nvSpPr>
        <p:spPr>
          <a:xfrm>
            <a:off x="23813" y="895350"/>
            <a:ext cx="2182812" cy="85725"/>
          </a:xfrm>
          <a:prstGeom prst="rect">
            <a:avLst/>
          </a:prstGeom>
        </p:spPr>
        <p:txBody>
          <a:bodyPr lIns="0" tIns="0" rIns="0" bIns="0"/>
          <a:lstStyle/>
          <a:p>
            <a:pPr eaLnBrk="1" fontAlgn="auto" hangingPunct="1">
              <a:spcBef>
                <a:spcPts val="0"/>
              </a:spcBef>
              <a:spcAft>
                <a:spcPts val="0"/>
              </a:spcAft>
              <a:defRPr/>
            </a:pPr>
            <a:r>
              <a:rPr lang="en-US" sz="600" spc="350" dirty="0" smtClean="0">
                <a:solidFill>
                  <a:srgbClr val="4D4C4A"/>
                </a:solidFill>
                <a:latin typeface="Palatino Linotype"/>
              </a:rPr>
              <a:t>C</a:t>
            </a:r>
            <a:endParaRPr lang="en-US" sz="600" spc="350" dirty="0">
              <a:solidFill>
                <a:srgbClr val="4D4C4A"/>
              </a:solidFill>
              <a:latin typeface="Palatino Linotype"/>
            </a:endParaRPr>
          </a:p>
        </p:txBody>
      </p:sp>
      <p:sp>
        <p:nvSpPr>
          <p:cNvPr id="7" name="Rectangle 6"/>
          <p:cNvSpPr/>
          <p:nvPr/>
        </p:nvSpPr>
        <p:spPr>
          <a:xfrm>
            <a:off x="2332038" y="603250"/>
            <a:ext cx="5976937" cy="658813"/>
          </a:xfrm>
          <a:prstGeom prst="rect">
            <a:avLst/>
          </a:prstGeom>
        </p:spPr>
        <p:txBody>
          <a:bodyPr lIns="0" tIns="0" rIns="0" bIns="0"/>
          <a:lstStyle/>
          <a:p>
            <a:pPr eaLnBrk="1" fontAlgn="auto" hangingPunct="1">
              <a:spcBef>
                <a:spcPts val="0"/>
              </a:spcBef>
              <a:spcAft>
                <a:spcPts val="0"/>
              </a:spcAft>
              <a:defRPr/>
            </a:pPr>
            <a:r>
              <a:rPr lang="el" sz="4450" b="1" spc="-50">
                <a:latin typeface="Arial"/>
              </a:rPr>
              <a:t>Οστά του μεταταρσίου</a:t>
            </a:r>
          </a:p>
        </p:txBody>
      </p:sp>
      <p:sp>
        <p:nvSpPr>
          <p:cNvPr id="9224" name="Rectangle 7"/>
          <p:cNvSpPr>
            <a:spLocks noChangeArrowheads="1"/>
          </p:cNvSpPr>
          <p:nvPr/>
        </p:nvSpPr>
        <p:spPr bwMode="auto">
          <a:xfrm>
            <a:off x="549275" y="2316163"/>
            <a:ext cx="3736975" cy="1079500"/>
          </a:xfrm>
          <a:prstGeom prst="rect">
            <a:avLst/>
          </a:prstGeom>
          <a:noFill/>
          <a:ln w="9525">
            <a:noFill/>
            <a:miter lim="800000"/>
            <a:headEnd/>
            <a:tailEnd/>
          </a:ln>
        </p:spPr>
        <p:txBody>
          <a:bodyPr lIns="0" tIns="0" rIns="0" bIns="0"/>
          <a:lstStyle/>
          <a:p>
            <a:pPr marL="12700" eaLnBrk="1" hangingPunct="1">
              <a:lnSpc>
                <a:spcPts val="2138"/>
              </a:lnSpc>
            </a:pPr>
            <a:r>
              <a:rPr lang="el-GR" altLang="el-GR" sz="1600"/>
              <a:t>Είναι 5 μεταταρσια οστά ,τα οποία αριθμούνται από το εσω χείλος του ποδιού προς τα έξω και ονομάζονται 1</a:t>
            </a:r>
            <a:r>
              <a:rPr lang="el-GR" altLang="el-GR" sz="1600" baseline="30000"/>
              <a:t>ο</a:t>
            </a:r>
            <a:r>
              <a:rPr lang="el-GR" altLang="el-GR" sz="1600"/>
              <a:t> ,2</a:t>
            </a:r>
            <a:r>
              <a:rPr lang="el-GR" altLang="el-GR" sz="1600" baseline="30000"/>
              <a:t>ο</a:t>
            </a:r>
            <a:r>
              <a:rPr lang="el-GR" altLang="el-GR" sz="1600"/>
              <a:t> κ.τ.λ.</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2"/>
          <p:cNvPicPr>
            <a:picLocks noChangeAspect="1"/>
          </p:cNvPicPr>
          <p:nvPr/>
        </p:nvPicPr>
        <p:blipFill>
          <a:blip r:embed="rId2"/>
          <a:srcRect/>
          <a:stretch>
            <a:fillRect/>
          </a:stretch>
        </p:blipFill>
        <p:spPr bwMode="auto">
          <a:xfrm>
            <a:off x="5846763" y="1719263"/>
            <a:ext cx="1809750" cy="3962400"/>
          </a:xfrm>
          <a:prstGeom prst="rect">
            <a:avLst/>
          </a:prstGeom>
          <a:noFill/>
          <a:ln w="9525">
            <a:noFill/>
            <a:miter lim="800000"/>
            <a:headEnd/>
            <a:tailEnd/>
          </a:ln>
        </p:spPr>
      </p:pic>
      <p:sp>
        <p:nvSpPr>
          <p:cNvPr id="4" name="Rectangle 3"/>
          <p:cNvSpPr/>
          <p:nvPr/>
        </p:nvSpPr>
        <p:spPr>
          <a:xfrm>
            <a:off x="2454275" y="354013"/>
            <a:ext cx="4306888" cy="530225"/>
          </a:xfrm>
          <a:prstGeom prst="rect">
            <a:avLst/>
          </a:prstGeom>
        </p:spPr>
        <p:txBody>
          <a:bodyPr lIns="0" tIns="0" rIns="0" bIns="0"/>
          <a:lstStyle/>
          <a:p>
            <a:pPr eaLnBrk="1" fontAlgn="auto" hangingPunct="1">
              <a:spcBef>
                <a:spcPts val="0"/>
              </a:spcBef>
              <a:spcAft>
                <a:spcPts val="0"/>
              </a:spcAft>
              <a:defRPr/>
            </a:pPr>
            <a:r>
              <a:rPr lang="el" sz="4450" b="1" spc="-50">
                <a:latin typeface="Arial"/>
              </a:rPr>
              <a:t>Οστά Δακτύλων</a:t>
            </a:r>
          </a:p>
        </p:txBody>
      </p:sp>
      <p:sp>
        <p:nvSpPr>
          <p:cNvPr id="10245" name="Rectangle 4"/>
          <p:cNvSpPr>
            <a:spLocks noChangeArrowheads="1"/>
          </p:cNvSpPr>
          <p:nvPr/>
        </p:nvSpPr>
        <p:spPr bwMode="auto">
          <a:xfrm>
            <a:off x="895350" y="1652588"/>
            <a:ext cx="3481388" cy="1908175"/>
          </a:xfrm>
          <a:prstGeom prst="rect">
            <a:avLst/>
          </a:prstGeom>
          <a:noFill/>
          <a:ln w="9525">
            <a:noFill/>
            <a:miter lim="800000"/>
            <a:headEnd/>
            <a:tailEnd/>
          </a:ln>
        </p:spPr>
        <p:txBody>
          <a:bodyPr lIns="0" tIns="0" rIns="0" bIns="0"/>
          <a:lstStyle/>
          <a:p>
            <a:pPr eaLnBrk="1" hangingPunct="1">
              <a:lnSpc>
                <a:spcPts val="1950"/>
              </a:lnSpc>
            </a:pPr>
            <a:r>
              <a:rPr lang="el-GR" altLang="el-GR" sz="1500"/>
              <a:t>Οι φάλλαγες των δακτύλων είναι τρεις για κάθε δάκτυλο</a:t>
            </a:r>
          </a:p>
          <a:p>
            <a:pPr eaLnBrk="1" hangingPunct="1">
              <a:spcAft>
                <a:spcPts val="2313"/>
              </a:spcAft>
            </a:pPr>
            <a:r>
              <a:rPr lang="el-GR" altLang="el-GR" sz="1500"/>
              <a:t>(πρώτη ,μέση ,ονυχοφόρα φαλλαγα)</a:t>
            </a:r>
          </a:p>
          <a:p>
            <a:pPr eaLnBrk="1" hangingPunct="1">
              <a:lnSpc>
                <a:spcPts val="1925"/>
              </a:lnSpc>
            </a:pPr>
            <a:r>
              <a:rPr lang="el-GR" altLang="el-GR" sz="1500"/>
              <a:t>Εξαίρεση είναι το μεγάλο δάκτυλο που έχει μόνο δυο φάλλαγες</a:t>
            </a:r>
          </a:p>
          <a:p>
            <a:pPr eaLnBrk="1" hangingPunct="1"/>
            <a:r>
              <a:rPr lang="el-GR" altLang="el-GR" sz="1500"/>
              <a:t>(πρώτη και ονυχοφόρα φάλλαγα)</a:t>
            </a:r>
          </a:p>
        </p:txBody>
      </p:sp>
      <p:sp>
        <p:nvSpPr>
          <p:cNvPr id="6" name="Rectangle 5"/>
          <p:cNvSpPr/>
          <p:nvPr/>
        </p:nvSpPr>
        <p:spPr>
          <a:xfrm>
            <a:off x="5873750" y="5748338"/>
            <a:ext cx="1654175" cy="174625"/>
          </a:xfrm>
          <a:prstGeom prst="rect">
            <a:avLst/>
          </a:prstGeom>
          <a:solidFill>
            <a:srgbClr val="EFECE8"/>
          </a:solidFill>
        </p:spPr>
        <p:txBody>
          <a:bodyPr lIns="0" tIns="0" rIns="0" bIns="0"/>
          <a:lstStyle/>
          <a:p>
            <a:pPr marL="38100" algn="just" eaLnBrk="1" fontAlgn="auto" hangingPunct="1">
              <a:lnSpc>
                <a:spcPts val="624"/>
              </a:lnSpc>
              <a:spcBef>
                <a:spcPts val="0"/>
              </a:spcBef>
              <a:spcAft>
                <a:spcPts val="0"/>
              </a:spcAft>
              <a:defRPr/>
            </a:pPr>
            <a:r>
              <a:rPr lang="el" sz="450">
                <a:solidFill>
                  <a:srgbClr val="4D4C4A"/>
                </a:solidFill>
                <a:latin typeface="Arial"/>
              </a:rPr>
              <a:t>Α. Ραχιαία </a:t>
            </a:r>
            <a:r>
              <a:rPr lang="el" sz="450">
                <a:solidFill>
                  <a:srgbClr val="6C6966"/>
                </a:solidFill>
                <a:latin typeface="Arial"/>
              </a:rPr>
              <a:t>επιφάνεια των μεταταρσίων και των φαλαγγών </a:t>
            </a:r>
            <a:r>
              <a:rPr lang="el" sz="450">
                <a:solidFill>
                  <a:srgbClr val="4D4C4A"/>
                </a:solidFill>
                <a:latin typeface="Arial"/>
              </a:rPr>
              <a:t>των </a:t>
            </a:r>
            <a:r>
              <a:rPr lang="el" sz="450">
                <a:solidFill>
                  <a:srgbClr val="6C6966"/>
                </a:solidFill>
                <a:latin typeface="Arial"/>
              </a:rPr>
              <a:t>δακτύλων του δεξιού ποδιού</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l-GR" altLang="el-GR" smtClean="0"/>
              <a:t>ΑΡΘΡΩΣΕΙΣ</a:t>
            </a:r>
          </a:p>
        </p:txBody>
      </p:sp>
      <p:sp>
        <p:nvSpPr>
          <p:cNvPr id="11267" name="Rectangle 3"/>
          <p:cNvSpPr>
            <a:spLocks noGrp="1" noChangeArrowheads="1"/>
          </p:cNvSpPr>
          <p:nvPr>
            <p:ph type="body" idx="1"/>
          </p:nvPr>
        </p:nvSpPr>
        <p:spPr>
          <a:xfrm>
            <a:off x="539750" y="1484313"/>
            <a:ext cx="8147050" cy="5113337"/>
          </a:xfrm>
        </p:spPr>
        <p:txBody>
          <a:bodyPr/>
          <a:lstStyle/>
          <a:p>
            <a:pPr marL="609600" indent="-609600" eaLnBrk="1" hangingPunct="1">
              <a:buFontTx/>
              <a:buAutoNum type="arabicPeriod"/>
            </a:pPr>
            <a:r>
              <a:rPr lang="el-GR" altLang="el-GR" sz="2800" smtClean="0"/>
              <a:t>ΑΣΤΡΑΓΑΛΟΚΝΗΜΙΚΗ (ή ποδοκνημική)</a:t>
            </a:r>
          </a:p>
          <a:p>
            <a:pPr marL="609600" indent="-609600" eaLnBrk="1" hangingPunct="1">
              <a:buFontTx/>
              <a:buAutoNum type="arabicPeriod"/>
            </a:pPr>
            <a:r>
              <a:rPr lang="el-GR" altLang="el-GR" sz="2800" smtClean="0"/>
              <a:t> </a:t>
            </a:r>
            <a:r>
              <a:rPr lang="el-GR" altLang="el-GR" sz="2800" i="1" smtClean="0"/>
              <a:t>ΑΣΤΡΑΓΑΛΟΠΤΕΡΝΙΚΉ (ή ΥΠΑΣΤΡΑΓΑΛΙΚΉ)</a:t>
            </a:r>
          </a:p>
          <a:p>
            <a:pPr marL="609600" indent="-609600" eaLnBrk="1" hangingPunct="1">
              <a:buFontTx/>
              <a:buAutoNum type="arabicPeriod"/>
            </a:pPr>
            <a:r>
              <a:rPr lang="el-GR" altLang="el-GR" sz="2800" i="1" smtClean="0"/>
              <a:t>ΕΓΚΑΡΣΙΑ ΤΟΥ ΤΑΡΣΟΥ – ΧΟΠΑΡΤΕΙΟΣ (</a:t>
            </a:r>
            <a:r>
              <a:rPr lang="en-US" altLang="el-GR" sz="2800" i="1" smtClean="0"/>
              <a:t>CHOPART</a:t>
            </a:r>
            <a:r>
              <a:rPr lang="el-GR" altLang="el-GR" sz="2800" i="1" smtClean="0"/>
              <a:t>)Αποτελείται από 2 άρθρώσεις, την αστραγαλοσκαφοειδή και την πτερνοκυβοειδή.</a:t>
            </a:r>
            <a:r>
              <a:rPr lang="el-GR" altLang="el-GR" sz="2800" smtClean="0"/>
              <a:t> </a:t>
            </a:r>
          </a:p>
          <a:p>
            <a:pPr marL="609600" indent="-609600" eaLnBrk="1" hangingPunct="1">
              <a:buFontTx/>
              <a:buAutoNum type="arabicPeriod"/>
            </a:pPr>
            <a:r>
              <a:rPr lang="el-GR" altLang="el-GR" sz="2800" i="1" smtClean="0"/>
              <a:t>ΤΑΡΣΟΜΕΤΑΤΑΡΣΙΕΣ</a:t>
            </a:r>
            <a:r>
              <a:rPr lang="el-GR" altLang="el-GR" sz="2800" smtClean="0"/>
              <a:t> </a:t>
            </a:r>
          </a:p>
          <a:p>
            <a:pPr marL="609600" indent="-609600" eaLnBrk="1" hangingPunct="1">
              <a:buFontTx/>
              <a:buAutoNum type="arabicPeriod"/>
            </a:pPr>
            <a:r>
              <a:rPr lang="el-GR" altLang="el-GR" sz="2800" i="1" smtClean="0"/>
              <a:t>ΜΕΣΟΜΕΤΑΤΑΡΣΙΕΣ</a:t>
            </a:r>
            <a:r>
              <a:rPr lang="el-GR" altLang="el-GR" sz="2800" smtClean="0"/>
              <a:t> </a:t>
            </a:r>
          </a:p>
          <a:p>
            <a:pPr marL="609600" indent="-609600" eaLnBrk="1" hangingPunct="1">
              <a:buFontTx/>
              <a:buAutoNum type="arabicPeriod"/>
            </a:pPr>
            <a:r>
              <a:rPr lang="el-GR" altLang="el-GR" sz="2800" i="1" smtClean="0"/>
              <a:t>ΜΕΤΑΤΑΡΣΙΟΦΑΛΛΑΓΓΙΚΕΣ</a:t>
            </a:r>
          </a:p>
          <a:p>
            <a:pPr marL="609600" indent="-609600" eaLnBrk="1" hangingPunct="1">
              <a:buFontTx/>
              <a:buAutoNum type="arabicPeriod"/>
            </a:pPr>
            <a:r>
              <a:rPr lang="el-GR" altLang="el-GR" sz="2800" i="1" smtClean="0"/>
              <a:t>ΜΕΣΟΦΑΛΛΑΓΓΙΚΕΣ</a:t>
            </a:r>
            <a:endParaRPr lang="el-GR" altLang="el-GR" sz="2800" smtClean="0"/>
          </a:p>
          <a:p>
            <a:pPr marL="609600" indent="-609600" eaLnBrk="1" hangingPunct="1">
              <a:buFontTx/>
              <a:buAutoNum type="arabicPeriod"/>
            </a:pPr>
            <a:endParaRPr lang="el-GR" altLang="el-GR" sz="2800" smtClean="0"/>
          </a:p>
          <a:p>
            <a:pPr marL="609600" indent="-609600" eaLnBrk="1" hangingPunct="1"/>
            <a:endParaRPr lang="el-GR" altLang="el-GR"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p:cNvPicPr>
            <a:picLocks noChangeAspect="1"/>
          </p:cNvPicPr>
          <p:nvPr/>
        </p:nvPicPr>
        <p:blipFill>
          <a:blip r:embed="rId2"/>
          <a:srcRect/>
          <a:stretch>
            <a:fillRect/>
          </a:stretch>
        </p:blipFill>
        <p:spPr bwMode="auto">
          <a:xfrm>
            <a:off x="0" y="152400"/>
            <a:ext cx="4138613" cy="6381750"/>
          </a:xfrm>
          <a:prstGeom prst="rect">
            <a:avLst/>
          </a:prstGeom>
          <a:noFill/>
          <a:ln w="9525">
            <a:noFill/>
            <a:miter lim="800000"/>
            <a:headEnd/>
            <a:tailEnd/>
          </a:ln>
        </p:spPr>
      </p:pic>
      <p:sp>
        <p:nvSpPr>
          <p:cNvPr id="3" name="Rectangle 2"/>
          <p:cNvSpPr/>
          <p:nvPr/>
        </p:nvSpPr>
        <p:spPr>
          <a:xfrm>
            <a:off x="2876550" y="152400"/>
            <a:ext cx="3390900" cy="358775"/>
          </a:xfrm>
          <a:prstGeom prst="rect">
            <a:avLst/>
          </a:prstGeom>
        </p:spPr>
        <p:txBody>
          <a:bodyPr lIns="0" tIns="0" rIns="0" bIns="0"/>
          <a:lstStyle/>
          <a:p>
            <a:pPr eaLnBrk="1" fontAlgn="auto" hangingPunct="1">
              <a:spcBef>
                <a:spcPts val="0"/>
              </a:spcBef>
              <a:spcAft>
                <a:spcPts val="0"/>
              </a:spcAft>
              <a:defRPr/>
            </a:pPr>
            <a:r>
              <a:rPr lang="el" sz="3050" b="1">
                <a:solidFill>
                  <a:srgbClr val="16165D"/>
                </a:solidFill>
                <a:latin typeface="Times New Roman"/>
              </a:rPr>
              <a:t>ΠΟΔΟΚΝΗΜΙΚΗ</a:t>
            </a:r>
          </a:p>
        </p:txBody>
      </p:sp>
      <p:sp>
        <p:nvSpPr>
          <p:cNvPr id="4" name="Rectangle 3"/>
          <p:cNvSpPr/>
          <p:nvPr/>
        </p:nvSpPr>
        <p:spPr>
          <a:xfrm>
            <a:off x="414338" y="4121150"/>
            <a:ext cx="1292225" cy="322263"/>
          </a:xfrm>
          <a:prstGeom prst="rect">
            <a:avLst/>
          </a:prstGeom>
        </p:spPr>
        <p:txBody>
          <a:bodyPr lIns="0" tIns="0" rIns="0" bIns="0"/>
          <a:lstStyle/>
          <a:p>
            <a:pPr eaLnBrk="1" fontAlgn="auto" hangingPunct="1">
              <a:spcBef>
                <a:spcPts val="0"/>
              </a:spcBef>
              <a:spcAft>
                <a:spcPts val="0"/>
              </a:spcAft>
              <a:defRPr/>
            </a:pPr>
            <a:r>
              <a:rPr lang="el" sz="2350" i="1">
                <a:latin typeface="Times New Roman"/>
              </a:rPr>
              <a:t>Πρόσθιος</a:t>
            </a:r>
          </a:p>
        </p:txBody>
      </p:sp>
      <p:sp>
        <p:nvSpPr>
          <p:cNvPr id="5" name="Rectangle 4"/>
          <p:cNvSpPr/>
          <p:nvPr/>
        </p:nvSpPr>
        <p:spPr>
          <a:xfrm>
            <a:off x="2498725" y="2424113"/>
            <a:ext cx="1208088" cy="334962"/>
          </a:xfrm>
          <a:prstGeom prst="rect">
            <a:avLst/>
          </a:prstGeom>
        </p:spPr>
        <p:txBody>
          <a:bodyPr lIns="0" tIns="0" rIns="0" bIns="0"/>
          <a:lstStyle/>
          <a:p>
            <a:pPr eaLnBrk="1" fontAlgn="auto" hangingPunct="1">
              <a:spcBef>
                <a:spcPts val="0"/>
              </a:spcBef>
              <a:spcAft>
                <a:spcPts val="0"/>
              </a:spcAft>
              <a:defRPr/>
            </a:pPr>
            <a:r>
              <a:rPr lang="el" sz="2350" i="1">
                <a:latin typeface="Times New Roman"/>
              </a:rPr>
              <a:t>Οπίσθιος</a:t>
            </a:r>
          </a:p>
        </p:txBody>
      </p:sp>
      <p:sp>
        <p:nvSpPr>
          <p:cNvPr id="12294" name="Rectangle 5"/>
          <p:cNvSpPr>
            <a:spLocks noChangeArrowheads="1"/>
          </p:cNvSpPr>
          <p:nvPr/>
        </p:nvSpPr>
        <p:spPr bwMode="auto">
          <a:xfrm>
            <a:off x="4389438" y="779463"/>
            <a:ext cx="4622800" cy="5797550"/>
          </a:xfrm>
          <a:prstGeom prst="rect">
            <a:avLst/>
          </a:prstGeom>
          <a:noFill/>
          <a:ln w="9525">
            <a:noFill/>
            <a:miter lim="800000"/>
            <a:headEnd/>
            <a:tailEnd/>
          </a:ln>
        </p:spPr>
        <p:txBody>
          <a:bodyPr lIns="0" tIns="0" rIns="0" bIns="0"/>
          <a:lstStyle/>
          <a:p>
            <a:pPr marL="330200" indent="-317500" eaLnBrk="1" hangingPunct="1">
              <a:lnSpc>
                <a:spcPts val="2588"/>
              </a:lnSpc>
              <a:spcAft>
                <a:spcPts val="2525"/>
              </a:spcAft>
            </a:pPr>
            <a:r>
              <a:rPr lang="el-GR" altLang="el-GR" sz="2300">
                <a:latin typeface="Times New Roman" pitchFamily="18" charset="0"/>
              </a:rPr>
              <a:t>&gt;    Γίγγλυμος άρθρωση-περιβάλλεται από λεπτό, υμενώδη θύλακα (παχύτερος στην έσω πλευρά)</a:t>
            </a:r>
          </a:p>
          <a:p>
            <a:pPr marL="330200" indent="-317500" eaLnBrk="1" hangingPunct="1">
              <a:lnSpc>
                <a:spcPts val="2563"/>
              </a:lnSpc>
              <a:spcAft>
                <a:spcPts val="2525"/>
              </a:spcAft>
            </a:pPr>
            <a:r>
              <a:rPr lang="el-GR" altLang="el-GR" sz="2300">
                <a:latin typeface="Times New Roman" pitchFamily="18" charset="0"/>
              </a:rPr>
              <a:t>&gt;    Ο αστράγαλος διαρθρώνεται με τα σφυρά της κνήμης &amp; της περόνης. Το 2ο (έξω σφυρό), βρίσκεται πιο πίσω &amp; εκτείνεται πιο κάτω από αυτό της κνήμης (έσω σφυρό)</a:t>
            </a:r>
          </a:p>
          <a:p>
            <a:pPr marL="330200" indent="-317500" eaLnBrk="1" hangingPunct="1">
              <a:lnSpc>
                <a:spcPts val="2588"/>
              </a:lnSpc>
              <a:spcAft>
                <a:spcPts val="213"/>
              </a:spcAft>
            </a:pPr>
            <a:r>
              <a:rPr lang="el-GR" altLang="el-GR" sz="2300">
                <a:latin typeface="Times New Roman" pitchFamily="18" charset="0"/>
              </a:rPr>
              <a:t>Τα κάτω άκρα κνήμης &amp; περόνης</a:t>
            </a:r>
            <a:r>
              <a:rPr lang="en-US" altLang="el-GR" sz="2300">
                <a:latin typeface="Times New Roman" pitchFamily="18" charset="0"/>
              </a:rPr>
              <a:t> </a:t>
            </a:r>
            <a:r>
              <a:rPr lang="el-GR" altLang="el-GR" sz="2300">
                <a:latin typeface="Times New Roman" pitchFamily="18" charset="0"/>
              </a:rPr>
              <a:t>συγκρατούνται με τους:</a:t>
            </a:r>
          </a:p>
          <a:p>
            <a:pPr marL="330200" indent="-317500" eaLnBrk="1" hangingPunct="1">
              <a:spcAft>
                <a:spcPts val="838"/>
              </a:spcAft>
              <a:buFontTx/>
              <a:buChar char="•"/>
            </a:pPr>
            <a:r>
              <a:rPr lang="el-GR" altLang="el-GR" sz="2300" i="1">
                <a:latin typeface="Times New Roman" pitchFamily="18" charset="0"/>
              </a:rPr>
              <a:t>Εγκάρσιο κνημοπερονιαίο</a:t>
            </a:r>
          </a:p>
          <a:p>
            <a:pPr marL="330200" indent="-317500" eaLnBrk="1" hangingPunct="1">
              <a:lnSpc>
                <a:spcPts val="2588"/>
              </a:lnSpc>
              <a:spcAft>
                <a:spcPts val="213"/>
              </a:spcAft>
              <a:buFontTx/>
              <a:buChar char="•"/>
            </a:pPr>
            <a:r>
              <a:rPr lang="el-GR" altLang="el-GR" sz="2300" i="1">
                <a:latin typeface="Times New Roman" pitchFamily="18" charset="0"/>
              </a:rPr>
              <a:t>Πρόσθιο &amp; οπίσθιο σύνδεσμο κάτω κνημοπερονιαίας &amp;</a:t>
            </a:r>
          </a:p>
          <a:p>
            <a:pPr marL="330200" indent="-317500" eaLnBrk="1" hangingPunct="1">
              <a:buFontTx/>
              <a:buChar char="•"/>
            </a:pPr>
            <a:r>
              <a:rPr lang="el-GR" altLang="el-GR" sz="2300" i="1">
                <a:latin typeface="Times New Roman" pitchFamily="18" charset="0"/>
              </a:rPr>
              <a:t>Μεσόστεους</a:t>
            </a:r>
            <a:r>
              <a:rPr lang="el-GR" altLang="el-GR" sz="2300">
                <a:latin typeface="Times New Roman" pitchFamily="18" charset="0"/>
              </a:rPr>
              <a:t> συνδέσμους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1467</Words>
  <Application>Microsoft Office PowerPoint</Application>
  <PresentationFormat>Προβολή στην οθόνη (4:3)</PresentationFormat>
  <Paragraphs>225</Paragraphs>
  <Slides>33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Θέμα του Office</vt:lpstr>
      <vt:lpstr>ΑΚΡΟΣ ΠΟΥΣ</vt:lpstr>
      <vt:lpstr>ΑΚΡΟΣ ΠΟΥΣ</vt:lpstr>
      <vt:lpstr>Διαφάνεια 3</vt:lpstr>
      <vt:lpstr>Διαφάνεια 4</vt:lpstr>
      <vt:lpstr>Διαφάνεια 5</vt:lpstr>
      <vt:lpstr>Διαφάνεια 6</vt:lpstr>
      <vt:lpstr>Διαφάνεια 7</vt:lpstr>
      <vt:lpstr>ΑΡΘΡΩΣΕΙΣ</vt:lpstr>
      <vt:lpstr>Διαφάνεια 9</vt:lpstr>
      <vt:lpstr>Διαφάνεια 10</vt:lpstr>
      <vt:lpstr>Διαφάνεια 11</vt:lpstr>
      <vt:lpstr>Διαφάνεια 12</vt:lpstr>
      <vt:lpstr>Διαφάνεια 13</vt:lpstr>
      <vt:lpstr>Διαφάνεια 14</vt:lpstr>
      <vt:lpstr>ΚΙΝΗΣΗ</vt:lpstr>
      <vt:lpstr>ΟΙ ΜΥΕΣ ΠΟΥ ΣΥΜΒΑΛΛΟΥΝ ΣΤΙΣ ΚΙΝΗΣΕΙΣ ΤΗΣ Π.Δ.Κ </vt:lpstr>
      <vt:lpstr>ΚΙΝΗΣΕΙΣ</vt:lpstr>
      <vt:lpstr>Διαφάνεια 18</vt:lpstr>
      <vt:lpstr>Διαφάνεια 19</vt:lpstr>
      <vt:lpstr>Διαφάνεια 20</vt:lpstr>
      <vt:lpstr>Διαφάνεια 21</vt:lpstr>
      <vt:lpstr>ΣΥΝΔΕΣΜΟΙ</vt:lpstr>
      <vt:lpstr>ΣΥΝΔΕΣΜΟΙ</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ΑΚΡΟΣ ΠΟΥΣ</dc:title>
  <dc:creator>mgiak</dc:creator>
  <cp:lastModifiedBy>mgiak</cp:lastModifiedBy>
  <cp:revision>5</cp:revision>
  <dcterms:created xsi:type="dcterms:W3CDTF">2022-12-01T15:54:54Z</dcterms:created>
  <dcterms:modified xsi:type="dcterms:W3CDTF">2022-12-18T22:11:38Z</dcterms:modified>
</cp:coreProperties>
</file>