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8" r:id="rId7"/>
    <p:sldId id="261" r:id="rId8"/>
    <p:sldId id="279"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22A4708-52B2-4587-B2F7-85D8BCE23286}" type="datetimeFigureOut">
              <a:rPr lang="el-GR" smtClean="0"/>
              <a:t>17/1/2017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101062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22A4708-52B2-4587-B2F7-85D8BCE23286}" type="datetimeFigureOut">
              <a:rPr lang="el-GR" smtClean="0"/>
              <a:t>17/1/2017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3762534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22A4708-52B2-4587-B2F7-85D8BCE23286}" type="datetimeFigureOut">
              <a:rPr lang="el-GR" smtClean="0"/>
              <a:t>17/1/2017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330556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22A4708-52B2-4587-B2F7-85D8BCE23286}" type="datetimeFigureOut">
              <a:rPr lang="el-GR" smtClean="0"/>
              <a:t>17/1/2017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2013327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22A4708-52B2-4587-B2F7-85D8BCE23286}" type="datetimeFigureOut">
              <a:rPr lang="el-GR" smtClean="0"/>
              <a:t>17/1/2017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1588617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2A4708-52B2-4587-B2F7-85D8BCE23286}" type="datetimeFigureOut">
              <a:rPr lang="el-GR" smtClean="0"/>
              <a:t>17/1/2017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117638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22A4708-52B2-4587-B2F7-85D8BCE23286}" type="datetimeFigureOut">
              <a:rPr lang="el-GR" smtClean="0"/>
              <a:t>17/1/2017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2292687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222A4708-52B2-4587-B2F7-85D8BCE23286}" type="datetimeFigureOut">
              <a:rPr lang="el-GR" smtClean="0"/>
              <a:t>17/1/2017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987321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22A4708-52B2-4587-B2F7-85D8BCE23286}" type="datetimeFigureOut">
              <a:rPr lang="el-GR" smtClean="0"/>
              <a:t>17/1/2017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318326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22A4708-52B2-4587-B2F7-85D8BCE23286}" type="datetimeFigureOut">
              <a:rPr lang="el-GR" smtClean="0"/>
              <a:t>17/1/2017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28499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22A4708-52B2-4587-B2F7-85D8BCE23286}" type="datetimeFigureOut">
              <a:rPr lang="el-GR" smtClean="0"/>
              <a:t>17/1/2017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36991503-1D8C-411B-BA8D-78A53477E8CF}" type="slidenum">
              <a:rPr lang="el-GR" smtClean="0"/>
              <a:t>‹#›</a:t>
            </a:fld>
            <a:endParaRPr lang="el-GR"/>
          </a:p>
        </p:txBody>
      </p:sp>
    </p:spTree>
    <p:extLst>
      <p:ext uri="{BB962C8B-B14F-4D97-AF65-F5344CB8AC3E}">
        <p14:creationId xmlns:p14="http://schemas.microsoft.com/office/powerpoint/2010/main" val="981697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A4708-52B2-4587-B2F7-85D8BCE23286}" type="datetimeFigureOut">
              <a:rPr lang="el-GR" smtClean="0"/>
              <a:t>17/1/2017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991503-1D8C-411B-BA8D-78A53477E8CF}" type="slidenum">
              <a:rPr lang="el-GR" smtClean="0"/>
              <a:t>‹#›</a:t>
            </a:fld>
            <a:endParaRPr lang="el-GR"/>
          </a:p>
        </p:txBody>
      </p:sp>
    </p:spTree>
    <p:extLst>
      <p:ext uri="{BB962C8B-B14F-4D97-AF65-F5344CB8AC3E}">
        <p14:creationId xmlns:p14="http://schemas.microsoft.com/office/powerpoint/2010/main" val="140444553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fontScale="90000"/>
          </a:bodyPr>
          <a:lstStyle/>
          <a:p>
            <a:r>
              <a:rPr lang="el-GR" b="1" dirty="0"/>
              <a:t>Παραμορφώσεις των μικρών δακτύλων του </a:t>
            </a:r>
            <a:r>
              <a:rPr lang="el-GR" b="1" dirty="0" smtClean="0"/>
              <a:t>άκρου ποδός</a:t>
            </a:r>
            <a:r>
              <a:rPr lang="el-GR" b="1" dirty="0"/>
              <a:t/>
            </a:r>
            <a:br>
              <a:rPr lang="el-GR" b="1" dirty="0"/>
            </a:br>
            <a:endParaRPr lang="el-GR"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432584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endParaRPr lang="el-GR"/>
          </a:p>
        </p:txBody>
      </p:sp>
      <p:sp>
        <p:nvSpPr>
          <p:cNvPr id="8" name="Θέση περιεχομένου 7"/>
          <p:cNvSpPr>
            <a:spLocks noGrp="1"/>
          </p:cNvSpPr>
          <p:nvPr>
            <p:ph idx="1"/>
          </p:nvPr>
        </p:nvSpPr>
        <p:spPr/>
        <p:txBody>
          <a:bodyPr>
            <a:normAutofit fontScale="92500"/>
          </a:bodyPr>
          <a:lstStyle/>
          <a:p>
            <a:r>
              <a:rPr lang="el-GR" dirty="0"/>
              <a:t>Στους περισσότερους ασθενείς που επισκέπτονται τον γιατρό, οι παραμορφώσεις αυτές είναι </a:t>
            </a:r>
            <a:r>
              <a:rPr lang="el-GR" dirty="0" smtClean="0"/>
              <a:t>παγιωμένες</a:t>
            </a:r>
            <a:r>
              <a:rPr lang="el-GR" dirty="0"/>
              <a:t> και δεν μπορούν να διορθωθούν παρά μόνο χειρουργικά. </a:t>
            </a:r>
            <a:endParaRPr lang="el-GR" dirty="0" smtClean="0"/>
          </a:p>
          <a:p>
            <a:r>
              <a:rPr lang="el-GR" dirty="0" smtClean="0"/>
              <a:t>Η </a:t>
            </a:r>
            <a:r>
              <a:rPr lang="el-GR" dirty="0" err="1"/>
              <a:t>διαδερμική</a:t>
            </a:r>
            <a:r>
              <a:rPr lang="el-GR" dirty="0"/>
              <a:t> χειρουργική προσφέρει μια αξιόπιστη, ανώδυνη και αποτελεσματική λύση, με γρήγορη αποκατάσταση και δυνατότητα κινητοποίησης του ασθενούς καθ' όλη την διάρκεια της μετεγχειρητικής </a:t>
            </a:r>
            <a:r>
              <a:rPr lang="el-GR" dirty="0" smtClean="0"/>
              <a:t>περιόδου.</a:t>
            </a:r>
            <a:endParaRPr lang="el-GR" dirty="0"/>
          </a:p>
        </p:txBody>
      </p:sp>
    </p:spTree>
    <p:extLst>
      <p:ext uri="{BB962C8B-B14F-4D97-AF65-F5344CB8AC3E}">
        <p14:creationId xmlns:p14="http://schemas.microsoft.com/office/powerpoint/2010/main" val="3622204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Νεύρωμα </a:t>
            </a:r>
            <a:r>
              <a:rPr lang="en-US" b="1" dirty="0" smtClean="0"/>
              <a:t>Morton</a:t>
            </a:r>
            <a:endParaRPr lang="el-GR" dirty="0"/>
          </a:p>
        </p:txBody>
      </p:sp>
      <p:pic>
        <p:nvPicPr>
          <p:cNvPr id="7" name="Θέση περιεχομένου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0" y="1196752"/>
            <a:ext cx="4644008" cy="5661248"/>
          </a:xfrm>
        </p:spPr>
      </p:pic>
      <p:sp>
        <p:nvSpPr>
          <p:cNvPr id="5" name="Θέση περιεχομένου 4"/>
          <p:cNvSpPr>
            <a:spLocks noGrp="1"/>
          </p:cNvSpPr>
          <p:nvPr>
            <p:ph sz="half" idx="2"/>
          </p:nvPr>
        </p:nvSpPr>
        <p:spPr/>
        <p:txBody>
          <a:bodyPr/>
          <a:lstStyle/>
          <a:p>
            <a:r>
              <a:rPr lang="el-GR" dirty="0"/>
              <a:t>Το Νεύρωμα </a:t>
            </a:r>
            <a:r>
              <a:rPr lang="el-GR" dirty="0" err="1" smtClean="0"/>
              <a:t>Morton</a:t>
            </a:r>
            <a:r>
              <a:rPr lang="el-GR" dirty="0" smtClean="0"/>
              <a:t> ή </a:t>
            </a:r>
            <a:r>
              <a:rPr lang="el-GR" dirty="0" err="1"/>
              <a:t>μεταταρσαλγία</a:t>
            </a:r>
            <a:r>
              <a:rPr lang="el-GR" dirty="0"/>
              <a:t> του </a:t>
            </a:r>
            <a:r>
              <a:rPr lang="el-GR" dirty="0" err="1" smtClean="0"/>
              <a:t>Morton</a:t>
            </a:r>
            <a:r>
              <a:rPr lang="el-GR" dirty="0" smtClean="0"/>
              <a:t> </a:t>
            </a:r>
            <a:r>
              <a:rPr lang="el-GR" dirty="0"/>
              <a:t>είναι η πάθηση κατά την </a:t>
            </a:r>
            <a:r>
              <a:rPr lang="el-GR" dirty="0" smtClean="0"/>
              <a:t>οποία </a:t>
            </a:r>
            <a:r>
              <a:rPr lang="el-GR" dirty="0"/>
              <a:t>σχηματίζεται ένας καλοήθης όγκος, δηλαδή ένα νεύρωμα, στην μετάπτωση ενός πελματικού νεύρου σε δακτυλικό.</a:t>
            </a:r>
          </a:p>
        </p:txBody>
      </p:sp>
    </p:spTree>
    <p:extLst>
      <p:ext uri="{BB962C8B-B14F-4D97-AF65-F5344CB8AC3E}">
        <p14:creationId xmlns:p14="http://schemas.microsoft.com/office/powerpoint/2010/main" val="3627526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endParaRPr lang="el-GR"/>
          </a:p>
        </p:txBody>
      </p:sp>
      <p:sp>
        <p:nvSpPr>
          <p:cNvPr id="6" name="Θέση περιεχομένου 5"/>
          <p:cNvSpPr>
            <a:spLocks noGrp="1"/>
          </p:cNvSpPr>
          <p:nvPr>
            <p:ph idx="1"/>
          </p:nvPr>
        </p:nvSpPr>
        <p:spPr/>
        <p:txBody>
          <a:bodyPr>
            <a:normAutofit fontScale="92500" lnSpcReduction="10000"/>
          </a:bodyPr>
          <a:lstStyle/>
          <a:p>
            <a:r>
              <a:rPr lang="el-GR" dirty="0"/>
              <a:t>Το νεύρωμα εμφανίζεται συνήθως ανάμεσα στην κεφαλή του 3ου και 4ου </a:t>
            </a:r>
            <a:r>
              <a:rPr lang="el-GR" dirty="0" smtClean="0"/>
              <a:t>μεταταρσίου </a:t>
            </a:r>
            <a:r>
              <a:rPr lang="el-GR" dirty="0"/>
              <a:t>του ποδιού, ενώ σπανιότερα εμφανίζεται και ανάμεσα στο 2ο και 3ο μετατάρσιο.</a:t>
            </a:r>
          </a:p>
          <a:p>
            <a:r>
              <a:rPr lang="el-GR" dirty="0"/>
              <a:t>Ο όρος νεύρωμα υποδηλώνει όγκο του νευρικού ιστού. Στην πραγματικότητα</a:t>
            </a:r>
            <a:r>
              <a:rPr lang="el-GR" dirty="0" smtClean="0"/>
              <a:t>,  </a:t>
            </a:r>
            <a:r>
              <a:rPr lang="el-GR" dirty="0"/>
              <a:t>το νεύρωμα </a:t>
            </a:r>
            <a:r>
              <a:rPr lang="el-GR" dirty="0" err="1" smtClean="0"/>
              <a:t>Morton</a:t>
            </a:r>
            <a:r>
              <a:rPr lang="el-GR" dirty="0" smtClean="0"/>
              <a:t> </a:t>
            </a:r>
            <a:r>
              <a:rPr lang="el-GR" dirty="0"/>
              <a:t>δεν </a:t>
            </a:r>
            <a:r>
              <a:rPr lang="el-GR" dirty="0" smtClean="0"/>
              <a:t> αποτελεί πραγματικό </a:t>
            </a:r>
            <a:r>
              <a:rPr lang="el-GR" dirty="0"/>
              <a:t>νεύρωμα. Πρόκειται για μια αντιδραστική διόγκωση του νεύρου, με σχηματισμό ινώδους ιστού γύρω από αυτό</a:t>
            </a:r>
            <a:r>
              <a:rPr lang="el-GR" dirty="0" smtClean="0"/>
              <a:t>.</a:t>
            </a:r>
            <a:endParaRPr lang="el-GR" dirty="0"/>
          </a:p>
        </p:txBody>
      </p:sp>
    </p:spTree>
    <p:extLst>
      <p:ext uri="{BB962C8B-B14F-4D97-AF65-F5344CB8AC3E}">
        <p14:creationId xmlns:p14="http://schemas.microsoft.com/office/powerpoint/2010/main" val="3190505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Τα συνηθέστερα συμπτώματα είναι: αίσθημα πόνου στα μετατάρσια ή καψίματος ανάμεσα στα δάκτυλα του ποδιού. Συχνά ο ασθενής πονά τόσο πολύ που θέλει να βγάλει το παπούτσι στη μέση του δρόμου.</a:t>
            </a:r>
          </a:p>
          <a:p>
            <a:r>
              <a:rPr lang="el-GR" dirty="0"/>
              <a:t>Η διάγνωση γίνεται κλινικά με δοκιμασίες συμπίεσης του </a:t>
            </a:r>
            <a:r>
              <a:rPr lang="el-GR" dirty="0" smtClean="0"/>
              <a:t>νεύρου </a:t>
            </a:r>
            <a:r>
              <a:rPr lang="el-GR" dirty="0"/>
              <a:t>και επιβεβαιώνεται απεικονιστικά με υπέρηχο ή μαγνητική </a:t>
            </a:r>
            <a:r>
              <a:rPr lang="el-GR" dirty="0" smtClean="0"/>
              <a:t>τομογραφία</a:t>
            </a:r>
            <a:r>
              <a:rPr lang="el-GR" dirty="0"/>
              <a:t>.</a:t>
            </a:r>
          </a:p>
          <a:p>
            <a:r>
              <a:rPr lang="el-GR" dirty="0"/>
              <a:t>Και στις δύο περιπτώσεις βρίσκουμε διόγκωση του νεύρου στην περιοχή ανάμεσα στις κεφαλές των μεταταρσίων.</a:t>
            </a:r>
          </a:p>
          <a:p>
            <a:endParaRPr lang="el-GR" dirty="0"/>
          </a:p>
        </p:txBody>
      </p:sp>
    </p:spTree>
    <p:extLst>
      <p:ext uri="{BB962C8B-B14F-4D97-AF65-F5344CB8AC3E}">
        <p14:creationId xmlns:p14="http://schemas.microsoft.com/office/powerpoint/2010/main" val="762232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Για την αντιμετώπιση του πόνου </a:t>
            </a:r>
            <a:r>
              <a:rPr lang="el-GR" dirty="0" smtClean="0"/>
              <a:t>από </a:t>
            </a:r>
            <a:r>
              <a:rPr lang="el-GR" dirty="0"/>
              <a:t>το νεύρωμα </a:t>
            </a:r>
            <a:r>
              <a:rPr lang="el-GR" dirty="0" err="1"/>
              <a:t>morton</a:t>
            </a:r>
            <a:r>
              <a:rPr lang="el-GR" dirty="0"/>
              <a:t> έχουν προταθεί αρκετές χειρουργικές και μη χειρουργικές λύσεις.</a:t>
            </a:r>
          </a:p>
          <a:p>
            <a:r>
              <a:rPr lang="el-GR" dirty="0"/>
              <a:t>Η χρήση ειδικών πελμάτων και οι ενέσεις κορτιζόνης είναι η πιο </a:t>
            </a:r>
            <a:r>
              <a:rPr lang="el-GR" dirty="0" smtClean="0"/>
              <a:t>διαδεδομένη </a:t>
            </a:r>
            <a:r>
              <a:rPr lang="el-GR" dirty="0"/>
              <a:t>αρχική αντιμετώπιση, ενώ εναλλακτική λύση αποτελεί ο χημικός καυτηριασμός του νεύρου.</a:t>
            </a:r>
          </a:p>
          <a:p>
            <a:endParaRPr lang="el-GR" dirty="0"/>
          </a:p>
        </p:txBody>
      </p:sp>
    </p:spTree>
    <p:extLst>
      <p:ext uri="{BB962C8B-B14F-4D97-AF65-F5344CB8AC3E}">
        <p14:creationId xmlns:p14="http://schemas.microsoft.com/office/powerpoint/2010/main" val="2166406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a:t>Από χειρουργικής άποψης υπάρχει η </a:t>
            </a:r>
            <a:r>
              <a:rPr lang="el-GR" dirty="0" err="1"/>
              <a:t>νευρόλυση</a:t>
            </a:r>
            <a:r>
              <a:rPr lang="el-GR" dirty="0"/>
              <a:t> δηλαδή η </a:t>
            </a:r>
            <a:r>
              <a:rPr lang="el-GR" dirty="0" err="1"/>
              <a:t>αποσυμπίεση</a:t>
            </a:r>
            <a:r>
              <a:rPr lang="el-GR" dirty="0"/>
              <a:t> και απελευθέρωση του νεύρου αλλά και η </a:t>
            </a:r>
            <a:r>
              <a:rPr lang="el-GR" dirty="0" err="1"/>
              <a:t>νευρεκτομή</a:t>
            </a:r>
            <a:r>
              <a:rPr lang="el-GR" dirty="0"/>
              <a:t>.</a:t>
            </a:r>
          </a:p>
          <a:p>
            <a:r>
              <a:rPr lang="el-GR" dirty="0"/>
              <a:t>Η διαδικασία της χειρουργικής </a:t>
            </a:r>
            <a:r>
              <a:rPr lang="el-GR" dirty="0" err="1"/>
              <a:t>αποσυμπίεσης</a:t>
            </a:r>
            <a:r>
              <a:rPr lang="el-GR" dirty="0"/>
              <a:t>, μπορεί να πραγματοποιηθεί και με ελάχιστα επεμβατική </a:t>
            </a:r>
            <a:r>
              <a:rPr lang="el-GR" dirty="0" err="1"/>
              <a:t>διαδερμική</a:t>
            </a:r>
            <a:r>
              <a:rPr lang="el-GR" dirty="0"/>
              <a:t> τεχνική, δίνοντας το πλεονέκτημα της διατήρησης του νεύρου και της αισθητικότητας στην περιοχή</a:t>
            </a:r>
            <a:r>
              <a:rPr lang="el-GR" dirty="0" smtClean="0"/>
              <a:t>.</a:t>
            </a:r>
            <a:endParaRPr lang="el-GR" dirty="0"/>
          </a:p>
        </p:txBody>
      </p:sp>
    </p:spTree>
    <p:extLst>
      <p:ext uri="{BB962C8B-B14F-4D97-AF65-F5344CB8AC3E}">
        <p14:creationId xmlns:p14="http://schemas.microsoft.com/office/powerpoint/2010/main" val="455679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Το κότσι του </a:t>
            </a:r>
            <a:r>
              <a:rPr lang="el-GR" b="1" dirty="0" smtClean="0"/>
              <a:t>Ράφτη</a:t>
            </a:r>
            <a:endParaRPr lang="el-GR" dirty="0"/>
          </a:p>
        </p:txBody>
      </p:sp>
      <p:sp>
        <p:nvSpPr>
          <p:cNvPr id="3" name="Θέση περιεχομένου 2"/>
          <p:cNvSpPr>
            <a:spLocks noGrp="1"/>
          </p:cNvSpPr>
          <p:nvPr>
            <p:ph idx="1"/>
          </p:nvPr>
        </p:nvSpPr>
        <p:spPr/>
        <p:txBody>
          <a:bodyPr/>
          <a:lstStyle/>
          <a:p>
            <a:r>
              <a:rPr lang="el-GR" dirty="0"/>
              <a:t>Το κότσι του ράφτη πήρε την ονομασία του από </a:t>
            </a:r>
            <a:r>
              <a:rPr lang="el-GR" dirty="0" smtClean="0"/>
              <a:t>τους </a:t>
            </a:r>
            <a:r>
              <a:rPr lang="el-GR" dirty="0"/>
              <a:t>παλαιούς </a:t>
            </a:r>
            <a:r>
              <a:rPr lang="el-GR" dirty="0" smtClean="0"/>
              <a:t>ράφτες </a:t>
            </a:r>
            <a:r>
              <a:rPr lang="el-GR" dirty="0"/>
              <a:t>που καθόντουσαν και δούλευαν οκλαδόν, με αποτέλεσμα να δημιουργούνται </a:t>
            </a:r>
            <a:r>
              <a:rPr lang="el-GR" dirty="0" smtClean="0"/>
              <a:t>σκληρύνσεις </a:t>
            </a:r>
            <a:r>
              <a:rPr lang="el-GR" dirty="0"/>
              <a:t>στην περιοχή της κεφαλής του 5ου μεταταρσίου. </a:t>
            </a:r>
            <a:endParaRPr lang="el-GR" dirty="0" smtClean="0"/>
          </a:p>
          <a:p>
            <a:r>
              <a:rPr lang="el-GR" dirty="0" smtClean="0"/>
              <a:t>Μια </a:t>
            </a:r>
            <a:r>
              <a:rPr lang="el-GR" dirty="0"/>
              <a:t>άλλη ονομασία είναι </a:t>
            </a:r>
            <a:r>
              <a:rPr lang="el-GR" dirty="0" err="1"/>
              <a:t>bunionette</a:t>
            </a:r>
            <a:r>
              <a:rPr lang="el-GR" dirty="0"/>
              <a:t> δηλαδή ξιφολόγχη, λόγω του σχήματος που παίρνει ο 5ος </a:t>
            </a:r>
            <a:r>
              <a:rPr lang="el-GR" dirty="0" smtClean="0"/>
              <a:t>στίχος </a:t>
            </a:r>
            <a:r>
              <a:rPr lang="el-GR" dirty="0"/>
              <a:t>του ποδιού.</a:t>
            </a:r>
          </a:p>
        </p:txBody>
      </p:sp>
    </p:spTree>
    <p:extLst>
      <p:ext uri="{BB962C8B-B14F-4D97-AF65-F5344CB8AC3E}">
        <p14:creationId xmlns:p14="http://schemas.microsoft.com/office/powerpoint/2010/main" val="4133709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smtClean="0"/>
              <a:t>Πρόκειται </a:t>
            </a:r>
            <a:r>
              <a:rPr lang="el-GR" dirty="0"/>
              <a:t>για διόγκωση στην κεφαλή του 5ου μεταταρσίου, που οδηγεί σε χρόνιο ερεθισμό και πόνο. </a:t>
            </a:r>
            <a:endParaRPr lang="el-GR" dirty="0" smtClean="0"/>
          </a:p>
          <a:p>
            <a:r>
              <a:rPr lang="el-GR" dirty="0" smtClean="0"/>
              <a:t>Είναι </a:t>
            </a:r>
            <a:r>
              <a:rPr lang="el-GR" dirty="0"/>
              <a:t>κάτι αντίστοιχο με το κότσι στο μεγάλο δάκτυλο αλλά σε μικρότερη κλίμακα και πολύ πιο σπάνιο</a:t>
            </a:r>
            <a:r>
              <a:rPr lang="el-GR" dirty="0" smtClean="0"/>
              <a:t>. </a:t>
            </a:r>
          </a:p>
          <a:p>
            <a:r>
              <a:rPr lang="el-GR" dirty="0" smtClean="0"/>
              <a:t>Οι </a:t>
            </a:r>
            <a:r>
              <a:rPr lang="el-GR" dirty="0"/>
              <a:t>ασθενείς συμβουλεύονται τον γιατρό επειδή έχουν </a:t>
            </a:r>
            <a:r>
              <a:rPr lang="el-GR" dirty="0" smtClean="0"/>
              <a:t>σκλήρυνση και </a:t>
            </a:r>
            <a:r>
              <a:rPr lang="el-GR" dirty="0"/>
              <a:t>έντονο πόνο στην περιοχή του μικρού δακτύλου του ποδιού. Δυσκολεύονται να βρουν παπούτσια και πολλές φορές υπάρχει έντονα αντιαισθητική παραμόρφωση της περιοχής.</a:t>
            </a:r>
          </a:p>
        </p:txBody>
      </p:sp>
    </p:spTree>
    <p:extLst>
      <p:ext uri="{BB962C8B-B14F-4D97-AF65-F5344CB8AC3E}">
        <p14:creationId xmlns:p14="http://schemas.microsoft.com/office/powerpoint/2010/main" val="175661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92500"/>
          </a:bodyPr>
          <a:lstStyle/>
          <a:p>
            <a:r>
              <a:rPr lang="el-GR" dirty="0"/>
              <a:t>Το κότσι του ράφτη εμφανίζεται </a:t>
            </a:r>
            <a:r>
              <a:rPr lang="el-GR" dirty="0" smtClean="0"/>
              <a:t>συνηθέστερα </a:t>
            </a:r>
            <a:r>
              <a:rPr lang="el-GR" dirty="0"/>
              <a:t>σε άτομα με πλατύ πόδι. Μπορεί να οφείλεται είτε σε χρόνιο τραυματισμό της περιοχής, όπως γίνεται με τα στενά παπούτσια, είτε σε ανατομικές ιδιαιτερότητες του 5ου μεταταρσίου, που προδιαθέτουν σε μηχανικό ερεθισμό.</a:t>
            </a:r>
          </a:p>
          <a:p>
            <a:r>
              <a:rPr lang="el-GR" dirty="0"/>
              <a:t>Από ανατομικής </a:t>
            </a:r>
            <a:r>
              <a:rPr lang="el-GR" dirty="0" smtClean="0"/>
              <a:t>πλευράς </a:t>
            </a:r>
            <a:r>
              <a:rPr lang="el-GR" dirty="0"/>
              <a:t>διακρίνουμε 3 τύπους που συνήθως συμμετέχουν στην εμφάνιση αυτής της πάθησης.</a:t>
            </a:r>
          </a:p>
          <a:p>
            <a:endParaRPr lang="el-GR" dirty="0"/>
          </a:p>
        </p:txBody>
      </p:sp>
    </p:spTree>
    <p:extLst>
      <p:ext uri="{BB962C8B-B14F-4D97-AF65-F5344CB8AC3E}">
        <p14:creationId xmlns:p14="http://schemas.microsoft.com/office/powerpoint/2010/main" val="3688148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endParaRPr lang="el-GR"/>
          </a:p>
        </p:txBody>
      </p:sp>
      <p:sp>
        <p:nvSpPr>
          <p:cNvPr id="5" name="Θέση περιεχομένου 4"/>
          <p:cNvSpPr>
            <a:spLocks noGrp="1"/>
          </p:cNvSpPr>
          <p:nvPr>
            <p:ph sz="half" idx="1"/>
          </p:nvPr>
        </p:nvSpPr>
        <p:spPr/>
        <p:txBody>
          <a:bodyPr/>
          <a:lstStyle/>
          <a:p>
            <a:r>
              <a:rPr lang="el-GR" dirty="0"/>
              <a:t>Τύπος 1: Διόγκωση του κονδύλου της κεφαλής του 5ου ΜΤΤ.</a:t>
            </a:r>
          </a:p>
        </p:txBody>
      </p:sp>
      <p:pic>
        <p:nvPicPr>
          <p:cNvPr id="7" name="Θέση περιεχομένου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355976" y="1412776"/>
            <a:ext cx="4788023" cy="5445224"/>
          </a:xfrm>
        </p:spPr>
      </p:pic>
    </p:spTree>
    <p:extLst>
      <p:ext uri="{BB962C8B-B14F-4D97-AF65-F5344CB8AC3E}">
        <p14:creationId xmlns:p14="http://schemas.microsoft.com/office/powerpoint/2010/main" val="1183169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Οι παραμορφώσεις </a:t>
            </a:r>
            <a:r>
              <a:rPr lang="el-GR" dirty="0" smtClean="0"/>
              <a:t>των </a:t>
            </a:r>
            <a:r>
              <a:rPr lang="el-GR" dirty="0"/>
              <a:t>μικρών δακτύλων του ποδιού διακρίνονται </a:t>
            </a:r>
            <a:r>
              <a:rPr lang="el-GR" dirty="0" smtClean="0"/>
              <a:t>σε:</a:t>
            </a:r>
          </a:p>
          <a:p>
            <a:r>
              <a:rPr lang="el-GR" dirty="0" smtClean="0"/>
              <a:t>σφυροδακτυλία</a:t>
            </a:r>
            <a:r>
              <a:rPr lang="el-GR" dirty="0"/>
              <a:t>, </a:t>
            </a:r>
            <a:endParaRPr lang="el-GR" dirty="0" smtClean="0"/>
          </a:p>
          <a:p>
            <a:r>
              <a:rPr lang="el-GR" dirty="0" err="1" smtClean="0"/>
              <a:t>γαμψοδακτυλία</a:t>
            </a:r>
            <a:r>
              <a:rPr lang="el-GR" dirty="0"/>
              <a:t>, </a:t>
            </a:r>
            <a:endParaRPr lang="el-GR" dirty="0" smtClean="0"/>
          </a:p>
          <a:p>
            <a:r>
              <a:rPr lang="el-GR" dirty="0" err="1" smtClean="0"/>
              <a:t>πληκτροδακτυλία</a:t>
            </a:r>
            <a:r>
              <a:rPr lang="el-GR" dirty="0" smtClean="0"/>
              <a:t> </a:t>
            </a:r>
            <a:r>
              <a:rPr lang="el-GR" dirty="0"/>
              <a:t>και </a:t>
            </a:r>
            <a:endParaRPr lang="el-GR" dirty="0" smtClean="0"/>
          </a:p>
          <a:p>
            <a:r>
              <a:rPr lang="el-GR" dirty="0" err="1" smtClean="0"/>
              <a:t>κλινοδακτυλία</a:t>
            </a:r>
            <a:r>
              <a:rPr lang="el-GR" dirty="0" smtClean="0"/>
              <a:t> </a:t>
            </a:r>
            <a:r>
              <a:rPr lang="el-GR" dirty="0"/>
              <a:t>που είναι απόκλιση του δακτύλου προς το μεγάλο ή το μικρό δάκτυλο. </a:t>
            </a:r>
            <a:endParaRPr lang="en-US" dirty="0" smtClean="0"/>
          </a:p>
        </p:txBody>
      </p:sp>
    </p:spTree>
    <p:extLst>
      <p:ext uri="{BB962C8B-B14F-4D97-AF65-F5344CB8AC3E}">
        <p14:creationId xmlns:p14="http://schemas.microsoft.com/office/powerpoint/2010/main" val="1083173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smtClean="0"/>
              <a:t>Τύπος 2: Μεγάλη καμπυλότητα στην </a:t>
            </a:r>
            <a:r>
              <a:rPr lang="el-GR" dirty="0" err="1" smtClean="0"/>
              <a:t>διάφυση</a:t>
            </a:r>
            <a:r>
              <a:rPr lang="el-GR" dirty="0" smtClean="0"/>
              <a:t> του 5ου ΜΤΤ, το οποίο και έχει μορφή που μοιάζει με γιαταγάνι.</a:t>
            </a:r>
          </a:p>
          <a:p>
            <a:endParaRPr lang="el-GR" dirty="0"/>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1412776"/>
            <a:ext cx="4572000" cy="5445224"/>
          </a:xfrm>
        </p:spPr>
      </p:pic>
    </p:spTree>
    <p:extLst>
      <p:ext uri="{BB962C8B-B14F-4D97-AF65-F5344CB8AC3E}">
        <p14:creationId xmlns:p14="http://schemas.microsoft.com/office/powerpoint/2010/main" val="3327080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half" idx="1"/>
          </p:nvPr>
        </p:nvSpPr>
        <p:spPr/>
        <p:txBody>
          <a:bodyPr/>
          <a:lstStyle/>
          <a:p>
            <a:r>
              <a:rPr lang="el-GR" dirty="0" smtClean="0"/>
              <a:t>Τύπος </a:t>
            </a:r>
            <a:r>
              <a:rPr lang="el-GR" dirty="0"/>
              <a:t>3: Αυξημένη </a:t>
            </a:r>
            <a:r>
              <a:rPr lang="el-GR" dirty="0" err="1"/>
              <a:t>γωνίωση</a:t>
            </a:r>
            <a:r>
              <a:rPr lang="el-GR" dirty="0"/>
              <a:t> ανάμεσα στο 4ο και 5ο ΜΤΤ</a:t>
            </a:r>
          </a:p>
        </p:txBody>
      </p:sp>
      <p:pic>
        <p:nvPicPr>
          <p:cNvPr id="5" name="Θέση περιεχομένου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283968" y="1412776"/>
            <a:ext cx="4860032" cy="5445224"/>
          </a:xfrm>
        </p:spPr>
      </p:pic>
    </p:spTree>
    <p:extLst>
      <p:ext uri="{BB962C8B-B14F-4D97-AF65-F5344CB8AC3E}">
        <p14:creationId xmlns:p14="http://schemas.microsoft.com/office/powerpoint/2010/main" val="3734365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endParaRPr lang="el-GR"/>
          </a:p>
        </p:txBody>
      </p:sp>
      <p:sp>
        <p:nvSpPr>
          <p:cNvPr id="6" name="Θέση περιεχομένου 5"/>
          <p:cNvSpPr>
            <a:spLocks noGrp="1"/>
          </p:cNvSpPr>
          <p:nvPr>
            <p:ph idx="1"/>
          </p:nvPr>
        </p:nvSpPr>
        <p:spPr/>
        <p:txBody>
          <a:bodyPr>
            <a:normAutofit/>
          </a:bodyPr>
          <a:lstStyle/>
          <a:p>
            <a:r>
              <a:rPr lang="el-GR" dirty="0"/>
              <a:t>Το κότσι του ράφτη μπορεί να εμφανιστεί σε συνδυασμό με άλλες παραμορφώσεις του πρόσθιου άκρου ποδός, ενώ δεν είναι λίγες οι φορές που εμφανίζεται μετά από χειρουργείο για πτώση μεταταρσίων καθώς αλλάζει η φόρτιση του ποδιού</a:t>
            </a:r>
            <a:r>
              <a:rPr lang="el-GR" dirty="0" smtClean="0"/>
              <a:t>.</a:t>
            </a:r>
            <a:endParaRPr lang="el-GR" dirty="0"/>
          </a:p>
        </p:txBody>
      </p:sp>
    </p:spTree>
    <p:extLst>
      <p:ext uri="{BB962C8B-B14F-4D97-AF65-F5344CB8AC3E}">
        <p14:creationId xmlns:p14="http://schemas.microsoft.com/office/powerpoint/2010/main" val="776551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Ιδιαίτερη προσοχή χρειάζονται οι ασθενείς που πάσχουν από σακχαρώδη διαβήτη ή από αγγειολογικά προβλήματα, καθώς τραυματισμοί στα πόδια μπορεί να οδηγήσουν σε έλκη, δηλαδή πληγές με απρόβλεπτες καταστροφικές συνέπειες.</a:t>
            </a:r>
          </a:p>
          <a:p>
            <a:endParaRPr lang="el-GR" dirty="0"/>
          </a:p>
        </p:txBody>
      </p:sp>
    </p:spTree>
    <p:extLst>
      <p:ext uri="{BB962C8B-B14F-4D97-AF65-F5344CB8AC3E}">
        <p14:creationId xmlns:p14="http://schemas.microsoft.com/office/powerpoint/2010/main" val="141073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Η αλλαγή σε φαρδιά άνετα παπούτσια, από μαλακό δέρμα μπορεί να βελτιώσει τα συμπτώματα. Αν όμως μετά από ένα εύλογο διάστημα 5 - 6 μηνών, οι ενοχλήσεις παραμένουν, μπορεί να διορθωθεί χειρουργικά, ανώδυνα με την μέθοδο της </a:t>
            </a:r>
            <a:r>
              <a:rPr lang="el-GR" dirty="0" err="1"/>
              <a:t>διαδερμικής</a:t>
            </a:r>
            <a:r>
              <a:rPr lang="el-GR" dirty="0"/>
              <a:t> χειρουργικής. </a:t>
            </a:r>
          </a:p>
        </p:txBody>
      </p:sp>
    </p:spTree>
    <p:extLst>
      <p:ext uri="{BB962C8B-B14F-4D97-AF65-F5344CB8AC3E}">
        <p14:creationId xmlns:p14="http://schemas.microsoft.com/office/powerpoint/2010/main" val="22710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Στις περισσότερες περιπτώσεις οδηγούν στην δημιουργία </a:t>
            </a:r>
            <a:r>
              <a:rPr lang="el-GR" dirty="0" err="1" smtClean="0"/>
              <a:t>υπερκερατώσεων</a:t>
            </a:r>
            <a:r>
              <a:rPr lang="el-GR" dirty="0" smtClean="0"/>
              <a:t> είτε στην ραχιαία επιφάνεια των δακτύλων, είτε στην πελματιαία επιφάνεια της ονυχοφόρου φάλαγγας του δακτύλου. </a:t>
            </a:r>
          </a:p>
          <a:p>
            <a:r>
              <a:rPr lang="el-GR" dirty="0" smtClean="0"/>
              <a:t>Η </a:t>
            </a:r>
            <a:r>
              <a:rPr lang="el-GR" dirty="0" err="1" smtClean="0"/>
              <a:t>υπερκεράτωση</a:t>
            </a:r>
            <a:r>
              <a:rPr lang="el-GR" dirty="0" smtClean="0"/>
              <a:t> οφείλεται στην αυξημένη τριβή του δέρματος του ποδιού στα παπούτσια ή στο πέλμα τους.</a:t>
            </a:r>
          </a:p>
          <a:p>
            <a:endParaRPr lang="el-GR" dirty="0"/>
          </a:p>
        </p:txBody>
      </p:sp>
    </p:spTree>
    <p:extLst>
      <p:ext uri="{BB962C8B-B14F-4D97-AF65-F5344CB8AC3E}">
        <p14:creationId xmlns:p14="http://schemas.microsoft.com/office/powerpoint/2010/main" val="4047460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Τα μικρά δάκτυλα του ποδιού έχουν τρεις αρθρώσεις. Οι αρθρώσεις αυτές είναι από το κέντρο προς την περιφέρεια, η </a:t>
            </a:r>
            <a:r>
              <a:rPr lang="el-GR" dirty="0" err="1"/>
              <a:t>μεταταρσοφαλαγγική</a:t>
            </a:r>
            <a:r>
              <a:rPr lang="el-GR" dirty="0"/>
              <a:t> (ΜΤΦ), η εγγύς </a:t>
            </a:r>
            <a:r>
              <a:rPr lang="el-GR" dirty="0" err="1"/>
              <a:t>φαλαγγοφαλαγγική</a:t>
            </a:r>
            <a:r>
              <a:rPr lang="el-GR" dirty="0"/>
              <a:t> (εγγύς ΦΦ) και η άπω </a:t>
            </a:r>
            <a:r>
              <a:rPr lang="el-GR" dirty="0" err="1"/>
              <a:t>φαλαγγοφαλαγγική</a:t>
            </a:r>
            <a:r>
              <a:rPr lang="el-GR" dirty="0"/>
              <a:t> (άπω ΦΦ).</a:t>
            </a:r>
          </a:p>
        </p:txBody>
      </p:sp>
    </p:spTree>
    <p:extLst>
      <p:ext uri="{BB962C8B-B14F-4D97-AF65-F5344CB8AC3E}">
        <p14:creationId xmlns:p14="http://schemas.microsoft.com/office/powerpoint/2010/main" val="492966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sz="2700" dirty="0" smtClean="0"/>
              <a:t>Στην </a:t>
            </a:r>
            <a:r>
              <a:rPr lang="el-GR" sz="2700" b="1" dirty="0" smtClean="0"/>
              <a:t>σφυροδακτυλία, η  ΜΤΦ</a:t>
            </a:r>
            <a:r>
              <a:rPr lang="el-GR" sz="2700" dirty="0" smtClean="0"/>
              <a:t> είναι σε έκταση, η εγγύς ΦΦ είναι σε κάμψη και η άπω ΦΦ είναι σε πάλι σε έκταση.</a:t>
            </a:r>
            <a:r>
              <a:rPr lang="el-GR" dirty="0" smtClean="0"/>
              <a:t/>
            </a:r>
            <a:br>
              <a:rPr lang="el-GR" dirty="0" smtClean="0"/>
            </a:br>
            <a:endParaRPr lang="el-GR" dirty="0"/>
          </a:p>
        </p:txBody>
      </p:sp>
      <p:sp>
        <p:nvSpPr>
          <p:cNvPr id="5" name="Θέση κειμένου 4"/>
          <p:cNvSpPr>
            <a:spLocks noGrp="1"/>
          </p:cNvSpPr>
          <p:nvPr>
            <p:ph type="body" idx="1"/>
          </p:nvPr>
        </p:nvSpPr>
        <p:spPr/>
        <p:txBody>
          <a:bodyPr/>
          <a:lstStyle/>
          <a:p>
            <a:pPr algn="ctr"/>
            <a:r>
              <a:rPr lang="el-GR" dirty="0" smtClean="0"/>
              <a:t>Φυσιολογικό δάκτυλο</a:t>
            </a:r>
            <a:endParaRPr lang="el-GR" dirty="0"/>
          </a:p>
        </p:txBody>
      </p:sp>
      <p:pic>
        <p:nvPicPr>
          <p:cNvPr id="8" name="Θέση περιεχομένου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2276872"/>
            <a:ext cx="4644008" cy="4320480"/>
          </a:xfrm>
        </p:spPr>
      </p:pic>
      <p:sp>
        <p:nvSpPr>
          <p:cNvPr id="6" name="Θέση κειμένου 5"/>
          <p:cNvSpPr>
            <a:spLocks noGrp="1"/>
          </p:cNvSpPr>
          <p:nvPr>
            <p:ph type="body" sz="quarter" idx="3"/>
          </p:nvPr>
        </p:nvSpPr>
        <p:spPr/>
        <p:txBody>
          <a:bodyPr/>
          <a:lstStyle/>
          <a:p>
            <a:pPr algn="ctr"/>
            <a:r>
              <a:rPr lang="el-GR" dirty="0" smtClean="0"/>
              <a:t>Σφυροδακτυλία</a:t>
            </a:r>
            <a:endParaRPr lang="el-GR" dirty="0"/>
          </a:p>
        </p:txBody>
      </p:sp>
      <p:pic>
        <p:nvPicPr>
          <p:cNvPr id="9" name="Θέση περιεχομένου 8"/>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355976" y="2276872"/>
            <a:ext cx="4788024" cy="4320480"/>
          </a:xfrm>
        </p:spPr>
      </p:pic>
    </p:spTree>
    <p:extLst>
      <p:ext uri="{BB962C8B-B14F-4D97-AF65-F5344CB8AC3E}">
        <p14:creationId xmlns:p14="http://schemas.microsoft.com/office/powerpoint/2010/main" val="481379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dirty="0" smtClean="0"/>
              <a:t>Σφυροδακτυλία</a:t>
            </a:r>
            <a:endParaRPr lang="el-GR" dirty="0"/>
          </a:p>
        </p:txBody>
      </p:sp>
      <p:pic>
        <p:nvPicPr>
          <p:cNvPr id="9" name="Θέση περιεχομένου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484784"/>
            <a:ext cx="9144000" cy="5373216"/>
          </a:xfrm>
        </p:spPr>
      </p:pic>
    </p:spTree>
    <p:extLst>
      <p:ext uri="{BB962C8B-B14F-4D97-AF65-F5344CB8AC3E}">
        <p14:creationId xmlns:p14="http://schemas.microsoft.com/office/powerpoint/2010/main" val="2362228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Στην </a:t>
            </a:r>
            <a:r>
              <a:rPr lang="el-GR" sz="2800" b="1" dirty="0" err="1"/>
              <a:t>γαμψοδακτυλία</a:t>
            </a:r>
            <a:r>
              <a:rPr lang="el-GR" sz="2800" b="1" dirty="0"/>
              <a:t>, η ΜΤΦ</a:t>
            </a:r>
            <a:r>
              <a:rPr lang="el-GR" sz="2800" dirty="0"/>
              <a:t> είναι σε έκταση, η εγγύς ΦΦ είναι σε κάμψη και η άπω ΦΦ είναι σε πάλι σε κάμψη.</a:t>
            </a:r>
          </a:p>
        </p:txBody>
      </p:sp>
      <p:sp>
        <p:nvSpPr>
          <p:cNvPr id="3" name="Θέση κειμένου 2"/>
          <p:cNvSpPr>
            <a:spLocks noGrp="1"/>
          </p:cNvSpPr>
          <p:nvPr>
            <p:ph type="body" idx="1"/>
          </p:nvPr>
        </p:nvSpPr>
        <p:spPr/>
        <p:txBody>
          <a:bodyPr/>
          <a:lstStyle/>
          <a:p>
            <a:pPr algn="ctr"/>
            <a:r>
              <a:rPr lang="el-GR" dirty="0" smtClean="0"/>
              <a:t>Φυσιολογικό δάκτυλο</a:t>
            </a:r>
          </a:p>
        </p:txBody>
      </p:sp>
      <p:pic>
        <p:nvPicPr>
          <p:cNvPr id="7" name="Θέση περιεχομένου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0" y="2204864"/>
            <a:ext cx="4572000" cy="4536504"/>
          </a:xfrm>
        </p:spPr>
      </p:pic>
      <p:sp>
        <p:nvSpPr>
          <p:cNvPr id="5" name="Θέση κειμένου 4"/>
          <p:cNvSpPr>
            <a:spLocks noGrp="1"/>
          </p:cNvSpPr>
          <p:nvPr>
            <p:ph type="body" sz="quarter" idx="3"/>
          </p:nvPr>
        </p:nvSpPr>
        <p:spPr/>
        <p:txBody>
          <a:bodyPr/>
          <a:lstStyle/>
          <a:p>
            <a:pPr algn="ctr"/>
            <a:r>
              <a:rPr lang="el-GR" dirty="0" err="1" smtClean="0"/>
              <a:t>Γαμψοδακτυλία</a:t>
            </a:r>
            <a:endParaRPr lang="el-GR" dirty="0"/>
          </a:p>
        </p:txBody>
      </p:sp>
      <p:pic>
        <p:nvPicPr>
          <p:cNvPr id="8" name="Θέση περιεχομένου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572000" y="2204864"/>
            <a:ext cx="4572000" cy="4536504"/>
          </a:xfrm>
        </p:spPr>
      </p:pic>
    </p:spTree>
    <p:extLst>
      <p:ext uri="{BB962C8B-B14F-4D97-AF65-F5344CB8AC3E}">
        <p14:creationId xmlns:p14="http://schemas.microsoft.com/office/powerpoint/2010/main" val="2049798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dirty="0" err="1" smtClean="0"/>
              <a:t>Γαμψοδακτυλία</a:t>
            </a:r>
            <a:endParaRPr lang="el-GR" dirty="0"/>
          </a:p>
        </p:txBody>
      </p:sp>
      <p:pic>
        <p:nvPicPr>
          <p:cNvPr id="9" name="Θέση περιεχομένου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96752"/>
            <a:ext cx="9144000" cy="5661248"/>
          </a:xfrm>
        </p:spPr>
      </p:pic>
    </p:spTree>
    <p:extLst>
      <p:ext uri="{BB962C8B-B14F-4D97-AF65-F5344CB8AC3E}">
        <p14:creationId xmlns:p14="http://schemas.microsoft.com/office/powerpoint/2010/main" val="2085360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Στην </a:t>
            </a:r>
            <a:r>
              <a:rPr lang="el-GR" sz="3200" b="1" dirty="0" err="1"/>
              <a:t>πληκτροδακτυλία</a:t>
            </a:r>
            <a:r>
              <a:rPr lang="el-GR" sz="3200" b="1" dirty="0"/>
              <a:t>, η ΜΤΦ</a:t>
            </a:r>
            <a:r>
              <a:rPr lang="el-GR" sz="3200" dirty="0"/>
              <a:t> είναι σε ήπια έκταση, η εγγύς ΦΦ είναι ουδέτερη και η άπω ΦΦ είναι σε κάμψη.</a:t>
            </a:r>
          </a:p>
        </p:txBody>
      </p:sp>
      <p:sp>
        <p:nvSpPr>
          <p:cNvPr id="3" name="Θέση κειμένου 2"/>
          <p:cNvSpPr>
            <a:spLocks noGrp="1"/>
          </p:cNvSpPr>
          <p:nvPr>
            <p:ph type="body" idx="1"/>
          </p:nvPr>
        </p:nvSpPr>
        <p:spPr/>
        <p:txBody>
          <a:bodyPr/>
          <a:lstStyle/>
          <a:p>
            <a:pPr algn="ctr"/>
            <a:r>
              <a:rPr lang="el-GR" dirty="0" smtClean="0"/>
              <a:t>Φυσιολογικό δάκτυλο</a:t>
            </a:r>
          </a:p>
        </p:txBody>
      </p:sp>
      <p:sp>
        <p:nvSpPr>
          <p:cNvPr id="5" name="Θέση κειμένου 4"/>
          <p:cNvSpPr>
            <a:spLocks noGrp="1"/>
          </p:cNvSpPr>
          <p:nvPr>
            <p:ph type="body" sz="quarter" idx="3"/>
          </p:nvPr>
        </p:nvSpPr>
        <p:spPr/>
        <p:txBody>
          <a:bodyPr/>
          <a:lstStyle/>
          <a:p>
            <a:pPr algn="ctr"/>
            <a:r>
              <a:rPr lang="el-GR" dirty="0" err="1" smtClean="0"/>
              <a:t>Πληκτροδακτυλία</a:t>
            </a:r>
            <a:endParaRPr lang="el-GR" dirty="0"/>
          </a:p>
        </p:txBody>
      </p:sp>
      <p:pic>
        <p:nvPicPr>
          <p:cNvPr id="8" name="Θέση περιεχομένου 7"/>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499992" y="2204864"/>
            <a:ext cx="4644008" cy="4536504"/>
          </a:xfrm>
        </p:spPr>
      </p:pic>
      <p:pic>
        <p:nvPicPr>
          <p:cNvPr id="7" name="Θέση περιεχομένου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4070" y="2204864"/>
            <a:ext cx="4465921" cy="4536504"/>
          </a:xfrm>
        </p:spPr>
      </p:pic>
    </p:spTree>
    <p:extLst>
      <p:ext uri="{BB962C8B-B14F-4D97-AF65-F5344CB8AC3E}">
        <p14:creationId xmlns:p14="http://schemas.microsoft.com/office/powerpoint/2010/main" val="400177184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653</Words>
  <Application>Microsoft Office PowerPoint</Application>
  <PresentationFormat>Προβολή στην οθόνη (4:3)</PresentationFormat>
  <Paragraphs>47</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Θέμα του Office</vt:lpstr>
      <vt:lpstr>Παραμορφώσεις των μικρών δακτύλων του άκρου ποδός </vt:lpstr>
      <vt:lpstr>Παρουσίαση του PowerPoint</vt:lpstr>
      <vt:lpstr>Παρουσίαση του PowerPoint</vt:lpstr>
      <vt:lpstr>Παρουσίαση του PowerPoint</vt:lpstr>
      <vt:lpstr>Στην σφυροδακτυλία, η  ΜΤΦ είναι σε έκταση, η εγγύς ΦΦ είναι σε κάμψη και η άπω ΦΦ είναι σε πάλι σε έκταση. </vt:lpstr>
      <vt:lpstr>Σφυροδακτυλία</vt:lpstr>
      <vt:lpstr>Στην γαμψοδακτυλία, η ΜΤΦ είναι σε έκταση, η εγγύς ΦΦ είναι σε κάμψη και η άπω ΦΦ είναι σε πάλι σε κάμψη.</vt:lpstr>
      <vt:lpstr>Γαμψοδακτυλία</vt:lpstr>
      <vt:lpstr>Στην πληκτροδακτυλία, η ΜΤΦ είναι σε ήπια έκταση, η εγγύς ΦΦ είναι ουδέτερη και η άπω ΦΦ είναι σε κάμψη.</vt:lpstr>
      <vt:lpstr>Παρουσίαση του PowerPoint</vt:lpstr>
      <vt:lpstr>Νεύρωμα Morton</vt:lpstr>
      <vt:lpstr>Παρουσίαση του PowerPoint</vt:lpstr>
      <vt:lpstr>Παρουσίαση του PowerPoint</vt:lpstr>
      <vt:lpstr>Παρουσίαση του PowerPoint</vt:lpstr>
      <vt:lpstr>Παρουσίαση του PowerPoint</vt:lpstr>
      <vt:lpstr>Το κότσι του Ράφτη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Παραμορφώσεις των μικρών δακτύλων του ποδιού</dc:title>
  <dc:creator>user</dc:creator>
  <cp:lastModifiedBy>user</cp:lastModifiedBy>
  <cp:revision>9</cp:revision>
  <dcterms:created xsi:type="dcterms:W3CDTF">2015-05-28T18:32:17Z</dcterms:created>
  <dcterms:modified xsi:type="dcterms:W3CDTF">2017-01-17T21:04:39Z</dcterms:modified>
</cp:coreProperties>
</file>