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46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D4983-A783-4AE6-8791-386324D95A1D}" type="datetimeFigureOut">
              <a:rPr lang="el-GR" smtClean="0"/>
              <a:pPr/>
              <a:t>1/7/2020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9C4B9-E8C5-435F-BD08-06A3A669EEB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4390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https://it.wikipedia.org/wiki/Livelli_linfonodali_del_collo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61CE-8D80-43E6-982B-67B523580E45}" type="datetimeFigureOut">
              <a:rPr lang="el-GR" smtClean="0"/>
              <a:pPr/>
              <a:t>1/7/2020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278D-7AA9-4AE1-B783-66B6FD8E829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61CE-8D80-43E6-982B-67B523580E45}" type="datetimeFigureOut">
              <a:rPr lang="el-GR" smtClean="0"/>
              <a:pPr/>
              <a:t>1/7/2020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278D-7AA9-4AE1-B783-66B6FD8E829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61CE-8D80-43E6-982B-67B523580E45}" type="datetimeFigureOut">
              <a:rPr lang="el-GR" smtClean="0"/>
              <a:pPr/>
              <a:t>1/7/2020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278D-7AA9-4AE1-B783-66B6FD8E829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61CE-8D80-43E6-982B-67B523580E45}" type="datetimeFigureOut">
              <a:rPr lang="el-GR" smtClean="0"/>
              <a:pPr/>
              <a:t>1/7/2020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278D-7AA9-4AE1-B783-66B6FD8E829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61CE-8D80-43E6-982B-67B523580E45}" type="datetimeFigureOut">
              <a:rPr lang="el-GR" smtClean="0"/>
              <a:pPr/>
              <a:t>1/7/2020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278D-7AA9-4AE1-B783-66B6FD8E829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61CE-8D80-43E6-982B-67B523580E45}" type="datetimeFigureOut">
              <a:rPr lang="el-GR" smtClean="0"/>
              <a:pPr/>
              <a:t>1/7/2020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278D-7AA9-4AE1-B783-66B6FD8E829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61CE-8D80-43E6-982B-67B523580E45}" type="datetimeFigureOut">
              <a:rPr lang="el-GR" smtClean="0"/>
              <a:pPr/>
              <a:t>1/7/2020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278D-7AA9-4AE1-B783-66B6FD8E829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61CE-8D80-43E6-982B-67B523580E45}" type="datetimeFigureOut">
              <a:rPr lang="el-GR" smtClean="0"/>
              <a:pPr/>
              <a:t>1/7/2020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278D-7AA9-4AE1-B783-66B6FD8E829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61CE-8D80-43E6-982B-67B523580E45}" type="datetimeFigureOut">
              <a:rPr lang="el-GR" smtClean="0"/>
              <a:pPr/>
              <a:t>1/7/2020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278D-7AA9-4AE1-B783-66B6FD8E829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61CE-8D80-43E6-982B-67B523580E45}" type="datetimeFigureOut">
              <a:rPr lang="el-GR" smtClean="0"/>
              <a:pPr/>
              <a:t>1/7/2020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278D-7AA9-4AE1-B783-66B6FD8E829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61CE-8D80-43E6-982B-67B523580E45}" type="datetimeFigureOut">
              <a:rPr lang="el-GR" smtClean="0"/>
              <a:pPr/>
              <a:t>1/7/2020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49278D-7AA9-4AE1-B783-66B6FD8E829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9361CE-8D80-43E6-982B-67B523580E45}" type="datetimeFigureOut">
              <a:rPr lang="el-GR" smtClean="0"/>
              <a:pPr/>
              <a:t>1/7/2020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49278D-7AA9-4AE1-B783-66B6FD8E8296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structions.kidshealth.org/wp/lymphedema-1210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rsangita.blogspot.gr/2011/12/healthy-lymphatic-system-key-to-good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ray602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User:Pngbo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User:Uwe_Gille" TargetMode="External"/><Relationship Id="rId4" Type="http://schemas.openxmlformats.org/officeDocument/2006/relationships/hyperlink" Target="https://commons.wikimedia.org/wiki/File:Gray604a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iomedica.pl/?page=69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lements.org.uk/lymphatic-drainage" TargetMode="Externa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2201_Anatomy_of_the_Lymphatic_System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s://commons.wikimedia.org/wiki/User:CFC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ymphatic_system_(vector).sv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/index.php?title=User:JGM73&amp;action=edit&amp;redlink=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User:Flickr_upload_bot" TargetMode="External"/><Relationship Id="rId5" Type="http://schemas.openxmlformats.org/officeDocument/2006/relationships/hyperlink" Target="https://commons.wikimedia.org/wiki/File:Pg_126_Lymph_Vessels_of_the_finger.jpg" TargetMode="External"/><Relationship Id="rId4" Type="http://schemas.openxmlformats.org/officeDocument/2006/relationships/hyperlink" Target="http://etc.usf.edu/clipart/56600/56643/56643_hand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hawaiinaturopathicretreat.com/procedures/detoxification/dry-skin-brushin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helymphguy.com/wp-content/uploads/2013/02/Lymph-System.2.jpg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c446645d-d9bc-462d-9e33-8ebd950801ec@4/Anatomy-of-the-Lymphatic-and-I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Στατικές διαταραχές </a:t>
            </a:r>
            <a:br>
              <a:rPr lang="el-GR" dirty="0" smtClean="0"/>
            </a:br>
            <a:r>
              <a:rPr lang="el-GR" sz="4000" dirty="0" err="1" smtClean="0"/>
              <a:t>Ποδολογία</a:t>
            </a:r>
            <a:r>
              <a:rPr lang="el-GR" sz="4000" dirty="0" smtClean="0"/>
              <a:t>- Δ΄ Εξάμηνο</a:t>
            </a:r>
            <a:endParaRPr lang="el-GR" sz="40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smtClean="0"/>
              <a:t>Τ</a:t>
            </a:r>
            <a:r>
              <a:rPr lang="el-GR" smtClean="0"/>
              <a:t>ο </a:t>
            </a:r>
            <a:r>
              <a:rPr lang="el-GR" dirty="0" smtClean="0"/>
              <a:t>λεμφικό σύστημα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Λεμφαγγεία </a:t>
            </a:r>
            <a:endParaRPr lang="el-GR" dirty="0"/>
          </a:p>
        </p:txBody>
      </p:sp>
      <p:pic>
        <p:nvPicPr>
          <p:cNvPr id="5" name="Picture 2" descr="C:\Documents and Settings\dora\Τα έγγραφά μου\lymphedema_a_enI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641" r="1181" b="4839"/>
          <a:stretch>
            <a:fillRect/>
          </a:stretch>
        </p:blipFill>
        <p:spPr bwMode="auto">
          <a:xfrm>
            <a:off x="323528" y="1340768"/>
            <a:ext cx="8409263" cy="4392488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395536" y="5805264"/>
            <a:ext cx="8280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instructions.kidshealth.org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Λεμφικά Αγγεία </a:t>
            </a:r>
            <a:r>
              <a:rPr lang="el-GR" sz="3200" b="0" dirty="0" smtClean="0"/>
              <a:t>2/2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Τα λεμφαγγεία συγκρινόμενα με τις φλέβες έχουν λεπτότερα τοιχώματα και περισσότερες βαλβίδες, που ανοίγουν σε μία κατεύθυνση. </a:t>
            </a:r>
          </a:p>
          <a:p>
            <a:r>
              <a:rPr lang="el-GR" dirty="0" smtClean="0"/>
              <a:t>Πρόκειται για δίκτυο μιας κατεύθυνσης, που αποστραγγίζει το πλεονάζον υγρό από το σώμα.</a:t>
            </a:r>
          </a:p>
          <a:p>
            <a:r>
              <a:rPr lang="el-GR" dirty="0" smtClean="0"/>
              <a:t>Στο ύψος του δεύτερου οσφυϊκού σπονδύλου σχηματίζεται μια δεξαμενή συγκέντρωσης των υγρών από τα άκρα και τον πεπτικό σωλήνα.</a:t>
            </a:r>
          </a:p>
          <a:p>
            <a:r>
              <a:rPr lang="el-GR" dirty="0" smtClean="0"/>
              <a:t>Η λέμφος έχει ανάλογη σύνθεση με το διάμεσο υγρό των ιστών και το πλάσμα του αίματος, με κύρια διαφορά την περιεκτικότητα σε πρωτεΐνες. </a:t>
            </a:r>
          </a:p>
          <a:p>
            <a:endParaRPr lang="el-GR" dirty="0" smtClean="0"/>
          </a:p>
          <a:p>
            <a:pPr>
              <a:buNone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Λεμφικό Σύστημα</a:t>
            </a:r>
            <a:endParaRPr lang="el-GR" dirty="0"/>
          </a:p>
        </p:txBody>
      </p:sp>
      <p:pic>
        <p:nvPicPr>
          <p:cNvPr id="5" name="Picture 4" descr="C:\Documents and Settings\dora\Τα έγγραφά μου\edema n lymph flow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57363"/>
            <a:ext cx="3542774" cy="4518447"/>
          </a:xfrm>
          <a:prstGeom prst="rect">
            <a:avLst/>
          </a:prstGeom>
          <a:noFill/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855197" y="6409423"/>
            <a:ext cx="3096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drsangita.blogspot.gr</a:t>
            </a:r>
            <a:endParaRPr lang="el-GR" sz="1200" dirty="0">
              <a:latin typeface="+mn-lt"/>
            </a:endParaRPr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4572000" y="1412776"/>
            <a:ext cx="4248472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 λεμφικό σύστημα είναι συμπληρωματικό του κυκλοφορικού συστήματος</a:t>
            </a:r>
          </a:p>
          <a:p>
            <a:pPr marL="34290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sz="2400" dirty="0" smtClean="0">
                <a:latin typeface="+mn-lt"/>
              </a:rPr>
              <a:t>Με την παροχέτευση της λέμφου, διατηρείται ο όγκος και η πίεση του αίματος και δεν δημιουργείται οίδημα.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Λειτουργία Λεμφικού Συστήματος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000240"/>
            <a:ext cx="8363272" cy="4525104"/>
          </a:xfrm>
        </p:spPr>
        <p:txBody>
          <a:bodyPr>
            <a:normAutofit/>
          </a:bodyPr>
          <a:lstStyle/>
          <a:p>
            <a:r>
              <a:rPr lang="el-GR" dirty="0" smtClean="0"/>
              <a:t>Το λεμφικό σύστημα:</a:t>
            </a:r>
          </a:p>
          <a:p>
            <a:pPr lvl="1"/>
            <a:r>
              <a:rPr lang="el-GR" dirty="0" smtClean="0"/>
              <a:t>υποστηρίζει το ανοσοποιητικό σύστημα, αφού πολλοί παθογόνοι παράγοντες απομακρύνονται με τα λεμφοκύτταρα και τα αντισώματα.</a:t>
            </a:r>
          </a:p>
          <a:p>
            <a:pPr lvl="1"/>
            <a:r>
              <a:rPr lang="el-GR" dirty="0" smtClean="0"/>
              <a:t>μεταφέρει προς τη κυκλοφορία (επιστρέφει στην καρδιά):</a:t>
            </a:r>
          </a:p>
          <a:p>
            <a:pPr lvl="2"/>
            <a:r>
              <a:rPr lang="el-GR" dirty="0" smtClean="0"/>
              <a:t>λιπώδη κύτταρα από τον πεπτικό σωλήνα (</a:t>
            </a:r>
            <a:r>
              <a:rPr lang="el-GR" dirty="0" err="1" smtClean="0"/>
              <a:t>χυλοφόρα</a:t>
            </a:r>
            <a:r>
              <a:rPr lang="el-GR" dirty="0" smtClean="0"/>
              <a:t> αγγεία),</a:t>
            </a:r>
          </a:p>
          <a:p>
            <a:pPr lvl="2"/>
            <a:r>
              <a:rPr lang="el-GR" dirty="0" smtClean="0"/>
              <a:t>πρωτεΐνες και </a:t>
            </a:r>
          </a:p>
          <a:p>
            <a:pPr lvl="2"/>
            <a:r>
              <a:rPr lang="el-GR" dirty="0" smtClean="0"/>
              <a:t>κυτταρικά συντρίμμια.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Λεμφικό Σύστημα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pic>
        <p:nvPicPr>
          <p:cNvPr id="5" name="Picture 2" descr="C:\Documents and Settings\dora\Τα έγγραφά μου\Gray60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5405586" cy="474526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7" name="Rectangle 7"/>
          <p:cNvSpPr/>
          <p:nvPr/>
        </p:nvSpPr>
        <p:spPr>
          <a:xfrm>
            <a:off x="5508104" y="6207695"/>
            <a:ext cx="282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Gray602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Pngbot"/>
              </a:rPr>
              <a:t>Pngbot</a:t>
            </a:r>
            <a:endParaRPr lang="en-US" sz="1200" dirty="0">
              <a:latin typeface="+mn-lt"/>
            </a:endParaRPr>
          </a:p>
          <a:p>
            <a:pPr algn="ctr"/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Λεμφικό Σύστημα </a:t>
            </a:r>
            <a:r>
              <a:rPr lang="el-GR" sz="3200" b="0" dirty="0" smtClean="0"/>
              <a:t>2/2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pic>
        <p:nvPicPr>
          <p:cNvPr id="15362" name="Picture 2" descr="C:\Documents and Settings\dora\Τα έγγραφά μου\Gray60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551" y="1124744"/>
            <a:ext cx="7589413" cy="5297983"/>
          </a:xfrm>
          <a:prstGeom prst="rect">
            <a:avLst/>
          </a:prstGeom>
          <a:noFill/>
        </p:spPr>
      </p:pic>
      <p:sp>
        <p:nvSpPr>
          <p:cNvPr id="7" name="Rectangle 7"/>
          <p:cNvSpPr/>
          <p:nvPr/>
        </p:nvSpPr>
        <p:spPr>
          <a:xfrm>
            <a:off x="1907704" y="6464369"/>
            <a:ext cx="48965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Gray604a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Uwe Gille"/>
              </a:rPr>
              <a:t>Uwe </a:t>
            </a:r>
            <a:r>
              <a:rPr lang="en-US" sz="1200" dirty="0" err="1">
                <a:latin typeface="+mn-lt"/>
                <a:hlinkClick r:id="rId5" tooltip="User:Uwe Gille"/>
              </a:rPr>
              <a:t>Gille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Μηχανική Υποστήριξη </a:t>
            </a:r>
            <a:endParaRPr lang="el-GR" dirty="0"/>
          </a:p>
        </p:txBody>
      </p:sp>
      <p:pic>
        <p:nvPicPr>
          <p:cNvPr id="5" name="Picture 3" descr="C:\Documents and Settings\dora\Τα έγγραφά μου\mini_masa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933" t="30937" r="16804" b="9116"/>
          <a:stretch>
            <a:fillRect/>
          </a:stretch>
        </p:blipFill>
        <p:spPr bwMode="auto">
          <a:xfrm>
            <a:off x="142844" y="2571744"/>
            <a:ext cx="6749967" cy="403244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3635896" y="5672281"/>
            <a:ext cx="10329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3"/>
              </a:rPr>
              <a:t>kriomedica.pl</a:t>
            </a:r>
            <a:endParaRPr lang="el-GR" sz="1200" dirty="0">
              <a:latin typeface="+mn-lt"/>
            </a:endParaRPr>
          </a:p>
        </p:txBody>
      </p:sp>
      <p:pic>
        <p:nvPicPr>
          <p:cNvPr id="7" name="Picture 5" descr="C:\Documents and Settings\dora\Τα έγγραφά μου\Lymphatic-Suit1-493x201.jpg"/>
          <p:cNvPicPr>
            <a:picLocks noChangeAspect="1" noChangeArrowheads="1"/>
          </p:cNvPicPr>
          <p:nvPr/>
        </p:nvPicPr>
        <p:blipFill>
          <a:blip r:embed="rId4" cstate="print"/>
          <a:srcRect r="53042" b="68701"/>
          <a:stretch>
            <a:fillRect/>
          </a:stretch>
        </p:blipFill>
        <p:spPr bwMode="auto">
          <a:xfrm>
            <a:off x="4143372" y="1928802"/>
            <a:ext cx="4770810" cy="129614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7 - Ορθογώνιο"/>
          <p:cNvSpPr/>
          <p:nvPr/>
        </p:nvSpPr>
        <p:spPr>
          <a:xfrm>
            <a:off x="7524328" y="2636912"/>
            <a:ext cx="14756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  <a:hlinkClick r:id="rId5"/>
              </a:rPr>
              <a:t>elements.org.uk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Λεμφικό Σύστημα </a:t>
            </a:r>
            <a:r>
              <a:rPr lang="el-GR" sz="3200" b="0" dirty="0" smtClean="0"/>
              <a:t>1/3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pic>
        <p:nvPicPr>
          <p:cNvPr id="1026" name="Picture 2" descr="File:2201 Anatomy of the Lymphatic 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57364"/>
            <a:ext cx="5503887" cy="481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732409" y="6581001"/>
            <a:ext cx="56166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2201 Anatomy of the Lymphatic </a:t>
            </a:r>
            <a:r>
              <a:rPr lang="en-US" sz="1200" dirty="0" smtClean="0">
                <a:latin typeface="+mn-lt"/>
                <a:hlinkClick r:id="rId3"/>
              </a:rPr>
              <a:t>System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CFCF"/>
              </a:rPr>
              <a:t>CFCF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Λεμφικό Σύστημα </a:t>
            </a:r>
            <a:r>
              <a:rPr lang="el-GR" sz="3200" b="0" dirty="0" smtClean="0"/>
              <a:t>2/3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λεμφικό σύστημα αποτελείται από:</a:t>
            </a:r>
          </a:p>
          <a:p>
            <a:pPr lvl="1"/>
            <a:r>
              <a:rPr lang="el-GR" dirty="0" smtClean="0"/>
              <a:t>τα λεμφικά αγγεία, </a:t>
            </a:r>
          </a:p>
          <a:p>
            <a:pPr lvl="1"/>
            <a:r>
              <a:rPr lang="el-GR" dirty="0" smtClean="0"/>
              <a:t>το λεμφικό υγρό,</a:t>
            </a:r>
          </a:p>
          <a:p>
            <a:pPr lvl="1"/>
            <a:r>
              <a:rPr lang="el-GR" dirty="0" smtClean="0"/>
              <a:t>τις αμυγδαλές,</a:t>
            </a:r>
          </a:p>
          <a:p>
            <a:pPr lvl="1"/>
            <a:r>
              <a:rPr lang="el-GR" dirty="0" smtClean="0"/>
              <a:t>τον θύμο αδένα,</a:t>
            </a:r>
          </a:p>
          <a:p>
            <a:pPr lvl="1"/>
            <a:r>
              <a:rPr lang="el-GR" dirty="0" smtClean="0"/>
              <a:t>τον σπλήνα και </a:t>
            </a:r>
          </a:p>
          <a:p>
            <a:pPr lvl="1"/>
            <a:r>
              <a:rPr lang="el-GR" dirty="0" smtClean="0"/>
              <a:t>τους λεμφαδένες, που αναπτύσσονται στις αναστομώσεις των λεμφαγγείων.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Λεμφαδένες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grpSp>
        <p:nvGrpSpPr>
          <p:cNvPr id="3" name="Ομάδα 2"/>
          <p:cNvGrpSpPr/>
          <p:nvPr/>
        </p:nvGrpSpPr>
        <p:grpSpPr>
          <a:xfrm>
            <a:off x="1835696" y="980728"/>
            <a:ext cx="5237474" cy="5714522"/>
            <a:chOff x="1835696" y="980728"/>
            <a:chExt cx="5237474" cy="5714522"/>
          </a:xfrm>
        </p:grpSpPr>
        <p:pic>
          <p:nvPicPr>
            <p:cNvPr id="2050" name="Picture 2" descr="https://upload.wikimedia.org/wikipedia/commons/thumb/4/45/Lymphatic_system_(vector).svg/874px-Lymphatic_system_(vector).sv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980728"/>
              <a:ext cx="4877433" cy="5714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Ευθύγραμμο βέλος σύνδεσης 6"/>
            <p:cNvCxnSpPr/>
            <p:nvPr/>
          </p:nvCxnSpPr>
          <p:spPr>
            <a:xfrm flipV="1">
              <a:off x="2195736" y="2780928"/>
              <a:ext cx="1152128" cy="136815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ύγραμμο βέλος σύνδεσης 9"/>
            <p:cNvCxnSpPr/>
            <p:nvPr/>
          </p:nvCxnSpPr>
          <p:spPr>
            <a:xfrm flipH="1" flipV="1">
              <a:off x="5220072" y="1268760"/>
              <a:ext cx="1853098" cy="165618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Ευθύγραμμο βέλος σύνδεσης 14"/>
            <p:cNvCxnSpPr/>
            <p:nvPr/>
          </p:nvCxnSpPr>
          <p:spPr>
            <a:xfrm>
              <a:off x="1835696" y="6453336"/>
              <a:ext cx="2088232" cy="3600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7"/>
          <p:cNvSpPr/>
          <p:nvPr/>
        </p:nvSpPr>
        <p:spPr>
          <a:xfrm>
            <a:off x="6146621" y="6165304"/>
            <a:ext cx="282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Lymphatic system (vector</a:t>
            </a:r>
            <a:r>
              <a:rPr lang="en-US" sz="1200" dirty="0" smtClean="0">
                <a:latin typeface="+mn-lt"/>
                <a:hlinkClick r:id="rId3"/>
              </a:rPr>
              <a:t>)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JGM73 (page does not exist)"/>
              </a:rPr>
              <a:t>JGM73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Λεμφικό Σύστημα </a:t>
            </a:r>
            <a:r>
              <a:rPr lang="el-GR" sz="3200" b="0" dirty="0" smtClean="0"/>
              <a:t>3/3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928802"/>
            <a:ext cx="8568952" cy="430851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l-GR" dirty="0" smtClean="0"/>
              <a:t>Πρόκειται για ανοιχτό κύκλωμα, μιας κατεύθυνσης, προς τα υποκλείδια αγγεία.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Δεν υπάρχει αντλία, μόνο εξωτερικές πιέσεις υποβοηθούν την κίνηση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Εξαρτάται αποκλειστικά από:</a:t>
            </a:r>
          </a:p>
          <a:p>
            <a:pPr lvl="1">
              <a:lnSpc>
                <a:spcPct val="110000"/>
              </a:lnSpc>
            </a:pPr>
            <a:r>
              <a:rPr lang="el-GR" dirty="0" smtClean="0"/>
              <a:t>την σύσπαση των λείων μυών των τοιχωμάτων των αγγείων, </a:t>
            </a:r>
          </a:p>
          <a:p>
            <a:pPr lvl="1">
              <a:lnSpc>
                <a:spcPct val="110000"/>
              </a:lnSpc>
            </a:pPr>
            <a:r>
              <a:rPr lang="el-GR" dirty="0" smtClean="0"/>
              <a:t>την σύσπαση των μυών, </a:t>
            </a:r>
          </a:p>
          <a:p>
            <a:pPr lvl="1">
              <a:lnSpc>
                <a:spcPct val="110000"/>
              </a:lnSpc>
            </a:pPr>
            <a:r>
              <a:rPr lang="el-GR" dirty="0" smtClean="0"/>
              <a:t>την πίεση στην κοιλιακή χώρα και</a:t>
            </a:r>
          </a:p>
          <a:p>
            <a:pPr lvl="1">
              <a:lnSpc>
                <a:spcPct val="110000"/>
              </a:lnSpc>
            </a:pPr>
            <a:r>
              <a:rPr lang="el-GR" dirty="0" smtClean="0"/>
              <a:t>την πίεση στον θώρακα κατά την αναπνοή.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Άνω Άκρο </a:t>
            </a:r>
            <a:endParaRPr lang="el-GR" dirty="0"/>
          </a:p>
        </p:txBody>
      </p:sp>
      <p:pic>
        <p:nvPicPr>
          <p:cNvPr id="5" name="Picture 2" descr="C:\Documents and Settings\dora\Τα έγγραφά μου\Pg_126_Lymph_Vessels_of_the_fing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991" b="22226"/>
          <a:stretch>
            <a:fillRect/>
          </a:stretch>
        </p:blipFill>
        <p:spPr bwMode="auto">
          <a:xfrm>
            <a:off x="755576" y="4221088"/>
            <a:ext cx="6378133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pic>
        <p:nvPicPr>
          <p:cNvPr id="7" name="Picture 2" descr="C:\Documents and Settings\dora\Τα έγγραφά μου\56643_hand_m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785926"/>
            <a:ext cx="7488832" cy="2307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7164288" y="4075271"/>
            <a:ext cx="144016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etc.usf.edu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755576" y="6093296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5"/>
              </a:rPr>
              <a:t>Pg 126 Lymph Vessels of the </a:t>
            </a:r>
            <a:r>
              <a:rPr lang="en-US" sz="1200" dirty="0" smtClean="0">
                <a:latin typeface="+mn-lt"/>
                <a:hlinkClick r:id="rId5"/>
              </a:rPr>
              <a:t>finger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6" tooltip="User:Flickr upload bot"/>
              </a:rPr>
              <a:t>Flickr upload bot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Παροχέτευση Λέμφου</a:t>
            </a:r>
            <a:endParaRPr lang="el-GR" dirty="0"/>
          </a:p>
        </p:txBody>
      </p:sp>
      <p:sp>
        <p:nvSpPr>
          <p:cNvPr id="9" name="2 - Θέση περιεχομένου"/>
          <p:cNvSpPr>
            <a:spLocks noGrp="1"/>
          </p:cNvSpPr>
          <p:nvPr>
            <p:ph idx="1"/>
          </p:nvPr>
        </p:nvSpPr>
        <p:spPr>
          <a:xfrm>
            <a:off x="5072324" y="6497663"/>
            <a:ext cx="3203848" cy="360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200" dirty="0" smtClean="0">
                <a:hlinkClick r:id="rId2"/>
              </a:rPr>
              <a:t>hawaiinaturopathicretreat.com</a:t>
            </a:r>
            <a:endParaRPr lang="el-GR" sz="1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pic>
        <p:nvPicPr>
          <p:cNvPr id="2050" name="Picture 2" descr="C:\Documents and Settings\dora\Τα έγγραφά μου\Lymph-flow.jpg"/>
          <p:cNvPicPr>
            <a:picLocks noChangeAspect="1" noChangeArrowheads="1"/>
          </p:cNvPicPr>
          <p:nvPr/>
        </p:nvPicPr>
        <p:blipFill>
          <a:blip r:embed="rId3" cstate="print"/>
          <a:srcRect t="4697" r="884"/>
          <a:stretch>
            <a:fillRect/>
          </a:stretch>
        </p:blipFill>
        <p:spPr bwMode="auto">
          <a:xfrm>
            <a:off x="101275" y="1857364"/>
            <a:ext cx="4902773" cy="45959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1" name="Picture 3" descr="C:\Documents and Settings\dora\Τα έγγραφά μου\Lymph-System.2.jpg"/>
          <p:cNvPicPr>
            <a:picLocks noChangeAspect="1" noChangeArrowheads="1"/>
          </p:cNvPicPr>
          <p:nvPr/>
        </p:nvPicPr>
        <p:blipFill>
          <a:blip r:embed="rId4" cstate="print"/>
          <a:srcRect l="46206" r="45020" b="66495"/>
          <a:stretch>
            <a:fillRect/>
          </a:stretch>
        </p:blipFill>
        <p:spPr bwMode="auto">
          <a:xfrm>
            <a:off x="5724128" y="1928802"/>
            <a:ext cx="1900241" cy="4568861"/>
          </a:xfrm>
          <a:prstGeom prst="rect">
            <a:avLst/>
          </a:prstGeom>
          <a:noFill/>
        </p:spPr>
      </p:pic>
      <p:sp>
        <p:nvSpPr>
          <p:cNvPr id="10" name="9 - Ορθογώνιο"/>
          <p:cNvSpPr/>
          <p:nvPr/>
        </p:nvSpPr>
        <p:spPr>
          <a:xfrm>
            <a:off x="1832581" y="6497663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thelymphguy.com</a:t>
            </a:r>
            <a:endParaRPr lang="el-GR" sz="1200" dirty="0">
              <a:latin typeface="+mn-lt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7092280" y="6093296"/>
            <a:ext cx="576064" cy="36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Λεμφικά Αγγεία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2071678"/>
            <a:ext cx="8363272" cy="4525674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Τα λεμφικά αγγεία είναι τριχοειδή αγγεία σχεδόν της ίδιας δομής με αυτά του αίματος, μεγαλύτερα, ακανόνιστα και περισσότερο διαπερατά.</a:t>
            </a:r>
          </a:p>
          <a:p>
            <a:r>
              <a:rPr lang="el-GR" dirty="0" smtClean="0"/>
              <a:t>Ξεκινούν τυφλά στους ιστούς και υπάρχουν παντού στο σώμα εκτός από το νευρικό σύστημα, το μυελό των οστών, την επιδερμίδα και τα μάτια. </a:t>
            </a:r>
          </a:p>
          <a:p>
            <a:r>
              <a:rPr lang="el-GR" dirty="0" smtClean="0"/>
              <a:t>Αρχίζουν ως τριχοειδή</a:t>
            </a:r>
            <a:r>
              <a:rPr lang="en-US" dirty="0" smtClean="0"/>
              <a:t>,</a:t>
            </a:r>
            <a:r>
              <a:rPr lang="el-GR" dirty="0" smtClean="0"/>
              <a:t> και σχηματίζουν μεγαλύτερα αγγεία, μέχρι να καταλήξουν στο φλεβικό σύστημα με δύο μεγάλους αγωγούς:</a:t>
            </a:r>
          </a:p>
          <a:p>
            <a:pPr lvl="1"/>
            <a:r>
              <a:rPr lang="el-GR" dirty="0" smtClean="0"/>
              <a:t>τον μείζονα θωρακικό πόρο, αριστερά και </a:t>
            </a:r>
          </a:p>
          <a:p>
            <a:pPr lvl="1"/>
            <a:r>
              <a:rPr lang="el-GR" dirty="0" smtClean="0"/>
              <a:t>τον ελάσσονα θωρακικό πόρο, δεξιά.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Σχηματισμός Λέμφου </a:t>
            </a:r>
            <a:endParaRPr lang="el-GR" dirty="0"/>
          </a:p>
        </p:txBody>
      </p:sp>
      <p:pic>
        <p:nvPicPr>
          <p:cNvPr id="5" name="Picture 2" descr="C:\Documents and Settings\dora\Τα έγγραφά μου\2202_Lymphatic_Capillari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145" y="1196752"/>
            <a:ext cx="8715067" cy="5040560"/>
          </a:xfrm>
          <a:prstGeom prst="rect">
            <a:avLst/>
          </a:prstGeom>
          <a:noFill/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179512" y="6027003"/>
            <a:ext cx="4057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</a:rPr>
              <a:t>© 28 </a:t>
            </a:r>
            <a:r>
              <a:rPr lang="en-US" sz="1200" dirty="0" err="1">
                <a:latin typeface="+mn-lt"/>
              </a:rPr>
              <a:t>Ιουν</a:t>
            </a:r>
            <a:r>
              <a:rPr lang="en-US" sz="1200" dirty="0">
                <a:latin typeface="+mn-lt"/>
              </a:rPr>
              <a:t> 2013 </a:t>
            </a:r>
            <a:r>
              <a:rPr lang="en-US" sz="1200" dirty="0" err="1">
                <a:latin typeface="+mn-lt"/>
              </a:rPr>
              <a:t>OpenStax</a:t>
            </a:r>
            <a:r>
              <a:rPr lang="en-US" sz="1200" dirty="0">
                <a:latin typeface="+mn-lt"/>
              </a:rPr>
              <a:t> College. </a:t>
            </a:r>
            <a:r>
              <a:rPr lang="en-US" sz="1200" dirty="0">
                <a:latin typeface="+mn-lt"/>
                <a:hlinkClick r:id="rId3"/>
              </a:rPr>
              <a:t>Textbook content </a:t>
            </a:r>
            <a:r>
              <a:rPr lang="en-US" sz="1200" dirty="0">
                <a:latin typeface="+mn-lt"/>
              </a:rPr>
              <a:t>produced by </a:t>
            </a:r>
            <a:r>
              <a:rPr lang="en-US" sz="1200" dirty="0" err="1">
                <a:latin typeface="+mn-lt"/>
              </a:rPr>
              <a:t>OpenStax</a:t>
            </a:r>
            <a:r>
              <a:rPr lang="en-US" sz="1200" dirty="0">
                <a:latin typeface="+mn-lt"/>
              </a:rPr>
              <a:t> College is licensed under a </a:t>
            </a:r>
            <a:r>
              <a:rPr lang="en-US" sz="1200" dirty="0">
                <a:latin typeface="+mn-lt"/>
                <a:hlinkClick r:id="rId4"/>
              </a:rPr>
              <a:t>Creative Commons Attribution License 3.0</a:t>
            </a:r>
            <a:r>
              <a:rPr lang="en-US" sz="1200" dirty="0">
                <a:latin typeface="+mn-lt"/>
              </a:rPr>
              <a:t> license.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</TotalTime>
  <Words>459</Words>
  <Application>Microsoft Office PowerPoint</Application>
  <PresentationFormat>Προβολή στην οθόνη (4:3)</PresentationFormat>
  <Paragraphs>79</Paragraphs>
  <Slides>16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Ροή</vt:lpstr>
      <vt:lpstr>Στατικές διαταραχές  Ποδολογία- Δ΄ Εξάμηνο</vt:lpstr>
      <vt:lpstr>Λεμφικό Σύστημα 1/3</vt:lpstr>
      <vt:lpstr>Λεμφικό Σύστημα 2/3</vt:lpstr>
      <vt:lpstr>Λεμφαδένες </vt:lpstr>
      <vt:lpstr>Λεμφικό Σύστημα 3/3</vt:lpstr>
      <vt:lpstr>Άνω Άκρο </vt:lpstr>
      <vt:lpstr>Παροχέτευση Λέμφου</vt:lpstr>
      <vt:lpstr>Λεμφικά Αγγεία 1/2</vt:lpstr>
      <vt:lpstr>Σχηματισμός Λέμφου </vt:lpstr>
      <vt:lpstr>Λεμφαγγεία </vt:lpstr>
      <vt:lpstr>Λεμφικά Αγγεία 2/2</vt:lpstr>
      <vt:lpstr>Λεμφικό Σύστημα</vt:lpstr>
      <vt:lpstr>Λειτουργία Λεμφικού Συστήματος</vt:lpstr>
      <vt:lpstr>Λεμφικό Σύστημα 1/2</vt:lpstr>
      <vt:lpstr>Λεμφικό Σύστημα 2/2</vt:lpstr>
      <vt:lpstr>Μηχανική Υποστήριξη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Αρχές μάλαξης</dc:title>
  <dc:creator>mgiak</dc:creator>
  <cp:lastModifiedBy>mgiak</cp:lastModifiedBy>
  <cp:revision>4</cp:revision>
  <dcterms:created xsi:type="dcterms:W3CDTF">2020-06-16T10:45:42Z</dcterms:created>
  <dcterms:modified xsi:type="dcterms:W3CDTF">2020-07-01T09:59:05Z</dcterms:modified>
</cp:coreProperties>
</file>