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3" r:id="rId4"/>
    <p:sldId id="274" r:id="rId5"/>
    <p:sldId id="275" r:id="rId6"/>
    <p:sldId id="281" r:id="rId7"/>
    <p:sldId id="258" r:id="rId8"/>
    <p:sldId id="259" r:id="rId9"/>
    <p:sldId id="260" r:id="rId10"/>
    <p:sldId id="261" r:id="rId11"/>
    <p:sldId id="262" r:id="rId12"/>
    <p:sldId id="278" r:id="rId13"/>
    <p:sldId id="279" r:id="rId14"/>
    <p:sldId id="280" r:id="rId15"/>
    <p:sldId id="263" r:id="rId16"/>
    <p:sldId id="264" r:id="rId17"/>
    <p:sldId id="265" r:id="rId18"/>
    <p:sldId id="266" r:id="rId19"/>
    <p:sldId id="277" r:id="rId20"/>
    <p:sldId id="267" r:id="rId21"/>
    <p:sldId id="268" r:id="rId22"/>
    <p:sldId id="269" r:id="rId23"/>
    <p:sldId id="270" r:id="rId24"/>
    <p:sldId id="276" r:id="rId25"/>
    <p:sldId id="271" r:id="rId26"/>
    <p:sldId id="272" r:id="rId2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Τίτλος 7"/>
          <p:cNvSpPr>
            <a:spLocks noGrp="1"/>
          </p:cNvSpPr>
          <p:nvPr>
            <p:ph type="ctrTitle"/>
          </p:nvPr>
        </p:nvSpPr>
        <p:spPr>
          <a:xfrm>
            <a:off x="2286000" y="3124200"/>
            <a:ext cx="6172200" cy="1894362"/>
          </a:xfrm>
        </p:spPr>
        <p:txBody>
          <a:bodyPr/>
          <a:lstStyle>
            <a:lvl1pPr>
              <a:defRPr b="1"/>
            </a:lvl1pPr>
          </a:lstStyle>
          <a:p>
            <a:r>
              <a:rPr kumimoji="0" lang="el-GR" smtClean="0"/>
              <a:t>Στυλ κύριου τίτλου</a:t>
            </a:r>
            <a:endParaRPr kumimoji="0" lang="en-US"/>
          </a:p>
        </p:txBody>
      </p:sp>
      <p:sp>
        <p:nvSpPr>
          <p:cNvPr id="9" name="Υπότιτλος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Στυλ κύριου υπότιτλου</a:t>
            </a:r>
            <a:endParaRPr kumimoji="0" lang="en-US"/>
          </a:p>
        </p:txBody>
      </p:sp>
      <p:sp>
        <p:nvSpPr>
          <p:cNvPr id="28" name="Θέση ημερομηνίας 27"/>
          <p:cNvSpPr>
            <a:spLocks noGrp="1"/>
          </p:cNvSpPr>
          <p:nvPr>
            <p:ph type="dt" sz="half" idx="10"/>
          </p:nvPr>
        </p:nvSpPr>
        <p:spPr bwMode="auto">
          <a:xfrm rot="5400000">
            <a:off x="7764621" y="1174097"/>
            <a:ext cx="2286000" cy="381000"/>
          </a:xfrm>
        </p:spPr>
        <p:txBody>
          <a:bodyPr/>
          <a:lstStyle/>
          <a:p>
            <a:fld id="{4B559E88-1948-454F-8C7F-AAAF674B55FA}" type="datetimeFigureOut">
              <a:rPr lang="el-GR" smtClean="0"/>
              <a:t>4/4/2016</a:t>
            </a:fld>
            <a:endParaRPr lang="el-GR"/>
          </a:p>
        </p:txBody>
      </p:sp>
      <p:sp>
        <p:nvSpPr>
          <p:cNvPr id="17" name="Θέση υποσέλιδου 16"/>
          <p:cNvSpPr>
            <a:spLocks noGrp="1"/>
          </p:cNvSpPr>
          <p:nvPr>
            <p:ph type="ftr" sz="quarter" idx="11"/>
          </p:nvPr>
        </p:nvSpPr>
        <p:spPr bwMode="auto">
          <a:xfrm rot="5400000">
            <a:off x="7077269" y="4181669"/>
            <a:ext cx="3657600" cy="384048"/>
          </a:xfrm>
        </p:spPr>
        <p:txBody>
          <a:bodyPr/>
          <a:lstStyle/>
          <a:p>
            <a:endParaRPr lang="el-GR"/>
          </a:p>
        </p:txBody>
      </p:sp>
      <p:sp>
        <p:nvSpPr>
          <p:cNvPr id="10" name="Ορθογώνιο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Ορθογώνιο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Ορθογώνιο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Ευθεία γραμμή σύνδεσης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Ευθεία γραμμή σύνδεσης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Ευθεία γραμμή σύνδεσης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Ορθογώνιο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Έλλειψη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Έλλειψη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Έλλειψη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Θέση αριθμού διαφάνειας 28"/>
          <p:cNvSpPr>
            <a:spLocks noGrp="1"/>
          </p:cNvSpPr>
          <p:nvPr>
            <p:ph type="sldNum" sz="quarter" idx="12"/>
          </p:nvPr>
        </p:nvSpPr>
        <p:spPr bwMode="auto">
          <a:xfrm>
            <a:off x="1325544" y="4928702"/>
            <a:ext cx="609600" cy="517524"/>
          </a:xfrm>
        </p:spPr>
        <p:txBody>
          <a:bodyPr/>
          <a:lstStyle/>
          <a:p>
            <a:fld id="{88AE3ADE-4009-4411-B2E1-01B363ACA04C}"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4B559E88-1948-454F-8C7F-AAAF674B55FA}" type="datetimeFigureOut">
              <a:rPr lang="el-GR" smtClean="0"/>
              <a:t>4/4/2016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8AE3ADE-4009-4411-B2E1-01B363ACA04C}"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9"/>
            <a:ext cx="1676400" cy="5851525"/>
          </a:xfrm>
        </p:spPr>
        <p:txBody>
          <a:bodyPr vert="eaVert"/>
          <a:lstStyle/>
          <a:p>
            <a:r>
              <a:rPr kumimoji="0" lang="el-GR" smtClean="0"/>
              <a:t>Στυλ κύριου τίτλου</a:t>
            </a:r>
            <a:endParaRPr kumimoji="0"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Θέση ημερομηνίας 3"/>
          <p:cNvSpPr>
            <a:spLocks noGrp="1"/>
          </p:cNvSpPr>
          <p:nvPr>
            <p:ph type="dt" sz="half" idx="10"/>
          </p:nvPr>
        </p:nvSpPr>
        <p:spPr/>
        <p:txBody>
          <a:bodyPr/>
          <a:lstStyle/>
          <a:p>
            <a:fld id="{4B559E88-1948-454F-8C7F-AAAF674B55FA}" type="datetimeFigureOut">
              <a:rPr lang="el-GR" smtClean="0"/>
              <a:t>4/4/2016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88AE3ADE-4009-4411-B2E1-01B363ACA04C}"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8" name="Θέση περιεχομένου 7"/>
          <p:cNvSpPr>
            <a:spLocks noGrp="1"/>
          </p:cNvSpPr>
          <p:nvPr>
            <p:ph sz="quarter" idx="1"/>
          </p:nvPr>
        </p:nvSpPr>
        <p:spPr>
          <a:xfrm>
            <a:off x="457200" y="1600200"/>
            <a:ext cx="7467600" cy="4873752"/>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Θέση ημερομηνίας 6"/>
          <p:cNvSpPr>
            <a:spLocks noGrp="1"/>
          </p:cNvSpPr>
          <p:nvPr>
            <p:ph type="dt" sz="half" idx="14"/>
          </p:nvPr>
        </p:nvSpPr>
        <p:spPr/>
        <p:txBody>
          <a:bodyPr rtlCol="0"/>
          <a:lstStyle/>
          <a:p>
            <a:fld id="{4B559E88-1948-454F-8C7F-AAAF674B55FA}" type="datetimeFigureOut">
              <a:rPr lang="el-GR" smtClean="0"/>
              <a:t>4/4/2016</a:t>
            </a:fld>
            <a:endParaRPr lang="el-GR"/>
          </a:p>
        </p:txBody>
      </p:sp>
      <p:sp>
        <p:nvSpPr>
          <p:cNvPr id="9" name="Θέση αριθμού διαφάνειας 8"/>
          <p:cNvSpPr>
            <a:spLocks noGrp="1"/>
          </p:cNvSpPr>
          <p:nvPr>
            <p:ph type="sldNum" sz="quarter" idx="15"/>
          </p:nvPr>
        </p:nvSpPr>
        <p:spPr/>
        <p:txBody>
          <a:bodyPr rtlCol="0"/>
          <a:lstStyle/>
          <a:p>
            <a:fld id="{88AE3ADE-4009-4411-B2E1-01B363ACA04C}" type="slidenum">
              <a:rPr lang="el-GR" smtClean="0"/>
              <a:t>‹#›</a:t>
            </a:fld>
            <a:endParaRPr lang="el-GR"/>
          </a:p>
        </p:txBody>
      </p:sp>
      <p:sp>
        <p:nvSpPr>
          <p:cNvPr id="10" name="Θέση υποσέλιδου 9"/>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Τίτλος 1"/>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Στυλ κύριου τίτλου</a:t>
            </a:r>
            <a:endParaRPr kumimoji="0" lang="en-US"/>
          </a:p>
        </p:txBody>
      </p:sp>
      <p:sp>
        <p:nvSpPr>
          <p:cNvPr id="3" name="Θέση κειμένου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Στυλ υποδείγματος κειμένου</a:t>
            </a:r>
          </a:p>
        </p:txBody>
      </p:sp>
      <p:sp>
        <p:nvSpPr>
          <p:cNvPr id="4" name="Θέση ημερομηνίας 3"/>
          <p:cNvSpPr>
            <a:spLocks noGrp="1"/>
          </p:cNvSpPr>
          <p:nvPr>
            <p:ph type="dt" sz="half" idx="10"/>
          </p:nvPr>
        </p:nvSpPr>
        <p:spPr bwMode="auto">
          <a:xfrm rot="5400000">
            <a:off x="7763256" y="1170432"/>
            <a:ext cx="2286000" cy="381000"/>
          </a:xfrm>
        </p:spPr>
        <p:txBody>
          <a:bodyPr/>
          <a:lstStyle/>
          <a:p>
            <a:fld id="{4B559E88-1948-454F-8C7F-AAAF674B55FA}" type="datetimeFigureOut">
              <a:rPr lang="el-GR" smtClean="0"/>
              <a:t>4/4/2016</a:t>
            </a:fld>
            <a:endParaRPr lang="el-GR"/>
          </a:p>
        </p:txBody>
      </p:sp>
      <p:sp>
        <p:nvSpPr>
          <p:cNvPr id="5" name="Θέση υποσέλιδου 4"/>
          <p:cNvSpPr>
            <a:spLocks noGrp="1"/>
          </p:cNvSpPr>
          <p:nvPr>
            <p:ph type="ftr" sz="quarter" idx="11"/>
          </p:nvPr>
        </p:nvSpPr>
        <p:spPr bwMode="auto">
          <a:xfrm rot="5400000">
            <a:off x="7077456" y="4178808"/>
            <a:ext cx="3657600" cy="384048"/>
          </a:xfrm>
        </p:spPr>
        <p:txBody>
          <a:bodyPr/>
          <a:lstStyle/>
          <a:p>
            <a:endParaRPr lang="el-GR"/>
          </a:p>
        </p:txBody>
      </p:sp>
      <p:sp>
        <p:nvSpPr>
          <p:cNvPr id="9" name="Ορθογώνιο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Ορθογώνιο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Ορθογώνιο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Ορθογώνιο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Ευθεία γραμμή σύνδεσης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Ευθεία γραμμή σύνδεσης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Ευθεία γραμμή σύνδεσης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Ευθεία γραμμή σύνδεσης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Ορθογώνιο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Έλλειψη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Έλλειψη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Έλλειψη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Έλλειψη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Έλλειψη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Ευθεία γραμμή σύνδεσης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Θέση αριθμού διαφάνειας 5"/>
          <p:cNvSpPr>
            <a:spLocks noGrp="1"/>
          </p:cNvSpPr>
          <p:nvPr>
            <p:ph type="sldNum" sz="quarter" idx="12"/>
          </p:nvPr>
        </p:nvSpPr>
        <p:spPr bwMode="auto">
          <a:xfrm>
            <a:off x="1340616" y="4928702"/>
            <a:ext cx="609600" cy="517524"/>
          </a:xfrm>
        </p:spPr>
        <p:txBody>
          <a:bodyPr/>
          <a:lstStyle/>
          <a:p>
            <a:fld id="{88AE3ADE-4009-4411-B2E1-01B363ACA04C}"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5" name="Θέση ημερομηνίας 4"/>
          <p:cNvSpPr>
            <a:spLocks noGrp="1"/>
          </p:cNvSpPr>
          <p:nvPr>
            <p:ph type="dt" sz="half" idx="10"/>
          </p:nvPr>
        </p:nvSpPr>
        <p:spPr/>
        <p:txBody>
          <a:bodyPr/>
          <a:lstStyle/>
          <a:p>
            <a:fld id="{4B559E88-1948-454F-8C7F-AAAF674B55FA}" type="datetimeFigureOut">
              <a:rPr lang="el-GR" smtClean="0"/>
              <a:t>4/4/2016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88AE3ADE-4009-4411-B2E1-01B363ACA04C}" type="slidenum">
              <a:rPr lang="el-GR" smtClean="0"/>
              <a:t>‹#›</a:t>
            </a:fld>
            <a:endParaRPr lang="el-GR"/>
          </a:p>
        </p:txBody>
      </p:sp>
      <p:sp>
        <p:nvSpPr>
          <p:cNvPr id="9" name="Θέση περιεχομένου 8"/>
          <p:cNvSpPr>
            <a:spLocks noGrp="1"/>
          </p:cNvSpPr>
          <p:nvPr>
            <p:ph sz="quarter" idx="1"/>
          </p:nvPr>
        </p:nvSpPr>
        <p:spPr>
          <a:xfrm>
            <a:off x="457200" y="1600200"/>
            <a:ext cx="3657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Θέση περιεχομένου 10"/>
          <p:cNvSpPr>
            <a:spLocks noGrp="1"/>
          </p:cNvSpPr>
          <p:nvPr>
            <p:ph sz="quarter" idx="2"/>
          </p:nvPr>
        </p:nvSpPr>
        <p:spPr>
          <a:xfrm>
            <a:off x="4270248" y="1600200"/>
            <a:ext cx="3657600" cy="45720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7543800" cy="1143000"/>
          </a:xfrm>
        </p:spPr>
        <p:txBody>
          <a:bodyPr anchor="b"/>
          <a:lstStyle>
            <a:lvl1pPr>
              <a:defRPr/>
            </a:lvl1pPr>
          </a:lstStyle>
          <a:p>
            <a:r>
              <a:rPr kumimoji="0" lang="el-GR" smtClean="0"/>
              <a:t>Στυλ κύριου τίτλου</a:t>
            </a:r>
            <a:endParaRPr kumimoji="0" lang="en-US"/>
          </a:p>
        </p:txBody>
      </p:sp>
      <p:sp>
        <p:nvSpPr>
          <p:cNvPr id="7" name="Θέση ημερομηνίας 6"/>
          <p:cNvSpPr>
            <a:spLocks noGrp="1"/>
          </p:cNvSpPr>
          <p:nvPr>
            <p:ph type="dt" sz="half" idx="10"/>
          </p:nvPr>
        </p:nvSpPr>
        <p:spPr/>
        <p:txBody>
          <a:bodyPr/>
          <a:lstStyle/>
          <a:p>
            <a:fld id="{4B559E88-1948-454F-8C7F-AAAF674B55FA}" type="datetimeFigureOut">
              <a:rPr lang="el-GR" smtClean="0"/>
              <a:t>4/4/2016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88AE3ADE-4009-4411-B2E1-01B363ACA04C}" type="slidenum">
              <a:rPr lang="el-GR" smtClean="0"/>
              <a:t>‹#›</a:t>
            </a:fld>
            <a:endParaRPr lang="el-GR"/>
          </a:p>
        </p:txBody>
      </p:sp>
      <p:sp>
        <p:nvSpPr>
          <p:cNvPr id="11" name="Θέση περιεχομένου 10"/>
          <p:cNvSpPr>
            <a:spLocks noGrp="1"/>
          </p:cNvSpPr>
          <p:nvPr>
            <p:ph sz="quarter" idx="2"/>
          </p:nvPr>
        </p:nvSpPr>
        <p:spPr>
          <a:xfrm>
            <a:off x="457200" y="2362200"/>
            <a:ext cx="3657600" cy="3886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Θέση περιεχομένου 12"/>
          <p:cNvSpPr>
            <a:spLocks noGrp="1"/>
          </p:cNvSpPr>
          <p:nvPr>
            <p:ph sz="quarter" idx="4"/>
          </p:nvPr>
        </p:nvSpPr>
        <p:spPr>
          <a:xfrm>
            <a:off x="4371975" y="2362200"/>
            <a:ext cx="3657600" cy="3886200"/>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Θέση κειμένου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
        <p:nvSpPr>
          <p:cNvPr id="14" name="Θέση κειμένου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Στυλ υποδείγματος κειμένου</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kumimoji="0" lang="el-GR" smtClean="0"/>
              <a:t>Στυλ κύριου τίτλου</a:t>
            </a:r>
            <a:endParaRPr kumimoji="0" lang="en-US"/>
          </a:p>
        </p:txBody>
      </p:sp>
      <p:sp>
        <p:nvSpPr>
          <p:cNvPr id="6" name="Θέση ημερομηνίας 5"/>
          <p:cNvSpPr>
            <a:spLocks noGrp="1"/>
          </p:cNvSpPr>
          <p:nvPr>
            <p:ph type="dt" sz="half" idx="10"/>
          </p:nvPr>
        </p:nvSpPr>
        <p:spPr/>
        <p:txBody>
          <a:bodyPr rtlCol="0"/>
          <a:lstStyle/>
          <a:p>
            <a:fld id="{4B559E88-1948-454F-8C7F-AAAF674B55FA}" type="datetimeFigureOut">
              <a:rPr lang="el-GR" smtClean="0"/>
              <a:t>4/4/2016</a:t>
            </a:fld>
            <a:endParaRPr lang="el-GR"/>
          </a:p>
        </p:txBody>
      </p:sp>
      <p:sp>
        <p:nvSpPr>
          <p:cNvPr id="7" name="Θέση αριθμού διαφάνειας 6"/>
          <p:cNvSpPr>
            <a:spLocks noGrp="1"/>
          </p:cNvSpPr>
          <p:nvPr>
            <p:ph type="sldNum" sz="quarter" idx="11"/>
          </p:nvPr>
        </p:nvSpPr>
        <p:spPr/>
        <p:txBody>
          <a:bodyPr rtlCol="0"/>
          <a:lstStyle/>
          <a:p>
            <a:fld id="{88AE3ADE-4009-4411-B2E1-01B363ACA04C}" type="slidenum">
              <a:rPr lang="el-GR" smtClean="0"/>
              <a:t>‹#›</a:t>
            </a:fld>
            <a:endParaRPr lang="el-GR"/>
          </a:p>
        </p:txBody>
      </p:sp>
      <p:sp>
        <p:nvSpPr>
          <p:cNvPr id="8" name="Θέση υποσέλιδου 7"/>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4B559E88-1948-454F-8C7F-AAAF674B55FA}" type="datetimeFigureOut">
              <a:rPr lang="el-GR" smtClean="0"/>
              <a:t>4/4/2016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88AE3ADE-4009-4411-B2E1-01B363ACA04C}"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Ευθεία γραμμή σύνδεσης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Τίτλος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Στυλ κύριου τίτλου</a:t>
            </a:r>
            <a:endParaRPr kumimoji="0" lang="en-US"/>
          </a:p>
        </p:txBody>
      </p:sp>
      <p:sp>
        <p:nvSpPr>
          <p:cNvPr id="3" name="Θέση κειμένου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Στυλ υποδείγματος κειμένου</a:t>
            </a:r>
          </a:p>
        </p:txBody>
      </p:sp>
      <p:sp>
        <p:nvSpPr>
          <p:cNvPr id="8" name="Ευθεία γραμμή σύνδεσης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Ευθεία γραμμή σύνδεσης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Ευθεία γραμμή σύνδεσης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Ορθογώνιο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Ευθεία γραμμή σύνδεσης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Έλλειψη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Θέση περιεχομένου 17"/>
          <p:cNvSpPr>
            <a:spLocks noGrp="1"/>
          </p:cNvSpPr>
          <p:nvPr>
            <p:ph sz="quarter" idx="1"/>
          </p:nvPr>
        </p:nvSpPr>
        <p:spPr>
          <a:xfrm>
            <a:off x="304800" y="274320"/>
            <a:ext cx="5638800" cy="6327648"/>
          </a:xfrm>
        </p:spPr>
        <p:txBody>
          <a:bodyPr/>
          <a:lstStyle/>
          <a:p>
            <a:pPr lvl="0" eaLnBrk="1" latinLnBrk="0" hangingPunct="1"/>
            <a:r>
              <a:rPr lang="el-GR" smtClean="0"/>
              <a:t>Στυλ υποδείγματος κειμένου</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Θέση ημερομηνίας 20"/>
          <p:cNvSpPr>
            <a:spLocks noGrp="1"/>
          </p:cNvSpPr>
          <p:nvPr>
            <p:ph type="dt" sz="half" idx="14"/>
          </p:nvPr>
        </p:nvSpPr>
        <p:spPr/>
        <p:txBody>
          <a:bodyPr rtlCol="0"/>
          <a:lstStyle/>
          <a:p>
            <a:fld id="{4B559E88-1948-454F-8C7F-AAAF674B55FA}" type="datetimeFigureOut">
              <a:rPr lang="el-GR" smtClean="0"/>
              <a:t>4/4/2016</a:t>
            </a:fld>
            <a:endParaRPr lang="el-GR"/>
          </a:p>
        </p:txBody>
      </p:sp>
      <p:sp>
        <p:nvSpPr>
          <p:cNvPr id="22" name="Θέση αριθμού διαφάνειας 21"/>
          <p:cNvSpPr>
            <a:spLocks noGrp="1"/>
          </p:cNvSpPr>
          <p:nvPr>
            <p:ph type="sldNum" sz="quarter" idx="15"/>
          </p:nvPr>
        </p:nvSpPr>
        <p:spPr/>
        <p:txBody>
          <a:bodyPr rtlCol="0"/>
          <a:lstStyle/>
          <a:p>
            <a:fld id="{88AE3ADE-4009-4411-B2E1-01B363ACA04C}" type="slidenum">
              <a:rPr lang="el-GR" smtClean="0"/>
              <a:t>‹#›</a:t>
            </a:fld>
            <a:endParaRPr lang="el-GR"/>
          </a:p>
        </p:txBody>
      </p:sp>
      <p:sp>
        <p:nvSpPr>
          <p:cNvPr id="23" name="Θέση υποσέλιδου 22"/>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Ευθεία γραμμή σύνδεσης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Έλλειψη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Τίτλος 1"/>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Στυλ κύριου τίτλου</a:t>
            </a:r>
            <a:endParaRPr kumimoji="0" lang="en-US"/>
          </a:p>
        </p:txBody>
      </p:sp>
      <p:sp>
        <p:nvSpPr>
          <p:cNvPr id="3" name="Θέση εικόνας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Θέση κειμένου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Στυλ υποδείγματος κειμένου</a:t>
            </a:r>
          </a:p>
        </p:txBody>
      </p:sp>
      <p:sp>
        <p:nvSpPr>
          <p:cNvPr id="10" name="Ευθεία γραμμή σύνδεσης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Ορθογώνιο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Ευθεία γραμμή σύνδεσης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Ευθεία γραμμή σύνδεσης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Ευθεία γραμμή σύνδεσης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Θέση ημερομηνίας 16"/>
          <p:cNvSpPr>
            <a:spLocks noGrp="1"/>
          </p:cNvSpPr>
          <p:nvPr>
            <p:ph type="dt" sz="half" idx="10"/>
          </p:nvPr>
        </p:nvSpPr>
        <p:spPr/>
        <p:txBody>
          <a:bodyPr rtlCol="0"/>
          <a:lstStyle/>
          <a:p>
            <a:fld id="{4B559E88-1948-454F-8C7F-AAAF674B55FA}" type="datetimeFigureOut">
              <a:rPr lang="el-GR" smtClean="0"/>
              <a:t>4/4/2016</a:t>
            </a:fld>
            <a:endParaRPr lang="el-GR"/>
          </a:p>
        </p:txBody>
      </p:sp>
      <p:sp>
        <p:nvSpPr>
          <p:cNvPr id="18" name="Θέση αριθμού διαφάνειας 17"/>
          <p:cNvSpPr>
            <a:spLocks noGrp="1"/>
          </p:cNvSpPr>
          <p:nvPr>
            <p:ph type="sldNum" sz="quarter" idx="11"/>
          </p:nvPr>
        </p:nvSpPr>
        <p:spPr/>
        <p:txBody>
          <a:bodyPr rtlCol="0"/>
          <a:lstStyle/>
          <a:p>
            <a:fld id="{88AE3ADE-4009-4411-B2E1-01B363ACA04C}" type="slidenum">
              <a:rPr lang="el-GR" smtClean="0"/>
              <a:t>‹#›</a:t>
            </a:fld>
            <a:endParaRPr lang="el-GR"/>
          </a:p>
        </p:txBody>
      </p:sp>
      <p:sp>
        <p:nvSpPr>
          <p:cNvPr id="21" name="Θέση υποσέλιδου 20"/>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Ευθεία γραμμή σύνδεσης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Θέση τίτλου 21"/>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Στυλ κύριου τίτλου</a:t>
            </a:r>
            <a:endParaRPr kumimoji="0" lang="en-US"/>
          </a:p>
        </p:txBody>
      </p:sp>
      <p:sp>
        <p:nvSpPr>
          <p:cNvPr id="13" name="Θέση κειμένου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Στυλ υποδείγματος κειμένου</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Θέση ημερομηνίας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B559E88-1948-454F-8C7F-AAAF674B55FA}" type="datetimeFigureOut">
              <a:rPr lang="el-GR" smtClean="0"/>
              <a:t>4/4/2016</a:t>
            </a:fld>
            <a:endParaRPr lang="el-GR"/>
          </a:p>
        </p:txBody>
      </p:sp>
      <p:sp>
        <p:nvSpPr>
          <p:cNvPr id="3" name="Θέση υποσέλιδου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Ευθεία γραμμή σύνδεσης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Ευθεία γραμμή σύνδεσης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Ορθογώνιο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Ευθεία γραμμή σύνδεσης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Έλλειψη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Θέση αριθμού διαφάνειας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88AE3ADE-4009-4411-B2E1-01B363ACA04C}"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dirty="0" smtClean="0"/>
              <a:t>Το </a:t>
            </a:r>
            <a:r>
              <a:rPr lang="el-GR" dirty="0" err="1" smtClean="0"/>
              <a:t>λεμφοίδημα</a:t>
            </a:r>
            <a:endParaRPr lang="el-GR" dirty="0"/>
          </a:p>
        </p:txBody>
      </p:sp>
      <p:sp>
        <p:nvSpPr>
          <p:cNvPr id="3" name="Υπότιτλος 2"/>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9478470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Ποια είναι τα συμπτώματα του </a:t>
            </a:r>
            <a:r>
              <a:rPr lang="el-GR" dirty="0" err="1"/>
              <a:t>λεμφοιδήματος</a:t>
            </a:r>
            <a:r>
              <a:rPr lang="el-GR" dirty="0"/>
              <a:t> του κάτω μέλους</a:t>
            </a:r>
            <a:r>
              <a:rPr lang="el-GR" dirty="0" smtClean="0"/>
              <a:t>;</a:t>
            </a:r>
            <a:endParaRPr lang="el-GR" dirty="0"/>
          </a:p>
        </p:txBody>
      </p:sp>
      <p:sp>
        <p:nvSpPr>
          <p:cNvPr id="3" name="Θέση περιεχομένου 2"/>
          <p:cNvSpPr>
            <a:spLocks noGrp="1"/>
          </p:cNvSpPr>
          <p:nvPr>
            <p:ph sz="quarter" idx="1"/>
          </p:nvPr>
        </p:nvSpPr>
        <p:spPr/>
        <p:txBody>
          <a:bodyPr>
            <a:normAutofit fontScale="92500" lnSpcReduction="10000"/>
          </a:bodyPr>
          <a:lstStyle/>
          <a:p>
            <a:pPr fontAlgn="base"/>
            <a:r>
              <a:rPr lang="el-GR" dirty="0"/>
              <a:t>Το πρήξιμο μπορεί να αφορά το (άκρο) πόδι, τα δάκτυλα, την κνήμη ή και ολόκληρο το κάτω μέλος. Στην αρχή το πρήξιμο παρατηρείται μόνο στο τέλος της ημέρας και υποχωρεί με τη νυκτερινή κατάκλιση. Όμως, αν δεν αντιμετωπιστεί σωστά, το υγρό «</a:t>
            </a:r>
            <a:r>
              <a:rPr lang="el-GR" dirty="0" smtClean="0"/>
              <a:t>σταθεροποιείται» </a:t>
            </a:r>
            <a:r>
              <a:rPr lang="el-GR" dirty="0"/>
              <a:t>μόνιμα στο μέλος με συνέπεια την αύξηση της μάζας του λίπους και τη δημιουργία ινώδους ιστού. Το δέρμα παχαίνει και σκληραίνει, αλλά συνήθως δεν εμφανίζονται δερματικές αλλοιώσεις.</a:t>
            </a:r>
          </a:p>
          <a:p>
            <a:pPr fontAlgn="base"/>
            <a:r>
              <a:rPr lang="el-GR" dirty="0"/>
              <a:t>Μερικές φορές, μπορεί να υπάρχουν συμπτώματα όπως ήπιος πόνος και αίσθημα βάρους ή σφιξίματος.</a:t>
            </a:r>
          </a:p>
          <a:p>
            <a:pPr fontAlgn="base"/>
            <a:r>
              <a:rPr lang="el-GR" dirty="0"/>
              <a:t>Το </a:t>
            </a:r>
            <a:r>
              <a:rPr lang="el-GR" dirty="0" err="1"/>
              <a:t>λεμφοίδημα</a:t>
            </a:r>
            <a:r>
              <a:rPr lang="el-GR" dirty="0"/>
              <a:t> μπορεί να γίνεται εντονότερο όταν ο καιρός είναι ζεστός, μετά από παρατεταμένη χρήση του μέλους ή πριν από την έμμηνο ρύση</a:t>
            </a:r>
            <a:r>
              <a:rPr lang="el-GR" dirty="0" smtClean="0"/>
              <a:t>.</a:t>
            </a:r>
            <a:endParaRPr lang="el-GR" dirty="0"/>
          </a:p>
        </p:txBody>
      </p:sp>
    </p:spTree>
    <p:extLst>
      <p:ext uri="{BB962C8B-B14F-4D97-AF65-F5344CB8AC3E}">
        <p14:creationId xmlns:p14="http://schemas.microsoft.com/office/powerpoint/2010/main" val="1738670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Υπάρχουν άλλες αιτίες </a:t>
            </a:r>
            <a:r>
              <a:rPr lang="el-GR" dirty="0" err="1"/>
              <a:t>λεμφοιδήματος</a:t>
            </a:r>
            <a:r>
              <a:rPr lang="el-GR" dirty="0"/>
              <a:t>;</a:t>
            </a:r>
            <a:br>
              <a:rPr lang="el-GR" dirty="0"/>
            </a:br>
            <a:endParaRPr lang="el-GR" dirty="0"/>
          </a:p>
        </p:txBody>
      </p:sp>
      <p:sp>
        <p:nvSpPr>
          <p:cNvPr id="3" name="Θέση περιεχομένου 2"/>
          <p:cNvSpPr>
            <a:spLocks noGrp="1"/>
          </p:cNvSpPr>
          <p:nvPr>
            <p:ph sz="quarter" idx="1"/>
          </p:nvPr>
        </p:nvSpPr>
        <p:spPr/>
        <p:txBody>
          <a:bodyPr>
            <a:normAutofit/>
          </a:bodyPr>
          <a:lstStyle/>
          <a:p>
            <a:pPr fontAlgn="base"/>
            <a:r>
              <a:rPr lang="el-GR" dirty="0" err="1"/>
              <a:t>Λεμφοίδημα</a:t>
            </a:r>
            <a:r>
              <a:rPr lang="el-GR" dirty="0"/>
              <a:t> μπορεί να συμβεί σε ασθενείς με βλάβη των λεμφαγγείων ενός άνω ή κάτω μέλους, που οφείλεται σε εγχείρηση, τραύμα, ακτινοθεραπεία για καρκίνο, καρκινική προσβολή των λεμφαδένων, αρθρίτιδα (ρευματοειδής, </a:t>
            </a:r>
            <a:r>
              <a:rPr lang="el-GR" dirty="0" err="1"/>
              <a:t>ψωριασική</a:t>
            </a:r>
            <a:r>
              <a:rPr lang="el-GR" dirty="0"/>
              <a:t>), δήγμα εντόμου ή φιδιού.</a:t>
            </a:r>
          </a:p>
          <a:p>
            <a:endParaRPr lang="el-GR" dirty="0"/>
          </a:p>
        </p:txBody>
      </p:sp>
    </p:spTree>
    <p:extLst>
      <p:ext uri="{BB962C8B-B14F-4D97-AF65-F5344CB8AC3E}">
        <p14:creationId xmlns:p14="http://schemas.microsoft.com/office/powerpoint/2010/main" val="1120526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3399911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31340026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lnSpcReduction="10000"/>
          </a:bodyPr>
          <a:lstStyle/>
          <a:p>
            <a:pPr fontAlgn="base"/>
            <a:r>
              <a:rPr lang="el-GR" dirty="0"/>
              <a:t>Ενδέχεται επίσης το </a:t>
            </a:r>
            <a:r>
              <a:rPr lang="el-GR" dirty="0" err="1"/>
              <a:t>λεμφοίδημα</a:t>
            </a:r>
            <a:r>
              <a:rPr lang="el-GR" dirty="0"/>
              <a:t> να είναι το αποτέλεσμα οξείας λοίμωξης. Τότε εκδηλώνεται απότομα και συνοδεύεται από ψηλό πυρετό και ρίγη. Το μέλος είναι πρησμένο, ερυθρό και θερμό, ενώ μπορεί να εμφανιστούν ερυθρές γραμμές στο δέρμα (</a:t>
            </a:r>
            <a:r>
              <a:rPr lang="el-GR" dirty="0" err="1"/>
              <a:t>λεμφαγγειΐτιδα</a:t>
            </a:r>
            <a:r>
              <a:rPr lang="el-GR" dirty="0"/>
              <a:t>) και οι λεμφαδένες της περιοχής να είναι διογκωμένοι και ευαίσθητοι.</a:t>
            </a:r>
          </a:p>
          <a:p>
            <a:pPr fontAlgn="base"/>
            <a:r>
              <a:rPr lang="el-GR" dirty="0"/>
              <a:t>Υπάρχουν τέλος μερικά πολύ σπάνια τροπικά παράσιτα που προσβάλλουν και κλείνουν τα λεμφαγγεία (Φιλαρίαση). Αυτά δεν ζουν στην Ευρώπη.</a:t>
            </a:r>
          </a:p>
          <a:p>
            <a:pPr fontAlgn="base"/>
            <a:r>
              <a:rPr lang="el-GR" dirty="0"/>
              <a:t>Οι παραπάνω τύποι </a:t>
            </a:r>
            <a:r>
              <a:rPr lang="el-GR" dirty="0" err="1"/>
              <a:t>λεμφοιδήματος</a:t>
            </a:r>
            <a:r>
              <a:rPr lang="el-GR" dirty="0"/>
              <a:t> ονομάζονται </a:t>
            </a:r>
            <a:r>
              <a:rPr lang="el-GR" b="1" dirty="0"/>
              <a:t>δευτεροπαθές</a:t>
            </a:r>
            <a:r>
              <a:rPr lang="el-GR" dirty="0"/>
              <a:t> </a:t>
            </a:r>
            <a:r>
              <a:rPr lang="el-GR" dirty="0" err="1"/>
              <a:t>λεμφοίδημα</a:t>
            </a:r>
            <a:r>
              <a:rPr lang="el-GR" dirty="0"/>
              <a:t>.</a:t>
            </a:r>
          </a:p>
          <a:p>
            <a:pPr marL="0" indent="0">
              <a:buNone/>
            </a:pPr>
            <a:endParaRPr lang="el-GR" dirty="0"/>
          </a:p>
        </p:txBody>
      </p:sp>
    </p:spTree>
    <p:extLst>
      <p:ext uri="{BB962C8B-B14F-4D97-AF65-F5344CB8AC3E}">
        <p14:creationId xmlns:p14="http://schemas.microsoft.com/office/powerpoint/2010/main" val="2781158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επιπτώσεις έχει το </a:t>
            </a:r>
            <a:r>
              <a:rPr lang="el-GR" dirty="0" err="1"/>
              <a:t>λεμφοίδημα</a:t>
            </a:r>
            <a:r>
              <a:rPr lang="el-GR" dirty="0"/>
              <a:t>;</a:t>
            </a:r>
            <a:br>
              <a:rPr lang="el-GR" dirty="0"/>
            </a:br>
            <a:endParaRPr lang="el-GR" dirty="0"/>
          </a:p>
        </p:txBody>
      </p:sp>
      <p:sp>
        <p:nvSpPr>
          <p:cNvPr id="3" name="Θέση περιεχομένου 2"/>
          <p:cNvSpPr>
            <a:spLocks noGrp="1"/>
          </p:cNvSpPr>
          <p:nvPr>
            <p:ph sz="quarter" idx="1"/>
          </p:nvPr>
        </p:nvSpPr>
        <p:spPr/>
        <p:txBody>
          <a:bodyPr>
            <a:normAutofit fontScale="92500" lnSpcReduction="20000"/>
          </a:bodyPr>
          <a:lstStyle/>
          <a:p>
            <a:pPr fontAlgn="base"/>
            <a:r>
              <a:rPr lang="el-GR" dirty="0"/>
              <a:t>Εκτός από τη δυσμορφία από το πρήξιμο, το </a:t>
            </a:r>
            <a:r>
              <a:rPr lang="el-GR" dirty="0" err="1"/>
              <a:t>λεμφοίδημα</a:t>
            </a:r>
            <a:r>
              <a:rPr lang="el-GR" dirty="0"/>
              <a:t> μπορεί να προκαλέσει προβλήματα ειδικά αν δεν διατηρείται υπό έλεγχο.</a:t>
            </a:r>
          </a:p>
          <a:p>
            <a:pPr fontAlgn="base"/>
            <a:r>
              <a:rPr lang="el-GR" dirty="0"/>
              <a:t>Χωρίς θεραπεία στο χρόνιο </a:t>
            </a:r>
            <a:r>
              <a:rPr lang="el-GR" dirty="0" err="1"/>
              <a:t>λεμφοίδημα</a:t>
            </a:r>
            <a:r>
              <a:rPr lang="el-GR" dirty="0"/>
              <a:t>, το δέρμα παχαίνει και μπορεί να εμφανίσει μικρές φυσαλίδες. Ακόμη και ένας μικροτραυματισμός, όπως σχάση, γρατζουνιά, δήγμα εντόμου ή </a:t>
            </a:r>
            <a:r>
              <a:rPr lang="el-GR" dirty="0" smtClean="0"/>
              <a:t>μυκητίαση </a:t>
            </a:r>
            <a:r>
              <a:rPr lang="el-GR" dirty="0"/>
              <a:t>των δακτύλων του ποδιού, μπορεί να προκαλέσουν λοίμωξη. Η λοίμωξη του λίπους κάτω από το δέρμα ονομάζεται κυτταρίτιδα. Επανειλημμένα επεισόδια κυτταρίτιδας προκαλούν περαιτέρω βλάβη των λεμφαγγείων. Πρέπει να </a:t>
            </a:r>
            <a:r>
              <a:rPr lang="el-GR" dirty="0" smtClean="0"/>
              <a:t>λαμβάνεται σοβαρά υπόψη κάθε </a:t>
            </a:r>
            <a:r>
              <a:rPr lang="el-GR" dirty="0"/>
              <a:t>πληγή όσο μικρή κι αν είναι.</a:t>
            </a:r>
          </a:p>
          <a:p>
            <a:pPr fontAlgn="base"/>
            <a:r>
              <a:rPr lang="el-GR" dirty="0"/>
              <a:t>Σε </a:t>
            </a:r>
            <a:r>
              <a:rPr lang="el-GR" dirty="0" err="1"/>
              <a:t>λεμφοίδημα</a:t>
            </a:r>
            <a:r>
              <a:rPr lang="el-GR" dirty="0"/>
              <a:t> κάτω μέλους, η δημιουργία άτονων ελκών (δηλαδή, πληγών που δεν κλείνουν) είναι σπάνια αλλά μπορεί να συμβεί</a:t>
            </a:r>
            <a:r>
              <a:rPr lang="el-GR" dirty="0" smtClean="0"/>
              <a:t>.</a:t>
            </a:r>
            <a:endParaRPr lang="el-GR" dirty="0"/>
          </a:p>
        </p:txBody>
      </p:sp>
    </p:spTree>
    <p:extLst>
      <p:ext uri="{BB962C8B-B14F-4D97-AF65-F5344CB8AC3E}">
        <p14:creationId xmlns:p14="http://schemas.microsoft.com/office/powerpoint/2010/main" val="18688561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Πώς γίνεται η διάγνωση του </a:t>
            </a:r>
            <a:r>
              <a:rPr lang="el-GR" dirty="0" err="1"/>
              <a:t>λεμφοιδήματος</a:t>
            </a:r>
            <a:r>
              <a:rPr lang="el-GR" dirty="0" smtClean="0"/>
              <a:t>;</a:t>
            </a:r>
            <a:endParaRPr lang="el-GR" dirty="0"/>
          </a:p>
        </p:txBody>
      </p:sp>
      <p:sp>
        <p:nvSpPr>
          <p:cNvPr id="3" name="Θέση περιεχομένου 2"/>
          <p:cNvSpPr>
            <a:spLocks noGrp="1"/>
          </p:cNvSpPr>
          <p:nvPr>
            <p:ph sz="quarter" idx="1"/>
          </p:nvPr>
        </p:nvSpPr>
        <p:spPr/>
        <p:txBody>
          <a:bodyPr>
            <a:normAutofit/>
          </a:bodyPr>
          <a:lstStyle/>
          <a:p>
            <a:pPr fontAlgn="base"/>
            <a:r>
              <a:rPr lang="el-GR" dirty="0"/>
              <a:t>Το </a:t>
            </a:r>
            <a:r>
              <a:rPr lang="el-GR" dirty="0" err="1"/>
              <a:t>λεμφοίδημα</a:t>
            </a:r>
            <a:r>
              <a:rPr lang="el-GR" dirty="0"/>
              <a:t> μπορεί συνήθως να διαγνωστεί με βάση το ιστορικό και την αντικειμενική εξέταση μόνο. Όμως όταν η διάγνωση δεν είναι ξεκάθαρη, απαιτούνται εξετάσεις για να αποκλειστούν άλλες αιτίες του πρηξίματος. </a:t>
            </a:r>
            <a:endParaRPr lang="el-GR" dirty="0" smtClean="0"/>
          </a:p>
          <a:p>
            <a:pPr fontAlgn="base"/>
            <a:r>
              <a:rPr lang="el-GR" dirty="0" smtClean="0"/>
              <a:t>Η </a:t>
            </a:r>
            <a:r>
              <a:rPr lang="el-GR" dirty="0"/>
              <a:t>χρόνια φλεβική ανεπάρκεια μπορεί να αποκλειστεί με υπερηχογράφημα </a:t>
            </a:r>
            <a:r>
              <a:rPr lang="el-GR" dirty="0" err="1"/>
              <a:t>triplex</a:t>
            </a:r>
            <a:r>
              <a:rPr lang="el-GR" dirty="0"/>
              <a:t> φλεβών του μέλους. Η ύπαρξη μάζας στην κοιλιά που πιέζει φλέβες ή λεμφαγγεία μπορεί να αποκλειστεί με απλό υπερηχογράφημα ή αξονική τομογραφία.</a:t>
            </a:r>
          </a:p>
          <a:p>
            <a:endParaRPr lang="el-GR" dirty="0"/>
          </a:p>
        </p:txBody>
      </p:sp>
    </p:spTree>
    <p:extLst>
      <p:ext uri="{BB962C8B-B14F-4D97-AF65-F5344CB8AC3E}">
        <p14:creationId xmlns:p14="http://schemas.microsoft.com/office/powerpoint/2010/main" val="30089290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77500" lnSpcReduction="20000"/>
          </a:bodyPr>
          <a:lstStyle/>
          <a:p>
            <a:r>
              <a:rPr lang="el-GR" dirty="0"/>
              <a:t>Η εξέταση που μπορούμε να κάνουμε για επιβεβαίωση της διάγνωσης του </a:t>
            </a:r>
            <a:r>
              <a:rPr lang="el-GR" dirty="0" err="1"/>
              <a:t>λεμφοιδήματος</a:t>
            </a:r>
            <a:r>
              <a:rPr lang="el-GR" dirty="0"/>
              <a:t> είναι το σπινθηρογράφημα των λεμφαγγείων (ή </a:t>
            </a:r>
            <a:r>
              <a:rPr lang="el-GR" dirty="0" err="1"/>
              <a:t>λεμφαγγειογραφία</a:t>
            </a:r>
            <a:r>
              <a:rPr lang="el-GR" dirty="0"/>
              <a:t> με ραδιοϊσότοπα). </a:t>
            </a:r>
            <a:endParaRPr lang="el-GR" dirty="0" smtClean="0"/>
          </a:p>
          <a:p>
            <a:r>
              <a:rPr lang="el-GR" dirty="0" smtClean="0"/>
              <a:t>Γίνεται </a:t>
            </a:r>
            <a:r>
              <a:rPr lang="el-GR" dirty="0"/>
              <a:t>ένεση πολύ μικρής ποσότητας ραδιενεργού υγρού μεταξύ των δακτύλων και των δυο ποδιών, το οποίο προσλαμβάνεται από το λεμφικό σύστημα. Παίρνουμε εικόνες των κάτω μελών με γ-</a:t>
            </a:r>
            <a:r>
              <a:rPr lang="el-GR" dirty="0" err="1"/>
              <a:t>camera</a:t>
            </a:r>
            <a:r>
              <a:rPr lang="el-GR" dirty="0"/>
              <a:t> κάθε λίγο. </a:t>
            </a:r>
            <a:endParaRPr lang="el-GR" dirty="0" smtClean="0"/>
          </a:p>
          <a:p>
            <a:r>
              <a:rPr lang="el-GR" dirty="0" smtClean="0"/>
              <a:t>Με </a:t>
            </a:r>
            <a:r>
              <a:rPr lang="el-GR" dirty="0"/>
              <a:t>αυτή την τεχνική </a:t>
            </a:r>
            <a:r>
              <a:rPr lang="el-GR" dirty="0" smtClean="0"/>
              <a:t>μετράται </a:t>
            </a:r>
            <a:r>
              <a:rPr lang="el-GR" dirty="0"/>
              <a:t>η ταχύτητα με την οποία μεταφέρεται το υγρό διαμέσου του λεμφικού συστήματος προς τα πάνω και προσδιορίζεται κάθε καθυστέρηση. Η εξέταση αυτή δεν μπορεί να δείξει ποιος είναι ο τύπος της υποκείμενης βλάβης, δηλαδή, αν υπάρχουν πολύ λίγα λεμφαγγεία ή αν υπάρχει φυσιολογικός αριθμός λεμφαγγείων τα οποία υπολειτουργούν, όμως συνηθέστατα αυτό δεν επηρεάζει τη θεραπευτική αντιμετώπιση. </a:t>
            </a:r>
            <a:endParaRPr lang="el-GR" dirty="0" smtClean="0"/>
          </a:p>
          <a:p>
            <a:r>
              <a:rPr lang="el-GR" dirty="0" smtClean="0"/>
              <a:t>Η </a:t>
            </a:r>
            <a:r>
              <a:rPr lang="el-GR" dirty="0"/>
              <a:t>εξέταση αυτή έχει μεγάλη ακρίβεια, όμως στις περισσότερες περιπτώσεις είναι περιττή, αφού η διάγνωση γίνεται συνήθως κλινικά</a:t>
            </a:r>
            <a:r>
              <a:rPr lang="el-GR" dirty="0" smtClean="0"/>
              <a:t>.</a:t>
            </a:r>
            <a:endParaRPr lang="el-GR" dirty="0"/>
          </a:p>
        </p:txBody>
      </p:sp>
    </p:spTree>
    <p:extLst>
      <p:ext uri="{BB962C8B-B14F-4D97-AF65-F5344CB8AC3E}">
        <p14:creationId xmlns:p14="http://schemas.microsoft.com/office/powerpoint/2010/main" val="1938555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Ποια είναι η θεραπεία</a:t>
            </a:r>
            <a:r>
              <a:rPr lang="el-GR" dirty="0" smtClean="0"/>
              <a:t>;</a:t>
            </a:r>
            <a:br>
              <a:rPr lang="el-GR" dirty="0" smtClean="0"/>
            </a:br>
            <a:endParaRPr lang="el-GR" dirty="0"/>
          </a:p>
        </p:txBody>
      </p:sp>
      <p:sp>
        <p:nvSpPr>
          <p:cNvPr id="3" name="Θέση περιεχομένου 2"/>
          <p:cNvSpPr>
            <a:spLocks noGrp="1"/>
          </p:cNvSpPr>
          <p:nvPr>
            <p:ph sz="quarter" idx="1"/>
          </p:nvPr>
        </p:nvSpPr>
        <p:spPr/>
        <p:txBody>
          <a:bodyPr>
            <a:normAutofit/>
          </a:bodyPr>
          <a:lstStyle/>
          <a:p>
            <a:pPr fontAlgn="base"/>
            <a:r>
              <a:rPr lang="el-GR" dirty="0"/>
              <a:t>Το </a:t>
            </a:r>
            <a:r>
              <a:rPr lang="el-GR" dirty="0" err="1"/>
              <a:t>λεμφοίδημα</a:t>
            </a:r>
            <a:r>
              <a:rPr lang="el-GR" dirty="0"/>
              <a:t> είναι χρόνιο πρόβλημα. Δεν υπάρχουν συντηρητικά ή χειρουργικά μέτρα που θα αποκαταστήσουν πλήρως το προσβεβλημένο μέλος. Όμως πρέπει να διατηρείται υπό έλεγχο ώστε να μη συμβούν επιπλοκές αργότερα</a:t>
            </a:r>
            <a:r>
              <a:rPr lang="el-GR" dirty="0" smtClean="0"/>
              <a:t>.</a:t>
            </a:r>
            <a:endParaRPr lang="el-GR" dirty="0"/>
          </a:p>
        </p:txBody>
      </p:sp>
    </p:spTree>
    <p:extLst>
      <p:ext uri="{BB962C8B-B14F-4D97-AF65-F5344CB8AC3E}">
        <p14:creationId xmlns:p14="http://schemas.microsoft.com/office/powerpoint/2010/main" val="897537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92500" lnSpcReduction="10000"/>
          </a:bodyPr>
          <a:lstStyle/>
          <a:p>
            <a:pPr fontAlgn="base"/>
            <a:r>
              <a:rPr lang="el-GR" dirty="0"/>
              <a:t>Ο κύριος στόχος είναι ο έλεγχος του οιδήματος. Μπορούμε να διακρίνουμε δυο φάσεις θεραπείας του </a:t>
            </a:r>
            <a:r>
              <a:rPr lang="el-GR" dirty="0" err="1"/>
              <a:t>λεμφοιδήματος</a:t>
            </a:r>
            <a:r>
              <a:rPr lang="el-GR" dirty="0"/>
              <a:t>: </a:t>
            </a:r>
            <a:endParaRPr lang="el-GR" dirty="0" smtClean="0"/>
          </a:p>
          <a:p>
            <a:pPr fontAlgn="base"/>
            <a:r>
              <a:rPr lang="el-GR" dirty="0" smtClean="0"/>
              <a:t>(</a:t>
            </a:r>
            <a:r>
              <a:rPr lang="el-GR" dirty="0"/>
              <a:t>i) τη </a:t>
            </a:r>
            <a:r>
              <a:rPr lang="el-GR" b="1" dirty="0"/>
              <a:t>θεραπεία μείωσης</a:t>
            </a:r>
            <a:r>
              <a:rPr lang="el-GR" dirty="0"/>
              <a:t>, η οποία μπορεί να περιλαμβάνει την πιεστική επίδεση του μέλους με επιδέσμους, το μασάζ λεμφικού τύπου και τη χρήση αντλιών με αεροθαλάμους διαλείπουσας συμπίεσης, </a:t>
            </a:r>
            <a:r>
              <a:rPr lang="el-GR" dirty="0" smtClean="0"/>
              <a:t>και</a:t>
            </a:r>
          </a:p>
          <a:p>
            <a:pPr fontAlgn="base"/>
            <a:r>
              <a:rPr lang="el-GR" dirty="0" smtClean="0"/>
              <a:t>(ii</a:t>
            </a:r>
            <a:r>
              <a:rPr lang="el-GR" dirty="0"/>
              <a:t>) τη </a:t>
            </a:r>
            <a:r>
              <a:rPr lang="el-GR" b="1" dirty="0"/>
              <a:t>θεραπεία συντήρησης</a:t>
            </a:r>
            <a:r>
              <a:rPr lang="el-GR" dirty="0"/>
              <a:t>, η οποία περιλαμβάνει τη διατήρηση του μέλους σε </a:t>
            </a:r>
            <a:r>
              <a:rPr lang="el-GR" dirty="0" err="1"/>
              <a:t>ανάρροπη</a:t>
            </a:r>
            <a:r>
              <a:rPr lang="el-GR" dirty="0"/>
              <a:t> θέση και τη χρήση κατάλληλης κάλτσας. Ο ασθενής πρέπει </a:t>
            </a:r>
            <a:r>
              <a:rPr lang="el-GR"/>
              <a:t>να </a:t>
            </a:r>
            <a:r>
              <a:rPr lang="el-GR" smtClean="0"/>
              <a:t>φορά </a:t>
            </a:r>
            <a:r>
              <a:rPr lang="el-GR" dirty="0"/>
              <a:t>την ελαστική συμπίεση σταθερά σ’ όλη τη διάρκεια της ημέρας. Οι δυο φάσεις θεραπείας μπορεί να εναλλάσσονται με άλλοτε άλλη συχνότητα. Σπανίως μπορεί να βοηθήσουν τα διουρητικά.</a:t>
            </a:r>
          </a:p>
          <a:p>
            <a:pPr marL="0" indent="0">
              <a:buNone/>
            </a:pPr>
            <a:endParaRPr lang="el-GR" dirty="0"/>
          </a:p>
          <a:p>
            <a:endParaRPr lang="el-GR" dirty="0"/>
          </a:p>
        </p:txBody>
      </p:sp>
    </p:spTree>
    <p:extLst>
      <p:ext uri="{BB962C8B-B14F-4D97-AF65-F5344CB8AC3E}">
        <p14:creationId xmlns:p14="http://schemas.microsoft.com/office/powerpoint/2010/main" val="3301581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Τι είναι το </a:t>
            </a:r>
            <a:r>
              <a:rPr lang="el-GR" dirty="0" err="1"/>
              <a:t>λεμφοίδημα</a:t>
            </a:r>
            <a:r>
              <a:rPr lang="el-GR" dirty="0" smtClean="0"/>
              <a:t>;</a:t>
            </a:r>
            <a:endParaRPr lang="el-GR" dirty="0"/>
          </a:p>
        </p:txBody>
      </p:sp>
      <p:sp>
        <p:nvSpPr>
          <p:cNvPr id="3" name="Θέση περιεχομένου 2"/>
          <p:cNvSpPr>
            <a:spLocks noGrp="1"/>
          </p:cNvSpPr>
          <p:nvPr>
            <p:ph sz="quarter" idx="1"/>
          </p:nvPr>
        </p:nvSpPr>
        <p:spPr/>
        <p:txBody>
          <a:bodyPr>
            <a:normAutofit/>
          </a:bodyPr>
          <a:lstStyle/>
          <a:p>
            <a:pPr fontAlgn="base"/>
            <a:r>
              <a:rPr lang="el-GR" sz="2800" dirty="0"/>
              <a:t>Το </a:t>
            </a:r>
            <a:r>
              <a:rPr lang="el-GR" sz="2800" dirty="0" err="1"/>
              <a:t>λεμφοίδημα</a:t>
            </a:r>
            <a:r>
              <a:rPr lang="el-GR" sz="2800" dirty="0"/>
              <a:t> είναι μια κατάσταση που προκαλεί </a:t>
            </a:r>
            <a:r>
              <a:rPr lang="el-GR" sz="2800" dirty="0" smtClean="0"/>
              <a:t>οίδημα (</a:t>
            </a:r>
            <a:r>
              <a:rPr lang="el-GR" sz="2800" dirty="0"/>
              <a:t>πρήξιμο) κάποιου μέλους. Αυτή η κατάσταση συνήθως συμβαίνει στα κάτω </a:t>
            </a:r>
            <a:r>
              <a:rPr lang="el-GR" sz="2800" dirty="0" smtClean="0"/>
              <a:t>άκρα.</a:t>
            </a:r>
            <a:endParaRPr lang="el-GR" sz="2800" dirty="0"/>
          </a:p>
          <a:p>
            <a:pPr marL="0" indent="0">
              <a:buNone/>
            </a:pPr>
            <a:endParaRPr lang="el-GR" dirty="0"/>
          </a:p>
        </p:txBody>
      </p:sp>
    </p:spTree>
    <p:extLst>
      <p:ext uri="{BB962C8B-B14F-4D97-AF65-F5344CB8AC3E}">
        <p14:creationId xmlns:p14="http://schemas.microsoft.com/office/powerpoint/2010/main" val="3815727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lnSpcReduction="10000"/>
          </a:bodyPr>
          <a:lstStyle/>
          <a:p>
            <a:pPr fontAlgn="base"/>
            <a:r>
              <a:rPr lang="el-GR" dirty="0"/>
              <a:t>–</a:t>
            </a:r>
            <a:r>
              <a:rPr lang="el-GR" b="1" dirty="0"/>
              <a:t> Διατήρηση του μέλους σε </a:t>
            </a:r>
            <a:r>
              <a:rPr lang="el-GR" b="1" dirty="0" err="1"/>
              <a:t>ανάρροπη</a:t>
            </a:r>
            <a:r>
              <a:rPr lang="el-GR" b="1" dirty="0"/>
              <a:t> θέση και τακτική άσκηση</a:t>
            </a:r>
            <a:r>
              <a:rPr lang="el-GR" dirty="0"/>
              <a:t> –  </a:t>
            </a:r>
            <a:r>
              <a:rPr lang="el-GR" dirty="0" smtClean="0"/>
              <a:t>Όταν ανυψώνουμε </a:t>
            </a:r>
            <a:r>
              <a:rPr lang="el-GR" dirty="0"/>
              <a:t>το </a:t>
            </a:r>
            <a:r>
              <a:rPr lang="el-GR" dirty="0" smtClean="0"/>
              <a:t>πόδι, </a:t>
            </a:r>
            <a:r>
              <a:rPr lang="el-GR" dirty="0"/>
              <a:t>τα υγρά αποστραγγίζονται απ’ αυτό. </a:t>
            </a:r>
            <a:r>
              <a:rPr lang="el-GR" dirty="0" smtClean="0"/>
              <a:t>Ο ασθενής θα πρέπει να βάζει</a:t>
            </a:r>
            <a:r>
              <a:rPr lang="el-GR" dirty="0"/>
              <a:t> το </a:t>
            </a:r>
            <a:r>
              <a:rPr lang="el-GR" dirty="0" smtClean="0"/>
              <a:t>πόδι </a:t>
            </a:r>
            <a:r>
              <a:rPr lang="el-GR" dirty="0"/>
              <a:t>ψηλά ό</a:t>
            </a:r>
            <a:r>
              <a:rPr lang="el-GR" dirty="0" smtClean="0"/>
              <a:t>ποτε μπορεί. Θα πρέπει να ανυψωθεί </a:t>
            </a:r>
            <a:r>
              <a:rPr lang="el-GR" dirty="0"/>
              <a:t>το κάτω μέρος του κρεβατιού </a:t>
            </a:r>
            <a:r>
              <a:rPr lang="el-GR" dirty="0" smtClean="0"/>
              <a:t>κατά περίπου </a:t>
            </a:r>
            <a:r>
              <a:rPr lang="el-GR" dirty="0"/>
              <a:t>15 εκ</a:t>
            </a:r>
            <a:r>
              <a:rPr lang="el-GR" dirty="0" smtClean="0"/>
              <a:t>., </a:t>
            </a:r>
            <a:r>
              <a:rPr lang="el-GR" dirty="0"/>
              <a:t>ώστε τα πόδια να είναι λίγο ψηλότερα από το κεφάλι. Η τακτική άσκηση, όπως το βάδισμα ή η ποδηλασία, </a:t>
            </a:r>
            <a:r>
              <a:rPr lang="el-GR" dirty="0" smtClean="0"/>
              <a:t>είναι </a:t>
            </a:r>
            <a:r>
              <a:rPr lang="el-GR" dirty="0"/>
              <a:t>επίσης ευεργετική.</a:t>
            </a:r>
          </a:p>
          <a:p>
            <a:pPr fontAlgn="base"/>
            <a:r>
              <a:rPr lang="el-GR" dirty="0"/>
              <a:t>–</a:t>
            </a:r>
            <a:r>
              <a:rPr lang="el-GR" b="1" dirty="0"/>
              <a:t> Πιεστική επίδεση του μέλους με επιδέσμους ή κάλτσες διαβαθμισμένης συμπίεσης</a:t>
            </a:r>
            <a:r>
              <a:rPr lang="el-GR" dirty="0"/>
              <a:t> – Η συμπίεση απαιτείται για να απομακρύνει το υγρό που αλλιώς λιμνάζει στο κάτω άκρο </a:t>
            </a:r>
            <a:r>
              <a:rPr lang="el-GR" dirty="0" smtClean="0"/>
              <a:t>κατά την όρθια στάση.</a:t>
            </a:r>
            <a:endParaRPr lang="el-GR" dirty="0"/>
          </a:p>
          <a:p>
            <a:pPr marL="0" indent="0">
              <a:buNone/>
            </a:pPr>
            <a:endParaRPr lang="el-GR" dirty="0"/>
          </a:p>
        </p:txBody>
      </p:sp>
    </p:spTree>
    <p:extLst>
      <p:ext uri="{BB962C8B-B14F-4D97-AF65-F5344CB8AC3E}">
        <p14:creationId xmlns:p14="http://schemas.microsoft.com/office/powerpoint/2010/main" val="23659387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85000" lnSpcReduction="20000"/>
          </a:bodyPr>
          <a:lstStyle/>
          <a:p>
            <a:pPr fontAlgn="base"/>
            <a:r>
              <a:rPr lang="el-GR" dirty="0"/>
              <a:t>Αν ο βαθμός του </a:t>
            </a:r>
            <a:r>
              <a:rPr lang="el-GR" dirty="0" err="1"/>
              <a:t>λεμφοιδήματος</a:t>
            </a:r>
            <a:r>
              <a:rPr lang="el-GR" dirty="0"/>
              <a:t> είναι σχετικά μικρός, δηλαδή αν το άκρο ξεπρήζεται σχεδόν εντελώς με τη νυκτερινή κατάκλιση, τότε η χρήση της κάλτσας μπορεί να είναι επαρκές θεραπευτικό μέτρο.</a:t>
            </a:r>
          </a:p>
          <a:p>
            <a:pPr fontAlgn="base"/>
            <a:r>
              <a:rPr lang="el-GR" dirty="0"/>
              <a:t>Οι κάλτσες για </a:t>
            </a:r>
            <a:r>
              <a:rPr lang="el-GR" dirty="0" err="1"/>
              <a:t>λεμφοίδημα</a:t>
            </a:r>
            <a:r>
              <a:rPr lang="el-GR" dirty="0"/>
              <a:t> θα πρέπει να εφαρμόζουν κατάλληλα και βέβαια είναι πολύ πιο σφικτές από τις συνηθισμένες κάλτσες. Αν το πρήξιμο περιορίζεται κάτω από το γόνατο, μπορείτε να χρησιμοποιείτε κάλτσα κάτωθεν γόνατος. Συνήθως χρησιμοποιούμε κάλτσες κλάσης 2 (25-35 </a:t>
            </a:r>
            <a:r>
              <a:rPr lang="el-GR" dirty="0" err="1"/>
              <a:t>mmHg</a:t>
            </a:r>
            <a:r>
              <a:rPr lang="el-GR" dirty="0"/>
              <a:t>) ή κλάσης 3 (35-45 </a:t>
            </a:r>
            <a:r>
              <a:rPr lang="el-GR" dirty="0" err="1"/>
              <a:t>mmHg</a:t>
            </a:r>
            <a:r>
              <a:rPr lang="el-GR" dirty="0"/>
              <a:t>), όμως μπορεί να απαιτηθεί και η πιο ισχυρή κλάση 4 (45-60 </a:t>
            </a:r>
            <a:r>
              <a:rPr lang="el-GR" dirty="0" err="1"/>
              <a:t>mmHg</a:t>
            </a:r>
            <a:r>
              <a:rPr lang="el-GR" dirty="0"/>
              <a:t>).</a:t>
            </a:r>
          </a:p>
          <a:p>
            <a:pPr fontAlgn="base"/>
            <a:r>
              <a:rPr lang="el-GR" dirty="0"/>
              <a:t>Αν όμως το άκρο είναι πολύ πρησμένο και </a:t>
            </a:r>
            <a:r>
              <a:rPr lang="el-GR" dirty="0" smtClean="0"/>
              <a:t>ο ασθενής βάλει</a:t>
            </a:r>
            <a:r>
              <a:rPr lang="el-GR" dirty="0"/>
              <a:t> κάλτσες, αυτές δεν θα εφαρμόσουν καλά και γι’ αυτό είναι σημαντικό προηγουμένως να </a:t>
            </a:r>
            <a:r>
              <a:rPr lang="el-GR" dirty="0" smtClean="0"/>
              <a:t>έχουμε μειώσει </a:t>
            </a:r>
            <a:r>
              <a:rPr lang="el-GR" dirty="0"/>
              <a:t>το </a:t>
            </a:r>
            <a:r>
              <a:rPr lang="el-GR" dirty="0" smtClean="0"/>
              <a:t>οίδημα </a:t>
            </a:r>
            <a:r>
              <a:rPr lang="el-GR" dirty="0"/>
              <a:t>με κάποιο τρόπο, όπως με ελαστική περίδεση (με ισχυρό επίδεσμο), λεμφικό μασάζ ή χρήση αντλίας διαλείπουσας συμπίεσης</a:t>
            </a:r>
            <a:r>
              <a:rPr lang="el-GR" dirty="0" smtClean="0"/>
              <a:t>.</a:t>
            </a:r>
            <a:endParaRPr lang="el-GR" dirty="0"/>
          </a:p>
        </p:txBody>
      </p:sp>
    </p:spTree>
    <p:extLst>
      <p:ext uri="{BB962C8B-B14F-4D97-AF65-F5344CB8AC3E}">
        <p14:creationId xmlns:p14="http://schemas.microsoft.com/office/powerpoint/2010/main" val="13818321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92500" lnSpcReduction="10000"/>
          </a:bodyPr>
          <a:lstStyle/>
          <a:p>
            <a:pPr fontAlgn="base"/>
            <a:r>
              <a:rPr lang="el-GR" b="1" dirty="0" smtClean="0"/>
              <a:t>Μασάζ </a:t>
            </a:r>
            <a:r>
              <a:rPr lang="el-GR" b="1" dirty="0"/>
              <a:t>λεμφικού τύπου</a:t>
            </a:r>
            <a:r>
              <a:rPr lang="el-GR" dirty="0"/>
              <a:t> – Το </a:t>
            </a:r>
            <a:r>
              <a:rPr lang="el-GR" dirty="0" err="1"/>
              <a:t>λεμφοιδηματικό</a:t>
            </a:r>
            <a:r>
              <a:rPr lang="el-GR" dirty="0"/>
              <a:t> μέλος γενικά μπορεί να ωφεληθεί από μασάζ (χειρομαλάξεις) των εν τω </a:t>
            </a:r>
            <a:r>
              <a:rPr lang="el-GR" dirty="0" err="1"/>
              <a:t>βάθει</a:t>
            </a:r>
            <a:r>
              <a:rPr lang="el-GR" dirty="0"/>
              <a:t> ιστών ενεργοποιώντας προηγουμένως τα υγιή λεμφαγγεία, υπό τη βασική προϋπόθεση ότι οι μαλάξεις γίνονται σωστά (με ήπιες κυκλικές κινήσεις σχετικά επιφανειακές, χωρίς χρήση ελαίου) </a:t>
            </a:r>
            <a:r>
              <a:rPr lang="el-GR" b="1" dirty="0"/>
              <a:t>από κατάλληλα εκπαιδευμένο θεραπευτή.</a:t>
            </a:r>
            <a:r>
              <a:rPr lang="el-GR" dirty="0"/>
              <a:t> </a:t>
            </a:r>
            <a:endParaRPr lang="el-GR" dirty="0" smtClean="0"/>
          </a:p>
          <a:p>
            <a:pPr fontAlgn="base"/>
            <a:r>
              <a:rPr lang="el-GR" b="1" dirty="0" smtClean="0"/>
              <a:t>Το </a:t>
            </a:r>
            <a:r>
              <a:rPr lang="el-GR" b="1" dirty="0"/>
              <a:t>μασάζ λεμφικού τύπου αποτελεί σήμερα αναπόσπαστο μέρος της ολοκληρωμένης φροντίδας του </a:t>
            </a:r>
            <a:r>
              <a:rPr lang="el-GR" b="1" dirty="0" err="1"/>
              <a:t>λεμφοιδήματος</a:t>
            </a:r>
            <a:r>
              <a:rPr lang="el-GR" dirty="0"/>
              <a:t>. Γίνεται με σειρά συνεδριών διαρκείας 30-45 λεπτών η καθεμία που ακολουθούνται από περίδεση του μέλους.</a:t>
            </a:r>
          </a:p>
          <a:p>
            <a:pPr fontAlgn="base"/>
            <a:r>
              <a:rPr lang="el-GR" dirty="0"/>
              <a:t>Αυτή η θεραπεία δεν ενδείκνυται αν υπάρχει οξεία φλεγμονή (κυτταρίτιδα), κακοήθης όγκος, θρόμβωση ή μείζον καρδιακό πρόβλημα.</a:t>
            </a:r>
          </a:p>
          <a:p>
            <a:pPr marL="0" indent="0">
              <a:buNone/>
            </a:pPr>
            <a:endParaRPr lang="el-GR" dirty="0"/>
          </a:p>
        </p:txBody>
      </p:sp>
    </p:spTree>
    <p:extLst>
      <p:ext uri="{BB962C8B-B14F-4D97-AF65-F5344CB8AC3E}">
        <p14:creationId xmlns:p14="http://schemas.microsoft.com/office/powerpoint/2010/main" val="9775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85000" lnSpcReduction="20000"/>
          </a:bodyPr>
          <a:lstStyle/>
          <a:p>
            <a:pPr fontAlgn="base"/>
            <a:r>
              <a:rPr lang="el-GR" dirty="0"/>
              <a:t>–</a:t>
            </a:r>
            <a:r>
              <a:rPr lang="el-GR" b="1" dirty="0"/>
              <a:t> Χρήση αντλίας με αεροθαλάμους διαλείπουσας συμπίεσης [</a:t>
            </a:r>
            <a:r>
              <a:rPr lang="el-GR" b="1" dirty="0" err="1"/>
              <a:t>External</a:t>
            </a:r>
            <a:r>
              <a:rPr lang="el-GR" b="1" dirty="0"/>
              <a:t> </a:t>
            </a:r>
            <a:r>
              <a:rPr lang="el-GR" b="1" dirty="0" err="1"/>
              <a:t>Pneumatic</a:t>
            </a:r>
            <a:r>
              <a:rPr lang="el-GR" b="1" dirty="0"/>
              <a:t> </a:t>
            </a:r>
            <a:r>
              <a:rPr lang="el-GR" b="1" dirty="0" err="1"/>
              <a:t>Compression</a:t>
            </a:r>
            <a:r>
              <a:rPr lang="el-GR" b="1" dirty="0"/>
              <a:t>, EPC]</a:t>
            </a:r>
            <a:r>
              <a:rPr lang="el-GR" dirty="0"/>
              <a:t> – Παρά τη χρήση συμπιεστικών καλτσών μερικοί άνθρωποι διαπιστώνουν ότι υπάρχει κάποιο </a:t>
            </a:r>
            <a:r>
              <a:rPr lang="el-GR" dirty="0" smtClean="0"/>
              <a:t>οίδημα </a:t>
            </a:r>
            <a:r>
              <a:rPr lang="el-GR" dirty="0"/>
              <a:t>στο τέλος της ημέρας. Η χρήση των αντλιών συμπίεσης ήταν μία από τις κύριες μεθόδους της θεραπείας μείωσης του </a:t>
            </a:r>
            <a:r>
              <a:rPr lang="el-GR" dirty="0" err="1"/>
              <a:t>λεμφοιδήματος</a:t>
            </a:r>
            <a:r>
              <a:rPr lang="el-GR" dirty="0"/>
              <a:t> πριν γίνει δημοφιλές το μασάζ λεμφικού τύπου.</a:t>
            </a:r>
          </a:p>
          <a:p>
            <a:pPr fontAlgn="base"/>
            <a:r>
              <a:rPr lang="el-GR" dirty="0"/>
              <a:t>Η συσκευή EPC (όπως </a:t>
            </a:r>
            <a:r>
              <a:rPr lang="el-GR" dirty="0" err="1"/>
              <a:t>Flowtron</a:t>
            </a:r>
            <a:r>
              <a:rPr lang="el-GR" baseline="30000" dirty="0"/>
              <a:t>®</a:t>
            </a:r>
            <a:r>
              <a:rPr lang="el-GR" dirty="0"/>
              <a:t>, </a:t>
            </a:r>
            <a:r>
              <a:rPr lang="el-GR" dirty="0" err="1"/>
              <a:t>LymphaPress</a:t>
            </a:r>
            <a:r>
              <a:rPr lang="el-GR" baseline="30000" dirty="0"/>
              <a:t>®</a:t>
            </a:r>
            <a:r>
              <a:rPr lang="el-GR" dirty="0"/>
              <a:t>, </a:t>
            </a:r>
            <a:r>
              <a:rPr lang="el-GR" dirty="0" err="1"/>
              <a:t>Vasoflow</a:t>
            </a:r>
            <a:r>
              <a:rPr lang="el-GR" baseline="30000" dirty="0"/>
              <a:t>®</a:t>
            </a:r>
            <a:r>
              <a:rPr lang="el-GR" dirty="0"/>
              <a:t> κλπ) είναι μια μπότα με αεροθαλάμους που φουσκώνουν και ξεφουσκώνουν διαδοχικά αποστραγγίζοντας το υγρό από το μέλος. Η συσκευή χρησιμοποιείται συνήθως το βράδυ για να διώξει το υγρό που μαζεύτηκε παρά τη χρήση της κάλτσας.</a:t>
            </a:r>
          </a:p>
          <a:p>
            <a:pPr fontAlgn="base"/>
            <a:r>
              <a:rPr lang="el-GR" dirty="0"/>
              <a:t>Αν ο ιατρός </a:t>
            </a:r>
            <a:r>
              <a:rPr lang="el-GR" dirty="0" smtClean="0"/>
              <a:t>συνιστά </a:t>
            </a:r>
            <a:r>
              <a:rPr lang="el-GR" dirty="0"/>
              <a:t>ότι </a:t>
            </a:r>
            <a:r>
              <a:rPr lang="el-GR" dirty="0" smtClean="0"/>
              <a:t>χρειάζεται </a:t>
            </a:r>
            <a:r>
              <a:rPr lang="el-GR" dirty="0"/>
              <a:t>αυτή τη θεραπεία, </a:t>
            </a:r>
            <a:r>
              <a:rPr lang="el-GR" b="1" dirty="0"/>
              <a:t>καλό είναι </a:t>
            </a:r>
            <a:r>
              <a:rPr lang="el-GR" b="1" dirty="0" smtClean="0"/>
              <a:t>ο ασθενής να δοκιμάσει </a:t>
            </a:r>
            <a:r>
              <a:rPr lang="el-GR" b="1" dirty="0"/>
              <a:t>μια τέτοια συσκευή </a:t>
            </a:r>
            <a:r>
              <a:rPr lang="el-GR" b="1" dirty="0" smtClean="0"/>
              <a:t>προτού </a:t>
            </a:r>
            <a:r>
              <a:rPr lang="el-GR" b="1" dirty="0"/>
              <a:t>την </a:t>
            </a:r>
            <a:r>
              <a:rPr lang="el-GR" b="1" dirty="0" smtClean="0"/>
              <a:t>αγοράσει</a:t>
            </a:r>
            <a:r>
              <a:rPr lang="el-GR" dirty="0" smtClean="0"/>
              <a:t>.</a:t>
            </a:r>
            <a:endParaRPr lang="el-GR" dirty="0"/>
          </a:p>
          <a:p>
            <a:endParaRPr lang="el-GR" dirty="0"/>
          </a:p>
        </p:txBody>
      </p:sp>
    </p:spTree>
    <p:extLst>
      <p:ext uri="{BB962C8B-B14F-4D97-AF65-F5344CB8AC3E}">
        <p14:creationId xmlns:p14="http://schemas.microsoft.com/office/powerpoint/2010/main" val="10962827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6768" y="0"/>
            <a:ext cx="9127232" cy="6858000"/>
          </a:xfrm>
        </p:spPr>
      </p:pic>
    </p:spTree>
    <p:extLst>
      <p:ext uri="{BB962C8B-B14F-4D97-AF65-F5344CB8AC3E}">
        <p14:creationId xmlns:p14="http://schemas.microsoft.com/office/powerpoint/2010/main" val="26587512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Μπορεί να γίνει εγχείρηση για </a:t>
            </a:r>
            <a:r>
              <a:rPr lang="el-GR" dirty="0" err="1"/>
              <a:t>λεμφοίδημα</a:t>
            </a:r>
            <a:r>
              <a:rPr lang="el-GR" dirty="0" smtClean="0"/>
              <a:t>;</a:t>
            </a:r>
            <a:endParaRPr lang="el-GR" dirty="0"/>
          </a:p>
        </p:txBody>
      </p:sp>
      <p:sp>
        <p:nvSpPr>
          <p:cNvPr id="3" name="Θέση περιεχομένου 2"/>
          <p:cNvSpPr>
            <a:spLocks noGrp="1"/>
          </p:cNvSpPr>
          <p:nvPr>
            <p:ph sz="quarter" idx="1"/>
          </p:nvPr>
        </p:nvSpPr>
        <p:spPr/>
        <p:txBody>
          <a:bodyPr/>
          <a:lstStyle/>
          <a:p>
            <a:pPr fontAlgn="base"/>
            <a:r>
              <a:rPr lang="el-GR" dirty="0"/>
              <a:t>Ναι, αλλά </a:t>
            </a:r>
            <a:r>
              <a:rPr lang="el-GR" dirty="0" smtClean="0"/>
              <a:t>ενδείκνυται μόνο </a:t>
            </a:r>
            <a:r>
              <a:rPr lang="el-GR" dirty="0"/>
              <a:t>σε πολύ σοβαρές περιπτώσεις. Σχεδόν όλες οι χειρουργικές επεμβάσεις για </a:t>
            </a:r>
            <a:r>
              <a:rPr lang="el-GR" dirty="0" err="1"/>
              <a:t>λεμφοίδημα</a:t>
            </a:r>
            <a:r>
              <a:rPr lang="el-GR" dirty="0"/>
              <a:t> συνοδεύονται από εκτεταμένες ουλές και δεν συνιστώνται για μικρού ή μέτριου βαθμού </a:t>
            </a:r>
            <a:r>
              <a:rPr lang="el-GR" dirty="0" err="1"/>
              <a:t>λεμφοίδημα</a:t>
            </a:r>
            <a:r>
              <a:rPr lang="el-GR" dirty="0"/>
              <a:t>.</a:t>
            </a:r>
          </a:p>
          <a:p>
            <a:pPr fontAlgn="base"/>
            <a:r>
              <a:rPr lang="el-GR" dirty="0"/>
              <a:t>Σε επιλεγμένους ασθενείς με μεγάλου βαθμού </a:t>
            </a:r>
            <a:r>
              <a:rPr lang="el-GR" dirty="0" err="1"/>
              <a:t>λεμφοίδημα</a:t>
            </a:r>
            <a:r>
              <a:rPr lang="el-GR" dirty="0"/>
              <a:t> που δεν ανταποκρίνονται καλά στη συντηρητική θεραπεία, μπορεί να προσφέρει μεγάλης διάρκειας όφελος μια νεότερη χειρουργική μέθοδος που ονομάζεται περιμετρική λιποαναρρόφηση [</a:t>
            </a:r>
            <a:r>
              <a:rPr lang="el-GR" dirty="0" err="1"/>
              <a:t>circumferential</a:t>
            </a:r>
            <a:r>
              <a:rPr lang="el-GR" dirty="0"/>
              <a:t> </a:t>
            </a:r>
            <a:r>
              <a:rPr lang="el-GR" dirty="0" err="1"/>
              <a:t>suction</a:t>
            </a:r>
            <a:r>
              <a:rPr lang="el-GR" dirty="0"/>
              <a:t>-</a:t>
            </a:r>
            <a:r>
              <a:rPr lang="el-GR" dirty="0" err="1"/>
              <a:t>assisted</a:t>
            </a:r>
            <a:r>
              <a:rPr lang="el-GR" dirty="0"/>
              <a:t> </a:t>
            </a:r>
            <a:r>
              <a:rPr lang="el-GR" dirty="0" err="1"/>
              <a:t>lipectomy</a:t>
            </a:r>
            <a:r>
              <a:rPr lang="el-GR" dirty="0"/>
              <a:t>, CSAL].</a:t>
            </a:r>
          </a:p>
          <a:p>
            <a:endParaRPr lang="el-GR" dirty="0"/>
          </a:p>
        </p:txBody>
      </p:sp>
    </p:spTree>
    <p:extLst>
      <p:ext uri="{BB962C8B-B14F-4D97-AF65-F5344CB8AC3E}">
        <p14:creationId xmlns:p14="http://schemas.microsoft.com/office/powerpoint/2010/main" val="21859642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a:t>Αν έχω </a:t>
            </a:r>
            <a:r>
              <a:rPr lang="el-GR" dirty="0" err="1"/>
              <a:t>λεμφοίδημα</a:t>
            </a:r>
            <a:r>
              <a:rPr lang="el-GR" dirty="0"/>
              <a:t>, πώς μπορώ να το εμποδίσω να χειροτερέψει</a:t>
            </a:r>
            <a:r>
              <a:rPr lang="el-GR" dirty="0" smtClean="0"/>
              <a:t>;</a:t>
            </a:r>
            <a:endParaRPr lang="el-GR" dirty="0"/>
          </a:p>
        </p:txBody>
      </p:sp>
      <p:sp>
        <p:nvSpPr>
          <p:cNvPr id="3" name="Θέση περιεχομένου 2"/>
          <p:cNvSpPr>
            <a:spLocks noGrp="1"/>
          </p:cNvSpPr>
          <p:nvPr>
            <p:ph sz="quarter" idx="1"/>
          </p:nvPr>
        </p:nvSpPr>
        <p:spPr/>
        <p:txBody>
          <a:bodyPr>
            <a:normAutofit fontScale="70000" lnSpcReduction="20000"/>
          </a:bodyPr>
          <a:lstStyle/>
          <a:p>
            <a:pPr fontAlgn="base"/>
            <a:r>
              <a:rPr lang="el-GR" dirty="0"/>
              <a:t>Αν το λεμφικό σύστημα των κάτω μελών δε λειτουργεί καλά, είναι σημαντικό να </a:t>
            </a:r>
            <a:r>
              <a:rPr lang="el-GR" dirty="0" smtClean="0"/>
              <a:t>φροντίζουμε </a:t>
            </a:r>
            <a:r>
              <a:rPr lang="el-GR" dirty="0"/>
              <a:t>τα πόδια </a:t>
            </a:r>
            <a:r>
              <a:rPr lang="el-GR" dirty="0" smtClean="0"/>
              <a:t>μας </a:t>
            </a:r>
            <a:r>
              <a:rPr lang="el-GR" dirty="0"/>
              <a:t>με μεγάλη επιμέλεια.</a:t>
            </a:r>
          </a:p>
          <a:p>
            <a:pPr fontAlgn="base"/>
            <a:r>
              <a:rPr lang="el-GR" dirty="0"/>
              <a:t>Απαιτείται τακτική υγιεινή του δέρματος, ιδίως στις πτυχές του και μεταξύ των δακτύλων για πρόληψη λοιμώξεων. Είναι σημαντικό να </a:t>
            </a:r>
            <a:r>
              <a:rPr lang="el-GR" dirty="0" smtClean="0"/>
              <a:t>θεραπευτεί νωρίς </a:t>
            </a:r>
            <a:r>
              <a:rPr lang="el-GR" dirty="0"/>
              <a:t>κάθε λοίμωξη, περιλαμβανομένης και της μυκητίασης. Κάθε λοίμωξη είναι δυνατό να καταστρέψει λεμφαγγεία και να χειροτερέψει το </a:t>
            </a:r>
            <a:r>
              <a:rPr lang="el-GR" dirty="0" smtClean="0"/>
              <a:t>οίδημα. </a:t>
            </a:r>
            <a:r>
              <a:rPr lang="el-GR" dirty="0"/>
              <a:t>Σε περίπτωση υποτροπιάζουσας λοίμωξης του δέρματος, μπορεί να απαιτηθεί </a:t>
            </a:r>
            <a:r>
              <a:rPr lang="el-GR" dirty="0" smtClean="0"/>
              <a:t>ο ασθενής να πάρει </a:t>
            </a:r>
            <a:r>
              <a:rPr lang="el-GR" dirty="0"/>
              <a:t>αντιβιοτικά σε μικρή δόση αλλά για μεγάλο χρονικό </a:t>
            </a:r>
            <a:r>
              <a:rPr lang="el-GR" dirty="0" smtClean="0"/>
              <a:t>διάστημα.</a:t>
            </a:r>
            <a:endParaRPr lang="el-GR" dirty="0"/>
          </a:p>
          <a:p>
            <a:pPr fontAlgn="base"/>
            <a:r>
              <a:rPr lang="el-GR" dirty="0" smtClean="0"/>
              <a:t>Ο ασθενής θα πρέπει να αποφεύγει </a:t>
            </a:r>
            <a:r>
              <a:rPr lang="el-GR" dirty="0"/>
              <a:t>κοψίματα, γρατζουνιές, δήγματα εντόμων, διαστρέμματα, εγκαύματα κλπ. Ακόμη και ο ελάχιστος μικροτραυματισμός πρέπει να αντιμετωπίζεται </a:t>
            </a:r>
            <a:r>
              <a:rPr lang="el-GR" dirty="0" smtClean="0"/>
              <a:t>σοβαρά.</a:t>
            </a:r>
            <a:endParaRPr lang="el-GR" dirty="0"/>
          </a:p>
          <a:p>
            <a:pPr fontAlgn="base"/>
            <a:r>
              <a:rPr lang="el-GR" dirty="0" smtClean="0"/>
              <a:t>Απαραίτητη η διατήρηση φυσιολογικού σωματικού βάρους.</a:t>
            </a:r>
            <a:endParaRPr lang="el-GR" dirty="0"/>
          </a:p>
          <a:p>
            <a:pPr fontAlgn="base"/>
            <a:r>
              <a:rPr lang="el-GR" dirty="0"/>
              <a:t>Απαραίτητη η </a:t>
            </a:r>
            <a:r>
              <a:rPr lang="el-GR" dirty="0" smtClean="0"/>
              <a:t>προσπάθεια για τακτική άσκηση, </a:t>
            </a:r>
            <a:r>
              <a:rPr lang="el-GR" dirty="0"/>
              <a:t>περιορίζοντας την ορθοστασία και την καθιστική </a:t>
            </a:r>
            <a:r>
              <a:rPr lang="el-GR" dirty="0" smtClean="0"/>
              <a:t>ζωή.</a:t>
            </a:r>
            <a:endParaRPr lang="el-GR" dirty="0"/>
          </a:p>
          <a:p>
            <a:pPr fontAlgn="base"/>
            <a:r>
              <a:rPr lang="el-GR" b="1" dirty="0" smtClean="0"/>
              <a:t>Ο ασθενής δε θα πρέπει να αμελεί </a:t>
            </a:r>
            <a:r>
              <a:rPr lang="el-GR" b="1" dirty="0"/>
              <a:t>τη χρήση της </a:t>
            </a:r>
            <a:r>
              <a:rPr lang="el-GR" b="1" dirty="0" smtClean="0"/>
              <a:t>κάλτσας.</a:t>
            </a:r>
            <a:endParaRPr lang="el-GR" b="1" dirty="0"/>
          </a:p>
          <a:p>
            <a:endParaRPr lang="el-GR" dirty="0"/>
          </a:p>
        </p:txBody>
      </p:sp>
    </p:spTree>
    <p:extLst>
      <p:ext uri="{BB962C8B-B14F-4D97-AF65-F5344CB8AC3E}">
        <p14:creationId xmlns:p14="http://schemas.microsoft.com/office/powerpoint/2010/main" val="3735602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2901" y="0"/>
            <a:ext cx="9131099" cy="6858000"/>
          </a:xfrm>
        </p:spPr>
      </p:pic>
    </p:spTree>
    <p:extLst>
      <p:ext uri="{BB962C8B-B14F-4D97-AF65-F5344CB8AC3E}">
        <p14:creationId xmlns:p14="http://schemas.microsoft.com/office/powerpoint/2010/main" val="3508918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28630"/>
            <a:ext cx="9144000" cy="6829369"/>
          </a:xfrm>
        </p:spPr>
      </p:pic>
    </p:spTree>
    <p:extLst>
      <p:ext uri="{BB962C8B-B14F-4D97-AF65-F5344CB8AC3E}">
        <p14:creationId xmlns:p14="http://schemas.microsoft.com/office/powerpoint/2010/main" val="1802983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0" y="0"/>
            <a:ext cx="9144000" cy="6858000"/>
          </a:xfrm>
        </p:spPr>
      </p:pic>
    </p:spTree>
    <p:extLst>
      <p:ext uri="{BB962C8B-B14F-4D97-AF65-F5344CB8AC3E}">
        <p14:creationId xmlns:p14="http://schemas.microsoft.com/office/powerpoint/2010/main" val="11583177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4" name="Θέση περιεχομένου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187624" y="0"/>
            <a:ext cx="6876256" cy="6892636"/>
          </a:xfrm>
        </p:spPr>
      </p:pic>
    </p:spTree>
    <p:extLst>
      <p:ext uri="{BB962C8B-B14F-4D97-AF65-F5344CB8AC3E}">
        <p14:creationId xmlns:p14="http://schemas.microsoft.com/office/powerpoint/2010/main" val="32523217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fontScale="92500" lnSpcReduction="10000"/>
          </a:bodyPr>
          <a:lstStyle/>
          <a:p>
            <a:pPr fontAlgn="base"/>
            <a:r>
              <a:rPr lang="el-GR" dirty="0"/>
              <a:t>Εκτός από τα </a:t>
            </a:r>
            <a:r>
              <a:rPr lang="el-GR" b="1" dirty="0"/>
              <a:t>αιμοφόρα αγγεία</a:t>
            </a:r>
            <a:r>
              <a:rPr lang="el-GR" dirty="0"/>
              <a:t>, δηλαδή τις αρτηρίες που </a:t>
            </a:r>
            <a:r>
              <a:rPr lang="el-GR" dirty="0" smtClean="0"/>
              <a:t>πηγαίνουν </a:t>
            </a:r>
            <a:r>
              <a:rPr lang="el-GR" dirty="0"/>
              <a:t>το αίμα από την καρδιά προς τους ιστούς και τις φλέβες που το επιστρέφουν προς την καρδιά, υπάρχουν στο σώμα μας και τα </a:t>
            </a:r>
            <a:r>
              <a:rPr lang="el-GR" b="1" dirty="0"/>
              <a:t>λεμφοφόρα αγγεία</a:t>
            </a:r>
            <a:r>
              <a:rPr lang="el-GR" dirty="0"/>
              <a:t>, ή </a:t>
            </a:r>
            <a:r>
              <a:rPr lang="el-GR" b="1" dirty="0"/>
              <a:t>λεμφαγγεία</a:t>
            </a:r>
            <a:r>
              <a:rPr lang="el-GR" dirty="0"/>
              <a:t>, που ανήκουν </a:t>
            </a:r>
            <a:r>
              <a:rPr lang="el-GR" dirty="0" smtClean="0"/>
              <a:t>στο </a:t>
            </a:r>
            <a:r>
              <a:rPr lang="el-GR" dirty="0"/>
              <a:t>λεμφικό σύστημα. </a:t>
            </a:r>
            <a:endParaRPr lang="el-GR" dirty="0" smtClean="0"/>
          </a:p>
          <a:p>
            <a:pPr fontAlgn="base"/>
            <a:r>
              <a:rPr lang="el-GR" dirty="0" smtClean="0"/>
              <a:t>Το </a:t>
            </a:r>
            <a:r>
              <a:rPr lang="el-GR" dirty="0"/>
              <a:t>λεμφικό σύστημα αποτελείται από </a:t>
            </a:r>
            <a:r>
              <a:rPr lang="el-GR" dirty="0" smtClean="0"/>
              <a:t>τα </a:t>
            </a:r>
            <a:r>
              <a:rPr lang="el-GR" dirty="0"/>
              <a:t>λεμφαγγεία και τους </a:t>
            </a:r>
            <a:r>
              <a:rPr lang="el-GR" dirty="0" smtClean="0"/>
              <a:t>λεμφαδένες. </a:t>
            </a:r>
            <a:r>
              <a:rPr lang="el-GR" dirty="0"/>
              <a:t>Τα λεμφαγγεία συλλέγουν ένα </a:t>
            </a:r>
            <a:r>
              <a:rPr lang="el-GR" dirty="0" smtClean="0"/>
              <a:t>υγρό, τη λέμφο, </a:t>
            </a:r>
            <a:r>
              <a:rPr lang="el-GR" dirty="0"/>
              <a:t>που αποτελείται από νερό, πρωτεΐνες, </a:t>
            </a:r>
            <a:r>
              <a:rPr lang="el-GR" dirty="0" smtClean="0"/>
              <a:t>άλατα</a:t>
            </a:r>
            <a:r>
              <a:rPr lang="el-GR" dirty="0"/>
              <a:t>, λιπίδια και </a:t>
            </a:r>
            <a:r>
              <a:rPr lang="el-GR" dirty="0" smtClean="0"/>
              <a:t>ουσίες που αποβάλλονται από </a:t>
            </a:r>
            <a:r>
              <a:rPr lang="el-GR" dirty="0"/>
              <a:t>τα κύτταρα του σώματος, και το μεταφέρουν στους λεμφαδένες. Οι λεμφαδένες είναι σταθμοί στη ροή της λέμφου, όπου φιλτράρεται από τα άχρηστα προϊόντα και τα ξένα υλικά, και μετά επιστρέφει στην κυκλοφορία του αίματος.</a:t>
            </a:r>
          </a:p>
          <a:p>
            <a:endParaRPr lang="el-GR" dirty="0"/>
          </a:p>
        </p:txBody>
      </p:sp>
    </p:spTree>
    <p:extLst>
      <p:ext uri="{BB962C8B-B14F-4D97-AF65-F5344CB8AC3E}">
        <p14:creationId xmlns:p14="http://schemas.microsoft.com/office/powerpoint/2010/main" val="3451257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normAutofit/>
          </a:bodyPr>
          <a:lstStyle/>
          <a:p>
            <a:r>
              <a:rPr lang="el-GR" sz="2800" dirty="0"/>
              <a:t>Αν το λεμφικό σύστημα ενός μέλους δεν έχει αναπτυχθεί καλά ή αν </a:t>
            </a:r>
            <a:r>
              <a:rPr lang="el-GR" sz="2800" dirty="0" smtClean="0"/>
              <a:t>έχει αποφραχθεί </a:t>
            </a:r>
            <a:r>
              <a:rPr lang="el-GR" sz="2800" dirty="0"/>
              <a:t>από κάποια </a:t>
            </a:r>
            <a:r>
              <a:rPr lang="el-GR" sz="2800" dirty="0" smtClean="0"/>
              <a:t>αιτία, τότε </a:t>
            </a:r>
            <a:r>
              <a:rPr lang="el-GR" sz="2800" dirty="0"/>
              <a:t>μπορεί να γίνει συσσώρευση υπέρμετρης ποσότητας λέμφου στο μέλος και να εμφανιστεί το </a:t>
            </a:r>
            <a:r>
              <a:rPr lang="el-GR" sz="2800" dirty="0" err="1"/>
              <a:t>λεμφοίδημα</a:t>
            </a:r>
            <a:r>
              <a:rPr lang="el-GR" sz="2800" dirty="0" smtClean="0"/>
              <a:t>.</a:t>
            </a:r>
            <a:endParaRPr lang="el-GR" sz="2800" dirty="0"/>
          </a:p>
        </p:txBody>
      </p:sp>
    </p:spTree>
    <p:extLst>
      <p:ext uri="{BB962C8B-B14F-4D97-AF65-F5344CB8AC3E}">
        <p14:creationId xmlns:p14="http://schemas.microsoft.com/office/powerpoint/2010/main" val="1610805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Ποια είναι η αιτία του </a:t>
            </a:r>
            <a:r>
              <a:rPr lang="el-GR" dirty="0" err="1"/>
              <a:t>λεμφοιδήματος</a:t>
            </a:r>
            <a:r>
              <a:rPr lang="el-GR" dirty="0"/>
              <a:t>;</a:t>
            </a:r>
            <a:br>
              <a:rPr lang="el-GR" dirty="0"/>
            </a:br>
            <a:endParaRPr lang="el-GR" dirty="0"/>
          </a:p>
        </p:txBody>
      </p:sp>
      <p:sp>
        <p:nvSpPr>
          <p:cNvPr id="3" name="Θέση περιεχομένου 2"/>
          <p:cNvSpPr>
            <a:spLocks noGrp="1"/>
          </p:cNvSpPr>
          <p:nvPr>
            <p:ph sz="quarter" idx="1"/>
          </p:nvPr>
        </p:nvSpPr>
        <p:spPr/>
        <p:txBody>
          <a:bodyPr>
            <a:normAutofit fontScale="92500" lnSpcReduction="10000"/>
          </a:bodyPr>
          <a:lstStyle/>
          <a:p>
            <a:pPr fontAlgn="base"/>
            <a:r>
              <a:rPr lang="el-GR" dirty="0"/>
              <a:t>Η πιο συχνή αιτία είναι να </a:t>
            </a:r>
            <a:r>
              <a:rPr lang="el-GR" dirty="0" smtClean="0"/>
              <a:t>έχει γεννηθεί κάποιος  </a:t>
            </a:r>
            <a:r>
              <a:rPr lang="el-GR" dirty="0"/>
              <a:t>χωρίς αρκετά λεμφαγγεία. Αυτό είναι το </a:t>
            </a:r>
            <a:r>
              <a:rPr lang="el-GR" b="1" dirty="0"/>
              <a:t>πρωτοπαθές</a:t>
            </a:r>
            <a:r>
              <a:rPr lang="el-GR" dirty="0"/>
              <a:t> </a:t>
            </a:r>
            <a:r>
              <a:rPr lang="el-GR" dirty="0" err="1"/>
              <a:t>λεμφοίδημα</a:t>
            </a:r>
            <a:r>
              <a:rPr lang="el-GR" dirty="0"/>
              <a:t>. Οι γυναίκες προσβάλλονται τρεις φορές συχνότερα από τους άνδρες, και το αριστερό κάτω μέλος συχνότερα από το δεξί, ενώ τα άνω μέλη σπανίως. Μερικές φορές προσβάλλεται μόνο το ένα μέλος, ενώ συνήθως το ένα είναι πιο πρησμένο από το άλλο.</a:t>
            </a:r>
          </a:p>
          <a:p>
            <a:pPr fontAlgn="base"/>
            <a:r>
              <a:rPr lang="el-GR" dirty="0"/>
              <a:t>Αν υπάρχουν πολύ λίγα λεμφαγγεία, το πρήξιμο μπορεί να αρχίσει στην εφηβεία ή και νωρίτερα. Σε λιγότερο σοβαρές περιπτώσεις, τα λεμφαγγεία τα βγάζουν πέρα για μερικά χρόνια και το πρόβλημα εμφανίζεται αργότερα. Αν εμφανιστεί πριν την ηλικία των 35 ετών, το </a:t>
            </a:r>
            <a:r>
              <a:rPr lang="el-GR" dirty="0" err="1"/>
              <a:t>λεμφοίδημα</a:t>
            </a:r>
            <a:r>
              <a:rPr lang="el-GR" dirty="0"/>
              <a:t> ονομάζεται πρώιμο (είναι συχνότερο), ενώ αν εμφανιστεί μετά τα 35, όψιμο.</a:t>
            </a:r>
          </a:p>
          <a:p>
            <a:endParaRPr lang="el-GR" dirty="0"/>
          </a:p>
        </p:txBody>
      </p:sp>
    </p:spTree>
    <p:extLst>
      <p:ext uri="{BB962C8B-B14F-4D97-AF65-F5344CB8AC3E}">
        <p14:creationId xmlns:p14="http://schemas.microsoft.com/office/powerpoint/2010/main" val="4697759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111</TotalTime>
  <Words>864</Words>
  <Application>Microsoft Office PowerPoint</Application>
  <PresentationFormat>Προβολή στην οθόνη (4:3)</PresentationFormat>
  <Paragraphs>55</Paragraphs>
  <Slides>26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26</vt:i4>
      </vt:variant>
    </vt:vector>
  </HeadingPairs>
  <TitlesOfParts>
    <vt:vector size="27" baseType="lpstr">
      <vt:lpstr>Προεξοχή</vt:lpstr>
      <vt:lpstr>Το λεμφοίδημα</vt:lpstr>
      <vt:lpstr>Τι είναι το λεμφοίδημα;</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Ποια είναι η αιτία του λεμφοιδήματος; </vt:lpstr>
      <vt:lpstr>Ποια είναι τα συμπτώματα του λεμφοιδήματος του κάτω μέλους;</vt:lpstr>
      <vt:lpstr>Υπάρχουν άλλες αιτίες λεμφοιδήματος; </vt:lpstr>
      <vt:lpstr>Παρουσίαση του PowerPoint</vt:lpstr>
      <vt:lpstr>Παρουσίαση του PowerPoint</vt:lpstr>
      <vt:lpstr>Παρουσίαση του PowerPoint</vt:lpstr>
      <vt:lpstr>Τι επιπτώσεις έχει το λεμφοίδημα; </vt:lpstr>
      <vt:lpstr>Πώς γίνεται η διάγνωση του λεμφοιδήματος;</vt:lpstr>
      <vt:lpstr>Παρουσίαση του PowerPoint</vt:lpstr>
      <vt:lpstr>Ποια είναι η θεραπεία; </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Μπορεί να γίνει εγχείρηση για λεμφοίδημα;</vt:lpstr>
      <vt:lpstr>Αν έχω λεμφοίδημα, πώς μπορώ να το εμποδίσω να χειροτερέψει;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λεμφοίδημα</dc:title>
  <dc:creator>user</dc:creator>
  <cp:lastModifiedBy>user</cp:lastModifiedBy>
  <cp:revision>35</cp:revision>
  <dcterms:created xsi:type="dcterms:W3CDTF">2015-03-26T21:22:16Z</dcterms:created>
  <dcterms:modified xsi:type="dcterms:W3CDTF">2016-04-04T17:39:53Z</dcterms:modified>
</cp:coreProperties>
</file>