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66" r:id="rId2"/>
    <p:sldId id="267" r:id="rId3"/>
    <p:sldId id="277" r:id="rId4"/>
    <p:sldId id="290" r:id="rId5"/>
    <p:sldId id="291" r:id="rId6"/>
    <p:sldId id="276" r:id="rId7"/>
    <p:sldId id="279" r:id="rId8"/>
    <p:sldId id="287" r:id="rId9"/>
    <p:sldId id="288" r:id="rId10"/>
    <p:sldId id="286" r:id="rId11"/>
    <p:sldId id="289" r:id="rId12"/>
    <p:sldId id="275" r:id="rId13"/>
  </p:sldIdLst>
  <p:sldSz cx="12192000" cy="6858000"/>
  <p:notesSz cx="6858000" cy="9144000"/>
  <p:defaultTextStyle>
    <a:defPPr rtl="0"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5" d="100"/>
          <a:sy n="85" d="100"/>
        </p:scale>
        <p:origin x="305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F936A95-2AC0-4DD9-9A91-36882EBA1902}" type="datetime1">
              <a:rPr lang="el-GR" smtClean="0"/>
              <a:t>19/12/2022</a:t>
            </a:fld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7EA21AD-3BA7-4B49-9DF1-2171993A8011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243499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noProof="0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966EEEB-322E-41CB-BB1E-35162E6D0DCB}" type="datetime1">
              <a:rPr lang="el-GR" noProof="0" smtClean="0"/>
              <a:t>19/12/2022</a:t>
            </a:fld>
            <a:endParaRPr lang="el-GR" noProof="0" dirty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l-GR" noProof="0" dirty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l-GR" noProof="0" dirty="0" smtClean="0"/>
              <a:t>Στυλ υποδείγματος κειμένου</a:t>
            </a:r>
          </a:p>
          <a:p>
            <a:pPr lvl="1" rtl="0"/>
            <a:r>
              <a:rPr lang="el-GR" noProof="0" dirty="0" smtClean="0"/>
              <a:t>Δεύτερου επιπέδου</a:t>
            </a:r>
          </a:p>
          <a:p>
            <a:pPr lvl="2" rtl="0"/>
            <a:r>
              <a:rPr lang="el-GR" noProof="0" dirty="0" smtClean="0"/>
              <a:t>Τρίτου επιπέδου</a:t>
            </a:r>
          </a:p>
          <a:p>
            <a:pPr lvl="3" rtl="0"/>
            <a:r>
              <a:rPr lang="el-GR" noProof="0" dirty="0" smtClean="0"/>
              <a:t>Τέταρτου επιπέδου</a:t>
            </a:r>
          </a:p>
          <a:p>
            <a:pPr lvl="4" rtl="0"/>
            <a:r>
              <a:rPr lang="el-GR" noProof="0" dirty="0" smtClean="0"/>
              <a:t>Πέμπτου επιπέδου</a:t>
            </a:r>
            <a:endParaRPr lang="el-GR" noProof="0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F669046-D62F-49D8-96B7-3C014DC234D7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2937144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l-GR" smtClean="0"/>
              <a:t>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7590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l-GR" smtClean="0"/>
              <a:t>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880683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l-GR" noProof="0" smtClean="0"/>
              <a:t>3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3300531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F669046-D62F-49D8-96B7-3C014DC234D7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rgbClr val="1D5253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19309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F669046-D62F-49D8-96B7-3C014DC234D7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rgbClr val="1D5253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96227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l-GR" noProof="0" smtClean="0"/>
              <a:t>6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8717561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l-GR" smtClean="0"/>
              <a:t>12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77496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D3F9-E2BF-408F-840F-15FBD989FF3F}" type="datetimeFigureOut">
              <a:rPr lang="el-GR" smtClean="0"/>
              <a:t>19/12/2022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A9FEF-2136-4FB8-83C8-C19495F622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81587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0542C33-8214-4E2B-8743-FA0917FE9108}" type="datetime1">
              <a:rPr lang="el-GR" noProof="0" smtClean="0"/>
              <a:t>19/12/2022</a:t>
            </a:fld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 noProof="0" smtClean="0"/>
              <a:t>Προσθήκη υποσέλιδου</a:t>
            </a:r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el-GR" noProof="0" smtClean="0"/>
              <a:pPr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6178212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0542C33-8214-4E2B-8743-FA0917FE9108}" type="datetime1">
              <a:rPr lang="el-GR" noProof="0" smtClean="0"/>
              <a:t>19/12/2022</a:t>
            </a:fld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 noProof="0" smtClean="0"/>
              <a:t>Προσθήκη υποσέλιδου</a:t>
            </a:r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el-GR" noProof="0" smtClean="0"/>
              <a:pPr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784048223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8647F56-631A-4C98-A592-9892AE439E95}" type="datetime1">
              <a:rPr lang="el-GR" noProof="0" smtClean="0"/>
              <a:t>19/12/2022</a:t>
            </a:fld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 noProof="0" smtClean="0"/>
              <a:t>Προσθήκη υποσέλιδου</a:t>
            </a:r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82490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D3F9-E2BF-408F-840F-15FBD989FF3F}" type="datetimeFigureOut">
              <a:rPr lang="el-GR" smtClean="0"/>
              <a:t>19/12/2022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A9FEF-2136-4FB8-83C8-C19495F622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4546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D55C34A-0E7F-4EC0-9D75-802F85166922}" type="datetime1">
              <a:rPr lang="el-GR" noProof="0" smtClean="0"/>
              <a:t>19/12/2022</a:t>
            </a:fld>
            <a:endParaRPr lang="el-GR" noProof="0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 noProof="0" smtClean="0"/>
              <a:t>Προσθήκη υποσέλιδου</a:t>
            </a:r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55598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BB53C76-76BD-4B5C-A1C8-A96D41A07A92}" type="datetime1">
              <a:rPr lang="el-GR" noProof="0" smtClean="0"/>
              <a:t>19/12/2022</a:t>
            </a:fld>
            <a:endParaRPr lang="el-GR" noProof="0" dirty="0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 noProof="0" smtClean="0"/>
              <a:t>Προσθήκη υποσέλιδου</a:t>
            </a:r>
            <a:endParaRPr lang="el-GR" noProof="0" dirty="0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201139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C059616-654E-4FCB-A9BB-E8DD33C7B54D}" type="datetime1">
              <a:rPr lang="el-GR" noProof="0" smtClean="0"/>
              <a:t>19/12/2022</a:t>
            </a:fld>
            <a:endParaRPr lang="el-GR" noProof="0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 noProof="0" smtClean="0"/>
              <a:t>Προσθήκη υποσέλιδου</a:t>
            </a:r>
            <a:endParaRPr lang="el-GR" noProof="0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735863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FB98BDB-25C1-47BF-9AE0-5DA6A6E656D3}" type="datetime1">
              <a:rPr lang="el-GR" noProof="0" smtClean="0"/>
              <a:t>19/12/2022</a:t>
            </a:fld>
            <a:endParaRPr lang="el-GR" noProof="0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 noProof="0" smtClean="0"/>
              <a:t>Προσθήκη υποσέλιδου</a:t>
            </a:r>
            <a:endParaRPr lang="el-GR" noProof="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034480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FCBABC1-0E89-4E0A-BE09-4B1FF4AEAAE2}" type="datetime1">
              <a:rPr lang="el-GR" noProof="0" smtClean="0"/>
              <a:t>19/12/2022</a:t>
            </a:fld>
            <a:endParaRPr lang="el-GR" noProof="0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 noProof="0" smtClean="0"/>
              <a:t>Προσθήκη υποσέλιδου</a:t>
            </a:r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546838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91D5075-0832-432C-A5CA-D116A5899E77}" type="datetime1">
              <a:rPr lang="el-GR" noProof="0" smtClean="0"/>
              <a:t>19/12/2022</a:t>
            </a:fld>
            <a:endParaRPr lang="el-GR" noProof="0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 noProof="0" smtClean="0"/>
              <a:t>Προσθήκη υποσέλιδου</a:t>
            </a:r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814421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0542C33-8214-4E2B-8743-FA0917FE9108}" type="datetime1">
              <a:rPr lang="el-GR" noProof="0" smtClean="0"/>
              <a:t>19/12/2022</a:t>
            </a:fld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el-GR" noProof="0" smtClean="0"/>
              <a:t>Προσθήκη υποσέλιδου</a:t>
            </a:r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484FD59D-33F1-4A76-843D-E67207CAFE54}" type="slidenum">
              <a:rPr lang="el-GR" noProof="0" smtClean="0"/>
              <a:pPr/>
              <a:t>‹#›</a:t>
            </a:fld>
            <a:endParaRPr lang="el-GR" noProof="0" dirty="0"/>
          </a:p>
        </p:txBody>
      </p:sp>
      <p:grpSp>
        <p:nvGrpSpPr>
          <p:cNvPr id="7" name="Ομάδα 6" descr="Ένα λουλούδι στη δεξιά πλευρά της διαφάνειας"/>
          <p:cNvGrpSpPr/>
          <p:nvPr userDrawn="1"/>
        </p:nvGrpSpPr>
        <p:grpSpPr bwMode="gray"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8" name="Ελεύθερη σχεδίαση 44"/>
            <p:cNvSpPr>
              <a:spLocks/>
            </p:cNvSpPr>
            <p:nvPr userDrawn="1"/>
          </p:nvSpPr>
          <p:spPr bwMode="gray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9" name="Γραμμή 45"/>
            <p:cNvSpPr>
              <a:spLocks noChangeShapeType="1"/>
            </p:cNvSpPr>
            <p:nvPr userDrawn="1"/>
          </p:nvSpPr>
          <p:spPr bwMode="gray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0" name="Ελεύθερη σχεδίαση 46"/>
            <p:cNvSpPr>
              <a:spLocks/>
            </p:cNvSpPr>
            <p:nvPr userDrawn="1"/>
          </p:nvSpPr>
          <p:spPr bwMode="gray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1" name="Ελεύθερη σχεδίαση 47"/>
            <p:cNvSpPr>
              <a:spLocks/>
            </p:cNvSpPr>
            <p:nvPr userDrawn="1"/>
          </p:nvSpPr>
          <p:spPr bwMode="gray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2" name="Ελεύθερη σχεδίαση 48"/>
            <p:cNvSpPr>
              <a:spLocks/>
            </p:cNvSpPr>
            <p:nvPr userDrawn="1"/>
          </p:nvSpPr>
          <p:spPr bwMode="gray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3" name="Ελεύθερη σχεδίαση 49"/>
            <p:cNvSpPr>
              <a:spLocks/>
            </p:cNvSpPr>
            <p:nvPr userDrawn="1"/>
          </p:nvSpPr>
          <p:spPr bwMode="gray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4" name="Ελεύθερη σχεδίαση 10"/>
            <p:cNvSpPr>
              <a:spLocks/>
            </p:cNvSpPr>
            <p:nvPr userDrawn="1"/>
          </p:nvSpPr>
          <p:spPr bwMode="gray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5" name="Ελεύθερη σχεδίαση 16"/>
            <p:cNvSpPr>
              <a:spLocks/>
            </p:cNvSpPr>
            <p:nvPr userDrawn="1"/>
          </p:nvSpPr>
          <p:spPr bwMode="gray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6" name="Ελεύθερη σχεδίαση 18"/>
            <p:cNvSpPr>
              <a:spLocks/>
            </p:cNvSpPr>
            <p:nvPr userDrawn="1"/>
          </p:nvSpPr>
          <p:spPr bwMode="gray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</p:grpSp>
      <p:grpSp>
        <p:nvGrpSpPr>
          <p:cNvPr id="17" name="Ομάδα 16" descr="Ομάδα λουλουδιών στην αριστερή πλευρά της διαφάνειας"/>
          <p:cNvGrpSpPr/>
          <p:nvPr userDrawn="1"/>
        </p:nvGrpSpPr>
        <p:grpSpPr bwMode="gray">
          <a:xfrm>
            <a:off x="44450" y="1370013"/>
            <a:ext cx="1198563" cy="5487987"/>
            <a:chOff x="44450" y="1370013"/>
            <a:chExt cx="1198563" cy="5487987"/>
          </a:xfrm>
        </p:grpSpPr>
        <p:sp>
          <p:nvSpPr>
            <p:cNvPr id="18" name="Ελεύθερη σχεδίαση 5"/>
            <p:cNvSpPr>
              <a:spLocks/>
            </p:cNvSpPr>
            <p:nvPr userDrawn="1"/>
          </p:nvSpPr>
          <p:spPr bwMode="gray">
            <a:xfrm flipH="1">
              <a:off x="277813" y="6858000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9" name="Γραμμή 6"/>
            <p:cNvSpPr>
              <a:spLocks noChangeShapeType="1"/>
            </p:cNvSpPr>
            <p:nvPr userDrawn="1"/>
          </p:nvSpPr>
          <p:spPr bwMode="gray">
            <a:xfrm>
              <a:off x="277813" y="6858000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0" name="Ελεύθερη σχεδίαση 7"/>
            <p:cNvSpPr>
              <a:spLocks/>
            </p:cNvSpPr>
            <p:nvPr userDrawn="1"/>
          </p:nvSpPr>
          <p:spPr bwMode="gray">
            <a:xfrm flipH="1">
              <a:off x="117475" y="5873750"/>
              <a:ext cx="173038" cy="984250"/>
            </a:xfrm>
            <a:custGeom>
              <a:avLst/>
              <a:gdLst>
                <a:gd name="T0" fmla="*/ 0 w 70"/>
                <a:gd name="T1" fmla="*/ 402 h 402"/>
                <a:gd name="T2" fmla="*/ 0 w 70"/>
                <a:gd name="T3" fmla="*/ 1 h 402"/>
                <a:gd name="T4" fmla="*/ 4 w 70"/>
                <a:gd name="T5" fmla="*/ 0 h 402"/>
                <a:gd name="T6" fmla="*/ 5 w 70"/>
                <a:gd name="T7" fmla="*/ 402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402">
                  <a:moveTo>
                    <a:pt x="0" y="402"/>
                  </a:moveTo>
                  <a:cubicBezTo>
                    <a:pt x="66" y="232"/>
                    <a:pt x="1" y="4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" y="2"/>
                    <a:pt x="70" y="231"/>
                    <a:pt x="5" y="402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1" name="Ελεύθερη σχεδίαση 8"/>
            <p:cNvSpPr>
              <a:spLocks/>
            </p:cNvSpPr>
            <p:nvPr userDrawn="1"/>
          </p:nvSpPr>
          <p:spPr bwMode="gray">
            <a:xfrm flipH="1">
              <a:off x="79375" y="3760788"/>
              <a:ext cx="87313" cy="76200"/>
            </a:xfrm>
            <a:custGeom>
              <a:avLst/>
              <a:gdLst>
                <a:gd name="T0" fmla="*/ 21 w 36"/>
                <a:gd name="T1" fmla="*/ 29 h 31"/>
                <a:gd name="T2" fmla="*/ 1 w 36"/>
                <a:gd name="T3" fmla="*/ 19 h 31"/>
                <a:gd name="T4" fmla="*/ 16 w 36"/>
                <a:gd name="T5" fmla="*/ 2 h 31"/>
                <a:gd name="T6" fmla="*/ 35 w 36"/>
                <a:gd name="T7" fmla="*/ 13 h 31"/>
                <a:gd name="T8" fmla="*/ 21 w 36"/>
                <a:gd name="T9" fmla="*/ 29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1">
                  <a:moveTo>
                    <a:pt x="21" y="29"/>
                  </a:moveTo>
                  <a:cubicBezTo>
                    <a:pt x="11" y="31"/>
                    <a:pt x="3" y="26"/>
                    <a:pt x="1" y="19"/>
                  </a:cubicBezTo>
                  <a:cubicBezTo>
                    <a:pt x="0" y="11"/>
                    <a:pt x="7" y="4"/>
                    <a:pt x="16" y="2"/>
                  </a:cubicBezTo>
                  <a:cubicBezTo>
                    <a:pt x="25" y="0"/>
                    <a:pt x="34" y="5"/>
                    <a:pt x="35" y="13"/>
                  </a:cubicBezTo>
                  <a:cubicBezTo>
                    <a:pt x="36" y="20"/>
                    <a:pt x="30" y="28"/>
                    <a:pt x="21" y="29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2" name="Ελεύθερη σχεδίαση 21"/>
            <p:cNvSpPr>
              <a:spLocks/>
            </p:cNvSpPr>
            <p:nvPr userDrawn="1"/>
          </p:nvSpPr>
          <p:spPr bwMode="gray">
            <a:xfrm flipH="1">
              <a:off x="241300" y="4100513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3" name="Ελεύθερη σχεδίαση 22"/>
            <p:cNvSpPr>
              <a:spLocks/>
            </p:cNvSpPr>
            <p:nvPr userDrawn="1"/>
          </p:nvSpPr>
          <p:spPr bwMode="gray">
            <a:xfrm flipH="1">
              <a:off x="762001" y="4652963"/>
              <a:ext cx="88900" cy="85725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4" name="Ελεύθερη σχεδίαση 23"/>
            <p:cNvSpPr>
              <a:spLocks/>
            </p:cNvSpPr>
            <p:nvPr userDrawn="1"/>
          </p:nvSpPr>
          <p:spPr bwMode="gray">
            <a:xfrm flipH="1">
              <a:off x="312738" y="2260600"/>
              <a:ext cx="730251" cy="4597400"/>
            </a:xfrm>
            <a:custGeom>
              <a:avLst/>
              <a:gdLst>
                <a:gd name="T0" fmla="*/ 171 w 297"/>
                <a:gd name="T1" fmla="*/ 0 h 1879"/>
                <a:gd name="T2" fmla="*/ 168 w 297"/>
                <a:gd name="T3" fmla="*/ 3 h 1879"/>
                <a:gd name="T4" fmla="*/ 264 w 297"/>
                <a:gd name="T5" fmla="*/ 422 h 1879"/>
                <a:gd name="T6" fmla="*/ 222 w 297"/>
                <a:gd name="T7" fmla="*/ 365 h 1879"/>
                <a:gd name="T8" fmla="*/ 219 w 297"/>
                <a:gd name="T9" fmla="*/ 368 h 1879"/>
                <a:gd name="T10" fmla="*/ 264 w 297"/>
                <a:gd name="T11" fmla="*/ 428 h 1879"/>
                <a:gd name="T12" fmla="*/ 264 w 297"/>
                <a:gd name="T13" fmla="*/ 428 h 1879"/>
                <a:gd name="T14" fmla="*/ 232 w 297"/>
                <a:gd name="T15" fmla="*/ 984 h 1879"/>
                <a:gd name="T16" fmla="*/ 0 w 297"/>
                <a:gd name="T17" fmla="*/ 1879 h 1879"/>
                <a:gd name="T18" fmla="*/ 5 w 297"/>
                <a:gd name="T19" fmla="*/ 1879 h 1879"/>
                <a:gd name="T20" fmla="*/ 236 w 297"/>
                <a:gd name="T21" fmla="*/ 985 h 1879"/>
                <a:gd name="T22" fmla="*/ 171 w 297"/>
                <a:gd name="T23" fmla="*/ 0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7" h="1879">
                  <a:moveTo>
                    <a:pt x="171" y="0"/>
                  </a:moveTo>
                  <a:cubicBezTo>
                    <a:pt x="168" y="3"/>
                    <a:pt x="168" y="3"/>
                    <a:pt x="168" y="3"/>
                  </a:cubicBezTo>
                  <a:cubicBezTo>
                    <a:pt x="225" y="70"/>
                    <a:pt x="258" y="217"/>
                    <a:pt x="264" y="422"/>
                  </a:cubicBezTo>
                  <a:cubicBezTo>
                    <a:pt x="222" y="365"/>
                    <a:pt x="222" y="365"/>
                    <a:pt x="222" y="365"/>
                  </a:cubicBezTo>
                  <a:cubicBezTo>
                    <a:pt x="219" y="368"/>
                    <a:pt x="219" y="368"/>
                    <a:pt x="219" y="36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9" y="583"/>
                    <a:pt x="258" y="772"/>
                    <a:pt x="232" y="984"/>
                  </a:cubicBezTo>
                  <a:cubicBezTo>
                    <a:pt x="181" y="1404"/>
                    <a:pt x="83" y="1780"/>
                    <a:pt x="0" y="1879"/>
                  </a:cubicBezTo>
                  <a:cubicBezTo>
                    <a:pt x="5" y="1879"/>
                    <a:pt x="5" y="1879"/>
                    <a:pt x="5" y="1879"/>
                  </a:cubicBezTo>
                  <a:cubicBezTo>
                    <a:pt x="88" y="1775"/>
                    <a:pt x="185" y="1401"/>
                    <a:pt x="236" y="985"/>
                  </a:cubicBezTo>
                  <a:cubicBezTo>
                    <a:pt x="297" y="487"/>
                    <a:pt x="273" y="119"/>
                    <a:pt x="171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5" name="Ελεύθερη σχεδίαση 24"/>
            <p:cNvSpPr>
              <a:spLocks/>
            </p:cNvSpPr>
            <p:nvPr userDrawn="1"/>
          </p:nvSpPr>
          <p:spPr bwMode="gray">
            <a:xfrm flipH="1">
              <a:off x="273050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6" name="Γραμμή 14"/>
            <p:cNvSpPr>
              <a:spLocks noChangeShapeType="1"/>
            </p:cNvSpPr>
            <p:nvPr userDrawn="1"/>
          </p:nvSpPr>
          <p:spPr bwMode="gray">
            <a:xfrm>
              <a:off x="273050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7" name="Ελεύθερη σχεδίαση 26"/>
            <p:cNvSpPr>
              <a:spLocks/>
            </p:cNvSpPr>
            <p:nvPr userDrawn="1"/>
          </p:nvSpPr>
          <p:spPr bwMode="gray">
            <a:xfrm flipH="1">
              <a:off x="273050" y="3594100"/>
              <a:ext cx="554038" cy="3263900"/>
            </a:xfrm>
            <a:custGeom>
              <a:avLst/>
              <a:gdLst>
                <a:gd name="T0" fmla="*/ 221 w 225"/>
                <a:gd name="T1" fmla="*/ 1334 h 1334"/>
                <a:gd name="T2" fmla="*/ 145 w 225"/>
                <a:gd name="T3" fmla="*/ 843 h 1334"/>
                <a:gd name="T4" fmla="*/ 0 w 225"/>
                <a:gd name="T5" fmla="*/ 1 h 1334"/>
                <a:gd name="T6" fmla="*/ 4 w 225"/>
                <a:gd name="T7" fmla="*/ 0 h 1334"/>
                <a:gd name="T8" fmla="*/ 149 w 225"/>
                <a:gd name="T9" fmla="*/ 842 h 1334"/>
                <a:gd name="T10" fmla="*/ 225 w 225"/>
                <a:gd name="T11" fmla="*/ 1334 h 1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5" h="1334">
                  <a:moveTo>
                    <a:pt x="221" y="1334"/>
                  </a:moveTo>
                  <a:cubicBezTo>
                    <a:pt x="200" y="1243"/>
                    <a:pt x="174" y="1055"/>
                    <a:pt x="145" y="843"/>
                  </a:cubicBezTo>
                  <a:cubicBezTo>
                    <a:pt x="101" y="518"/>
                    <a:pt x="52" y="149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5" y="148"/>
                    <a:pt x="105" y="517"/>
                    <a:pt x="149" y="842"/>
                  </a:cubicBezTo>
                  <a:cubicBezTo>
                    <a:pt x="178" y="1055"/>
                    <a:pt x="204" y="1244"/>
                    <a:pt x="225" y="133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8" name="Ελεύθερη σχεδίαση 27"/>
            <p:cNvSpPr>
              <a:spLocks/>
            </p:cNvSpPr>
            <p:nvPr userDrawn="1"/>
          </p:nvSpPr>
          <p:spPr bwMode="gray">
            <a:xfrm flipH="1">
              <a:off x="133350" y="3444875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9" name="Ελεύθερη σχεδίαση 28"/>
            <p:cNvSpPr>
              <a:spLocks/>
            </p:cNvSpPr>
            <p:nvPr userDrawn="1"/>
          </p:nvSpPr>
          <p:spPr bwMode="gray">
            <a:xfrm flipH="1">
              <a:off x="936626" y="4335463"/>
              <a:ext cx="133350" cy="131762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0" name="Ελεύθερη σχεδίαση 29"/>
            <p:cNvSpPr>
              <a:spLocks/>
            </p:cNvSpPr>
            <p:nvPr userDrawn="1"/>
          </p:nvSpPr>
          <p:spPr bwMode="gray">
            <a:xfrm flipH="1">
              <a:off x="44450" y="5021263"/>
              <a:ext cx="317500" cy="317500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1" name="Ελεύθερη σχεδίαση 30"/>
            <p:cNvSpPr>
              <a:spLocks/>
            </p:cNvSpPr>
            <p:nvPr userDrawn="1"/>
          </p:nvSpPr>
          <p:spPr bwMode="gray">
            <a:xfrm flipH="1">
              <a:off x="771526" y="3168650"/>
              <a:ext cx="131763" cy="131762"/>
            </a:xfrm>
            <a:custGeom>
              <a:avLst/>
              <a:gdLst>
                <a:gd name="T0" fmla="*/ 52 w 53"/>
                <a:gd name="T1" fmla="*/ 31 h 54"/>
                <a:gd name="T2" fmla="*/ 49 w 53"/>
                <a:gd name="T3" fmla="*/ 27 h 54"/>
                <a:gd name="T4" fmla="*/ 52 w 53"/>
                <a:gd name="T5" fmla="*/ 22 h 54"/>
                <a:gd name="T6" fmla="*/ 42 w 53"/>
                <a:gd name="T7" fmla="*/ 19 h 54"/>
                <a:gd name="T8" fmla="*/ 45 w 53"/>
                <a:gd name="T9" fmla="*/ 8 h 54"/>
                <a:gd name="T10" fmla="*/ 38 w 53"/>
                <a:gd name="T11" fmla="*/ 10 h 54"/>
                <a:gd name="T12" fmla="*/ 36 w 53"/>
                <a:gd name="T13" fmla="*/ 2 h 54"/>
                <a:gd name="T14" fmla="*/ 29 w 53"/>
                <a:gd name="T15" fmla="*/ 7 h 54"/>
                <a:gd name="T16" fmla="*/ 24 w 53"/>
                <a:gd name="T17" fmla="*/ 1 h 54"/>
                <a:gd name="T18" fmla="*/ 21 w 53"/>
                <a:gd name="T19" fmla="*/ 6 h 54"/>
                <a:gd name="T20" fmla="*/ 14 w 53"/>
                <a:gd name="T21" fmla="*/ 3 h 54"/>
                <a:gd name="T22" fmla="*/ 13 w 53"/>
                <a:gd name="T23" fmla="*/ 12 h 54"/>
                <a:gd name="T24" fmla="*/ 5 w 53"/>
                <a:gd name="T25" fmla="*/ 11 h 54"/>
                <a:gd name="T26" fmla="*/ 8 w 53"/>
                <a:gd name="T27" fmla="*/ 20 h 54"/>
                <a:gd name="T28" fmla="*/ 0 w 53"/>
                <a:gd name="T29" fmla="*/ 23 h 54"/>
                <a:gd name="T30" fmla="*/ 4 w 53"/>
                <a:gd name="T31" fmla="*/ 28 h 54"/>
                <a:gd name="T32" fmla="*/ 0 w 53"/>
                <a:gd name="T33" fmla="*/ 32 h 54"/>
                <a:gd name="T34" fmla="*/ 10 w 53"/>
                <a:gd name="T35" fmla="*/ 36 h 54"/>
                <a:gd name="T36" fmla="*/ 7 w 53"/>
                <a:gd name="T37" fmla="*/ 46 h 54"/>
                <a:gd name="T38" fmla="*/ 15 w 53"/>
                <a:gd name="T39" fmla="*/ 45 h 54"/>
                <a:gd name="T40" fmla="*/ 16 w 53"/>
                <a:gd name="T41" fmla="*/ 52 h 54"/>
                <a:gd name="T42" fmla="*/ 23 w 53"/>
                <a:gd name="T43" fmla="*/ 48 h 54"/>
                <a:gd name="T44" fmla="*/ 28 w 53"/>
                <a:gd name="T45" fmla="*/ 54 h 54"/>
                <a:gd name="T46" fmla="*/ 32 w 53"/>
                <a:gd name="T47" fmla="*/ 48 h 54"/>
                <a:gd name="T48" fmla="*/ 38 w 53"/>
                <a:gd name="T49" fmla="*/ 51 h 54"/>
                <a:gd name="T50" fmla="*/ 39 w 53"/>
                <a:gd name="T51" fmla="*/ 43 h 54"/>
                <a:gd name="T52" fmla="*/ 47 w 53"/>
                <a:gd name="T53" fmla="*/ 43 h 54"/>
                <a:gd name="T54" fmla="*/ 44 w 53"/>
                <a:gd name="T55" fmla="*/ 35 h 54"/>
                <a:gd name="T56" fmla="*/ 52 w 53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3" h="54">
                  <a:moveTo>
                    <a:pt x="52" y="31"/>
                  </a:moveTo>
                  <a:cubicBezTo>
                    <a:pt x="53" y="30"/>
                    <a:pt x="51" y="28"/>
                    <a:pt x="49" y="27"/>
                  </a:cubicBezTo>
                  <a:cubicBezTo>
                    <a:pt x="51" y="25"/>
                    <a:pt x="52" y="23"/>
                    <a:pt x="52" y="22"/>
                  </a:cubicBezTo>
                  <a:cubicBezTo>
                    <a:pt x="52" y="20"/>
                    <a:pt x="48" y="19"/>
                    <a:pt x="42" y="19"/>
                  </a:cubicBezTo>
                  <a:cubicBezTo>
                    <a:pt x="45" y="14"/>
                    <a:pt x="47" y="10"/>
                    <a:pt x="45" y="8"/>
                  </a:cubicBezTo>
                  <a:cubicBezTo>
                    <a:pt x="44" y="7"/>
                    <a:pt x="41" y="8"/>
                    <a:pt x="38" y="10"/>
                  </a:cubicBezTo>
                  <a:cubicBezTo>
                    <a:pt x="38" y="6"/>
                    <a:pt x="37" y="3"/>
                    <a:pt x="36" y="2"/>
                  </a:cubicBezTo>
                  <a:cubicBezTo>
                    <a:pt x="34" y="2"/>
                    <a:pt x="32" y="3"/>
                    <a:pt x="29" y="7"/>
                  </a:cubicBezTo>
                  <a:cubicBezTo>
                    <a:pt x="28" y="3"/>
                    <a:pt x="26" y="0"/>
                    <a:pt x="24" y="1"/>
                  </a:cubicBezTo>
                  <a:cubicBezTo>
                    <a:pt x="23" y="1"/>
                    <a:pt x="22" y="3"/>
                    <a:pt x="21" y="6"/>
                  </a:cubicBezTo>
                  <a:cubicBezTo>
                    <a:pt x="18" y="4"/>
                    <a:pt x="16" y="3"/>
                    <a:pt x="14" y="3"/>
                  </a:cubicBezTo>
                  <a:cubicBezTo>
                    <a:pt x="13" y="4"/>
                    <a:pt x="13" y="7"/>
                    <a:pt x="13" y="12"/>
                  </a:cubicBezTo>
                  <a:cubicBezTo>
                    <a:pt x="9" y="10"/>
                    <a:pt x="6" y="10"/>
                    <a:pt x="5" y="11"/>
                  </a:cubicBezTo>
                  <a:cubicBezTo>
                    <a:pt x="4" y="13"/>
                    <a:pt x="5" y="16"/>
                    <a:pt x="8" y="20"/>
                  </a:cubicBezTo>
                  <a:cubicBezTo>
                    <a:pt x="3" y="20"/>
                    <a:pt x="0" y="21"/>
                    <a:pt x="0" y="23"/>
                  </a:cubicBezTo>
                  <a:cubicBezTo>
                    <a:pt x="0" y="25"/>
                    <a:pt x="1" y="26"/>
                    <a:pt x="4" y="28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0" y="34"/>
                    <a:pt x="4" y="35"/>
                    <a:pt x="10" y="36"/>
                  </a:cubicBezTo>
                  <a:cubicBezTo>
                    <a:pt x="7" y="40"/>
                    <a:pt x="6" y="44"/>
                    <a:pt x="7" y="46"/>
                  </a:cubicBezTo>
                  <a:cubicBezTo>
                    <a:pt x="8" y="47"/>
                    <a:pt x="11" y="46"/>
                    <a:pt x="15" y="45"/>
                  </a:cubicBezTo>
                  <a:cubicBezTo>
                    <a:pt x="14" y="49"/>
                    <a:pt x="15" y="51"/>
                    <a:pt x="16" y="52"/>
                  </a:cubicBezTo>
                  <a:cubicBezTo>
                    <a:pt x="18" y="53"/>
                    <a:pt x="20" y="51"/>
                    <a:pt x="23" y="48"/>
                  </a:cubicBezTo>
                  <a:cubicBezTo>
                    <a:pt x="24" y="51"/>
                    <a:pt x="26" y="54"/>
                    <a:pt x="28" y="54"/>
                  </a:cubicBezTo>
                  <a:cubicBezTo>
                    <a:pt x="29" y="54"/>
                    <a:pt x="31" y="51"/>
                    <a:pt x="32" y="48"/>
                  </a:cubicBezTo>
                  <a:cubicBezTo>
                    <a:pt x="34" y="50"/>
                    <a:pt x="36" y="52"/>
                    <a:pt x="38" y="51"/>
                  </a:cubicBezTo>
                  <a:cubicBezTo>
                    <a:pt x="39" y="50"/>
                    <a:pt x="40" y="47"/>
                    <a:pt x="39" y="43"/>
                  </a:cubicBezTo>
                  <a:cubicBezTo>
                    <a:pt x="43" y="44"/>
                    <a:pt x="46" y="45"/>
                    <a:pt x="47" y="43"/>
                  </a:cubicBezTo>
                  <a:cubicBezTo>
                    <a:pt x="48" y="42"/>
                    <a:pt x="47" y="39"/>
                    <a:pt x="44" y="35"/>
                  </a:cubicBezTo>
                  <a:cubicBezTo>
                    <a:pt x="49" y="34"/>
                    <a:pt x="52" y="33"/>
                    <a:pt x="52" y="3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2" name="Ελεύθερη σχεδίαση 31"/>
            <p:cNvSpPr>
              <a:spLocks/>
            </p:cNvSpPr>
            <p:nvPr userDrawn="1"/>
          </p:nvSpPr>
          <p:spPr bwMode="gray">
            <a:xfrm flipH="1">
              <a:off x="118857" y="1370013"/>
              <a:ext cx="260350" cy="258762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3" name="Ελεύθερη σχεδίαση 32"/>
            <p:cNvSpPr>
              <a:spLocks/>
            </p:cNvSpPr>
            <p:nvPr userDrawn="1"/>
          </p:nvSpPr>
          <p:spPr bwMode="gray">
            <a:xfrm flipH="1">
              <a:off x="309563" y="4675188"/>
              <a:ext cx="246063" cy="347662"/>
            </a:xfrm>
            <a:custGeom>
              <a:avLst/>
              <a:gdLst>
                <a:gd name="T0" fmla="*/ 78 w 100"/>
                <a:gd name="T1" fmla="*/ 15 h 142"/>
                <a:gd name="T2" fmla="*/ 30 w 100"/>
                <a:gd name="T3" fmla="*/ 130 h 142"/>
                <a:gd name="T4" fmla="*/ 78 w 100"/>
                <a:gd name="T5" fmla="*/ 15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0" h="142">
                  <a:moveTo>
                    <a:pt x="78" y="15"/>
                  </a:moveTo>
                  <a:cubicBezTo>
                    <a:pt x="100" y="37"/>
                    <a:pt x="60" y="118"/>
                    <a:pt x="30" y="130"/>
                  </a:cubicBezTo>
                  <a:cubicBezTo>
                    <a:pt x="0" y="142"/>
                    <a:pt x="63" y="0"/>
                    <a:pt x="78" y="1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4" name="Ελεύθερη σχεδίαση 33"/>
            <p:cNvSpPr>
              <a:spLocks/>
            </p:cNvSpPr>
            <p:nvPr userDrawn="1"/>
          </p:nvSpPr>
          <p:spPr bwMode="gray">
            <a:xfrm flipH="1">
              <a:off x="608013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5" name="Γραμμή 27"/>
            <p:cNvSpPr>
              <a:spLocks noChangeShapeType="1"/>
            </p:cNvSpPr>
            <p:nvPr userDrawn="1"/>
          </p:nvSpPr>
          <p:spPr bwMode="gray">
            <a:xfrm>
              <a:off x="608013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6" name="Ελεύθερη σχεδίαση 35"/>
            <p:cNvSpPr>
              <a:spLocks/>
            </p:cNvSpPr>
            <p:nvPr userDrawn="1"/>
          </p:nvSpPr>
          <p:spPr bwMode="gray">
            <a:xfrm flipH="1">
              <a:off x="600075" y="5172075"/>
              <a:ext cx="339725" cy="1685925"/>
            </a:xfrm>
            <a:custGeom>
              <a:avLst/>
              <a:gdLst>
                <a:gd name="T0" fmla="*/ 131 w 138"/>
                <a:gd name="T1" fmla="*/ 689 h 689"/>
                <a:gd name="T2" fmla="*/ 0 w 138"/>
                <a:gd name="T3" fmla="*/ 4 h 689"/>
                <a:gd name="T4" fmla="*/ 1 w 138"/>
                <a:gd name="T5" fmla="*/ 0 h 689"/>
                <a:gd name="T6" fmla="*/ 132 w 138"/>
                <a:gd name="T7" fmla="*/ 403 h 689"/>
                <a:gd name="T8" fmla="*/ 135 w 138"/>
                <a:gd name="T9" fmla="*/ 689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689">
                  <a:moveTo>
                    <a:pt x="131" y="689"/>
                  </a:moveTo>
                  <a:cubicBezTo>
                    <a:pt x="136" y="509"/>
                    <a:pt x="136" y="50"/>
                    <a:pt x="0" y="4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73" y="25"/>
                    <a:pt x="117" y="161"/>
                    <a:pt x="132" y="403"/>
                  </a:cubicBezTo>
                  <a:cubicBezTo>
                    <a:pt x="138" y="513"/>
                    <a:pt x="137" y="621"/>
                    <a:pt x="135" y="68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grpSp>
          <p:nvGrpSpPr>
            <p:cNvPr id="37" name="Ομάδα 36"/>
            <p:cNvGrpSpPr/>
            <p:nvPr userDrawn="1"/>
          </p:nvGrpSpPr>
          <p:grpSpPr bwMode="gray">
            <a:xfrm rot="21049918">
              <a:off x="516851" y="3319634"/>
              <a:ext cx="682233" cy="504823"/>
              <a:chOff x="452438" y="3540125"/>
              <a:chExt cx="750888" cy="555625"/>
            </a:xfrm>
          </p:grpSpPr>
          <p:sp>
            <p:nvSpPr>
              <p:cNvPr id="60" name="Ελεύθερη σχεδίαση 59"/>
              <p:cNvSpPr>
                <a:spLocks/>
              </p:cNvSpPr>
              <p:nvPr userDrawn="1"/>
            </p:nvSpPr>
            <p:spPr bwMode="gray">
              <a:xfrm flipH="1">
                <a:off x="546100" y="3540125"/>
                <a:ext cx="657226" cy="555625"/>
              </a:xfrm>
              <a:custGeom>
                <a:avLst/>
                <a:gdLst>
                  <a:gd name="T0" fmla="*/ 265 w 267"/>
                  <a:gd name="T1" fmla="*/ 93 h 227"/>
                  <a:gd name="T2" fmla="*/ 192 w 267"/>
                  <a:gd name="T3" fmla="*/ 3 h 227"/>
                  <a:gd name="T4" fmla="*/ 130 w 267"/>
                  <a:gd name="T5" fmla="*/ 64 h 227"/>
                  <a:gd name="T6" fmla="*/ 52 w 267"/>
                  <a:gd name="T7" fmla="*/ 86 h 227"/>
                  <a:gd name="T8" fmla="*/ 208 w 267"/>
                  <a:gd name="T9" fmla="*/ 200 h 227"/>
                  <a:gd name="T10" fmla="*/ 265 w 267"/>
                  <a:gd name="T11" fmla="*/ 9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7" h="227">
                    <a:moveTo>
                      <a:pt x="265" y="93"/>
                    </a:moveTo>
                    <a:cubicBezTo>
                      <a:pt x="263" y="39"/>
                      <a:pt x="218" y="0"/>
                      <a:pt x="192" y="3"/>
                    </a:cubicBezTo>
                    <a:cubicBezTo>
                      <a:pt x="151" y="8"/>
                      <a:pt x="133" y="33"/>
                      <a:pt x="130" y="64"/>
                    </a:cubicBezTo>
                    <a:cubicBezTo>
                      <a:pt x="95" y="57"/>
                      <a:pt x="61" y="69"/>
                      <a:pt x="52" y="86"/>
                    </a:cubicBezTo>
                    <a:cubicBezTo>
                      <a:pt x="0" y="183"/>
                      <a:pt x="156" y="227"/>
                      <a:pt x="208" y="200"/>
                    </a:cubicBezTo>
                    <a:cubicBezTo>
                      <a:pt x="232" y="195"/>
                      <a:pt x="267" y="136"/>
                      <a:pt x="265" y="9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1" name="Ελεύθερη σχεδίαση 60"/>
              <p:cNvSpPr>
                <a:spLocks/>
              </p:cNvSpPr>
              <p:nvPr userDrawn="1"/>
            </p:nvSpPr>
            <p:spPr bwMode="gray">
              <a:xfrm flipH="1">
                <a:off x="452438" y="3581400"/>
                <a:ext cx="735013" cy="509587"/>
              </a:xfrm>
              <a:custGeom>
                <a:avLst/>
                <a:gdLst>
                  <a:gd name="T0" fmla="*/ 291 w 299"/>
                  <a:gd name="T1" fmla="*/ 15 h 208"/>
                  <a:gd name="T2" fmla="*/ 201 w 299"/>
                  <a:gd name="T3" fmla="*/ 160 h 208"/>
                  <a:gd name="T4" fmla="*/ 176 w 299"/>
                  <a:gd name="T5" fmla="*/ 94 h 208"/>
                  <a:gd name="T6" fmla="*/ 108 w 299"/>
                  <a:gd name="T7" fmla="*/ 20 h 208"/>
                  <a:gd name="T8" fmla="*/ 176 w 299"/>
                  <a:gd name="T9" fmla="*/ 172 h 208"/>
                  <a:gd name="T10" fmla="*/ 107 w 299"/>
                  <a:gd name="T11" fmla="*/ 150 h 208"/>
                  <a:gd name="T12" fmla="*/ 6 w 299"/>
                  <a:gd name="T13" fmla="*/ 157 h 208"/>
                  <a:gd name="T14" fmla="*/ 199 w 299"/>
                  <a:gd name="T15" fmla="*/ 192 h 208"/>
                  <a:gd name="T16" fmla="*/ 203 w 299"/>
                  <a:gd name="T17" fmla="*/ 192 h 208"/>
                  <a:gd name="T18" fmla="*/ 205 w 299"/>
                  <a:gd name="T19" fmla="*/ 189 h 208"/>
                  <a:gd name="T20" fmla="*/ 267 w 299"/>
                  <a:gd name="T21" fmla="*/ 113 h 208"/>
                  <a:gd name="T22" fmla="*/ 291 w 299"/>
                  <a:gd name="T23" fmla="*/ 1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08">
                    <a:moveTo>
                      <a:pt x="291" y="15"/>
                    </a:moveTo>
                    <a:cubicBezTo>
                      <a:pt x="262" y="0"/>
                      <a:pt x="214" y="106"/>
                      <a:pt x="201" y="160"/>
                    </a:cubicBezTo>
                    <a:cubicBezTo>
                      <a:pt x="196" y="140"/>
                      <a:pt x="186" y="115"/>
                      <a:pt x="176" y="94"/>
                    </a:cubicBezTo>
                    <a:cubicBezTo>
                      <a:pt x="150" y="46"/>
                      <a:pt x="116" y="15"/>
                      <a:pt x="108" y="20"/>
                    </a:cubicBezTo>
                    <a:cubicBezTo>
                      <a:pt x="80" y="36"/>
                      <a:pt x="138" y="130"/>
                      <a:pt x="176" y="172"/>
                    </a:cubicBezTo>
                    <a:cubicBezTo>
                      <a:pt x="157" y="164"/>
                      <a:pt x="130" y="154"/>
                      <a:pt x="107" y="150"/>
                    </a:cubicBezTo>
                    <a:cubicBezTo>
                      <a:pt x="53" y="140"/>
                      <a:pt x="7" y="148"/>
                      <a:pt x="6" y="157"/>
                    </a:cubicBezTo>
                    <a:cubicBezTo>
                      <a:pt x="0" y="197"/>
                      <a:pt x="179" y="208"/>
                      <a:pt x="199" y="192"/>
                    </a:cubicBezTo>
                    <a:cubicBezTo>
                      <a:pt x="200" y="193"/>
                      <a:pt x="202" y="193"/>
                      <a:pt x="203" y="192"/>
                    </a:cubicBezTo>
                    <a:cubicBezTo>
                      <a:pt x="204" y="192"/>
                      <a:pt x="205" y="191"/>
                      <a:pt x="205" y="189"/>
                    </a:cubicBezTo>
                    <a:cubicBezTo>
                      <a:pt x="218" y="182"/>
                      <a:pt x="249" y="146"/>
                      <a:pt x="267" y="113"/>
                    </a:cubicBezTo>
                    <a:cubicBezTo>
                      <a:pt x="292" y="65"/>
                      <a:pt x="299" y="19"/>
                      <a:pt x="291" y="1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  <p:sp>
          <p:nvSpPr>
            <p:cNvPr id="38" name="Έλλειψη 30"/>
            <p:cNvSpPr>
              <a:spLocks noChangeArrowheads="1"/>
            </p:cNvSpPr>
            <p:nvPr userDrawn="1"/>
          </p:nvSpPr>
          <p:spPr bwMode="gray">
            <a:xfrm flipH="1">
              <a:off x="822178" y="5832156"/>
              <a:ext cx="82550" cy="6985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9" name="Ελεύθερη σχεδίαση 38"/>
            <p:cNvSpPr>
              <a:spLocks/>
            </p:cNvSpPr>
            <p:nvPr userDrawn="1"/>
          </p:nvSpPr>
          <p:spPr bwMode="gray">
            <a:xfrm flipH="1">
              <a:off x="125840" y="3663574"/>
              <a:ext cx="519113" cy="444500"/>
            </a:xfrm>
            <a:custGeom>
              <a:avLst/>
              <a:gdLst>
                <a:gd name="T0" fmla="*/ 174 w 211"/>
                <a:gd name="T1" fmla="*/ 17 h 182"/>
                <a:gd name="T2" fmla="*/ 92 w 211"/>
                <a:gd name="T3" fmla="*/ 159 h 182"/>
                <a:gd name="T4" fmla="*/ 1 w 211"/>
                <a:gd name="T5" fmla="*/ 83 h 182"/>
                <a:gd name="T6" fmla="*/ 89 w 211"/>
                <a:gd name="T7" fmla="*/ 169 h 182"/>
                <a:gd name="T8" fmla="*/ 174 w 211"/>
                <a:gd name="T9" fmla="*/ 17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1" h="182">
                  <a:moveTo>
                    <a:pt x="174" y="17"/>
                  </a:moveTo>
                  <a:cubicBezTo>
                    <a:pt x="146" y="0"/>
                    <a:pt x="104" y="130"/>
                    <a:pt x="92" y="159"/>
                  </a:cubicBezTo>
                  <a:cubicBezTo>
                    <a:pt x="81" y="131"/>
                    <a:pt x="0" y="55"/>
                    <a:pt x="1" y="83"/>
                  </a:cubicBezTo>
                  <a:cubicBezTo>
                    <a:pt x="1" y="115"/>
                    <a:pt x="59" y="178"/>
                    <a:pt x="89" y="169"/>
                  </a:cubicBezTo>
                  <a:cubicBezTo>
                    <a:pt x="92" y="182"/>
                    <a:pt x="211" y="39"/>
                    <a:pt x="174" y="17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0" name="Ελεύθερη σχεδίαση 39"/>
            <p:cNvSpPr>
              <a:spLocks/>
            </p:cNvSpPr>
            <p:nvPr userDrawn="1"/>
          </p:nvSpPr>
          <p:spPr bwMode="gray">
            <a:xfrm flipH="1">
              <a:off x="725487" y="6030892"/>
              <a:ext cx="201613" cy="536575"/>
            </a:xfrm>
            <a:custGeom>
              <a:avLst/>
              <a:gdLst>
                <a:gd name="T0" fmla="*/ 35 w 82"/>
                <a:gd name="T1" fmla="*/ 3 h 219"/>
                <a:gd name="T2" fmla="*/ 24 w 82"/>
                <a:gd name="T3" fmla="*/ 171 h 219"/>
                <a:gd name="T4" fmla="*/ 35 w 82"/>
                <a:gd name="T5" fmla="*/ 3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2" h="219">
                  <a:moveTo>
                    <a:pt x="35" y="3"/>
                  </a:moveTo>
                  <a:cubicBezTo>
                    <a:pt x="0" y="0"/>
                    <a:pt x="23" y="150"/>
                    <a:pt x="24" y="171"/>
                  </a:cubicBezTo>
                  <a:cubicBezTo>
                    <a:pt x="25" y="219"/>
                    <a:pt x="82" y="7"/>
                    <a:pt x="35" y="3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1" name="Ελεύθερη σχεδίαση 40"/>
            <p:cNvSpPr>
              <a:spLocks/>
            </p:cNvSpPr>
            <p:nvPr userDrawn="1"/>
          </p:nvSpPr>
          <p:spPr bwMode="gray">
            <a:xfrm flipH="1">
              <a:off x="675480" y="6365050"/>
              <a:ext cx="188913" cy="112712"/>
            </a:xfrm>
            <a:custGeom>
              <a:avLst/>
              <a:gdLst>
                <a:gd name="T0" fmla="*/ 73 w 77"/>
                <a:gd name="T1" fmla="*/ 6 h 46"/>
                <a:gd name="T2" fmla="*/ 0 w 77"/>
                <a:gd name="T3" fmla="*/ 46 h 46"/>
                <a:gd name="T4" fmla="*/ 73 w 77"/>
                <a:gd name="T5" fmla="*/ 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7" h="46">
                  <a:moveTo>
                    <a:pt x="73" y="6"/>
                  </a:moveTo>
                  <a:cubicBezTo>
                    <a:pt x="72" y="0"/>
                    <a:pt x="45" y="1"/>
                    <a:pt x="0" y="46"/>
                  </a:cubicBezTo>
                  <a:cubicBezTo>
                    <a:pt x="24" y="43"/>
                    <a:pt x="77" y="29"/>
                    <a:pt x="73" y="6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2" name="Ελεύθερη σχεδίαση 38"/>
            <p:cNvSpPr>
              <a:spLocks/>
            </p:cNvSpPr>
            <p:nvPr userDrawn="1"/>
          </p:nvSpPr>
          <p:spPr bwMode="gray">
            <a:xfrm flipH="1">
              <a:off x="444500" y="3063875"/>
              <a:ext cx="168275" cy="177800"/>
            </a:xfrm>
            <a:custGeom>
              <a:avLst/>
              <a:gdLst>
                <a:gd name="T0" fmla="*/ 8 w 68"/>
                <a:gd name="T1" fmla="*/ 25 h 73"/>
                <a:gd name="T2" fmla="*/ 21 w 68"/>
                <a:gd name="T3" fmla="*/ 67 h 73"/>
                <a:gd name="T4" fmla="*/ 61 w 68"/>
                <a:gd name="T5" fmla="*/ 48 h 73"/>
                <a:gd name="T6" fmla="*/ 48 w 68"/>
                <a:gd name="T7" fmla="*/ 6 h 73"/>
                <a:gd name="T8" fmla="*/ 8 w 68"/>
                <a:gd name="T9" fmla="*/ 25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73">
                  <a:moveTo>
                    <a:pt x="8" y="25"/>
                  </a:moveTo>
                  <a:cubicBezTo>
                    <a:pt x="0" y="41"/>
                    <a:pt x="6" y="60"/>
                    <a:pt x="21" y="67"/>
                  </a:cubicBezTo>
                  <a:cubicBezTo>
                    <a:pt x="36" y="73"/>
                    <a:pt x="53" y="65"/>
                    <a:pt x="61" y="48"/>
                  </a:cubicBezTo>
                  <a:cubicBezTo>
                    <a:pt x="68" y="32"/>
                    <a:pt x="63" y="13"/>
                    <a:pt x="48" y="6"/>
                  </a:cubicBezTo>
                  <a:cubicBezTo>
                    <a:pt x="33" y="0"/>
                    <a:pt x="15" y="8"/>
                    <a:pt x="8" y="2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3" name="Ελεύθερη σχεδίαση 39"/>
            <p:cNvSpPr>
              <a:spLocks/>
            </p:cNvSpPr>
            <p:nvPr userDrawn="1"/>
          </p:nvSpPr>
          <p:spPr bwMode="gray">
            <a:xfrm flipH="1">
              <a:off x="161925" y="5654675"/>
              <a:ext cx="357188" cy="257175"/>
            </a:xfrm>
            <a:custGeom>
              <a:avLst/>
              <a:gdLst>
                <a:gd name="T0" fmla="*/ 116 w 145"/>
                <a:gd name="T1" fmla="*/ 3 h 105"/>
                <a:gd name="T2" fmla="*/ 78 w 145"/>
                <a:gd name="T3" fmla="*/ 23 h 105"/>
                <a:gd name="T4" fmla="*/ 38 w 145"/>
                <a:gd name="T5" fmla="*/ 23 h 105"/>
                <a:gd name="T6" fmla="*/ 97 w 145"/>
                <a:gd name="T7" fmla="*/ 99 h 105"/>
                <a:gd name="T8" fmla="*/ 139 w 145"/>
                <a:gd name="T9" fmla="*/ 56 h 105"/>
                <a:gd name="T10" fmla="*/ 116 w 145"/>
                <a:gd name="T11" fmla="*/ 3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5" h="105">
                  <a:moveTo>
                    <a:pt x="116" y="3"/>
                  </a:moveTo>
                  <a:cubicBezTo>
                    <a:pt x="96" y="0"/>
                    <a:pt x="84" y="9"/>
                    <a:pt x="78" y="23"/>
                  </a:cubicBezTo>
                  <a:cubicBezTo>
                    <a:pt x="62" y="15"/>
                    <a:pt x="45" y="16"/>
                    <a:pt x="38" y="23"/>
                  </a:cubicBezTo>
                  <a:cubicBezTo>
                    <a:pt x="0" y="62"/>
                    <a:pt x="69" y="105"/>
                    <a:pt x="97" y="99"/>
                  </a:cubicBezTo>
                  <a:cubicBezTo>
                    <a:pt x="109" y="100"/>
                    <a:pt x="134" y="76"/>
                    <a:pt x="139" y="56"/>
                  </a:cubicBezTo>
                  <a:cubicBezTo>
                    <a:pt x="145" y="29"/>
                    <a:pt x="129" y="5"/>
                    <a:pt x="11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4" name="Ελεύθερη σχεδίαση 40"/>
            <p:cNvSpPr>
              <a:spLocks/>
            </p:cNvSpPr>
            <p:nvPr userDrawn="1"/>
          </p:nvSpPr>
          <p:spPr bwMode="gray">
            <a:xfrm flipH="1">
              <a:off x="111125" y="5670550"/>
              <a:ext cx="412750" cy="247650"/>
            </a:xfrm>
            <a:custGeom>
              <a:avLst/>
              <a:gdLst>
                <a:gd name="T0" fmla="*/ 164 w 168"/>
                <a:gd name="T1" fmla="*/ 24 h 101"/>
                <a:gd name="T2" fmla="*/ 101 w 168"/>
                <a:gd name="T3" fmla="*/ 80 h 101"/>
                <a:gd name="T4" fmla="*/ 98 w 168"/>
                <a:gd name="T5" fmla="*/ 46 h 101"/>
                <a:gd name="T6" fmla="*/ 76 w 168"/>
                <a:gd name="T7" fmla="*/ 1 h 101"/>
                <a:gd name="T8" fmla="*/ 88 w 168"/>
                <a:gd name="T9" fmla="*/ 83 h 101"/>
                <a:gd name="T10" fmla="*/ 58 w 168"/>
                <a:gd name="T11" fmla="*/ 63 h 101"/>
                <a:gd name="T12" fmla="*/ 9 w 168"/>
                <a:gd name="T13" fmla="*/ 52 h 101"/>
                <a:gd name="T14" fmla="*/ 96 w 168"/>
                <a:gd name="T15" fmla="*/ 96 h 101"/>
                <a:gd name="T16" fmla="*/ 98 w 168"/>
                <a:gd name="T17" fmla="*/ 96 h 101"/>
                <a:gd name="T18" fmla="*/ 99 w 168"/>
                <a:gd name="T19" fmla="*/ 95 h 101"/>
                <a:gd name="T20" fmla="*/ 139 w 168"/>
                <a:gd name="T21" fmla="*/ 67 h 101"/>
                <a:gd name="T22" fmla="*/ 164 w 168"/>
                <a:gd name="T23" fmla="*/ 24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8" h="101">
                  <a:moveTo>
                    <a:pt x="164" y="24"/>
                  </a:moveTo>
                  <a:cubicBezTo>
                    <a:pt x="152" y="13"/>
                    <a:pt x="115" y="56"/>
                    <a:pt x="101" y="80"/>
                  </a:cubicBezTo>
                  <a:cubicBezTo>
                    <a:pt x="102" y="70"/>
                    <a:pt x="101" y="57"/>
                    <a:pt x="98" y="46"/>
                  </a:cubicBezTo>
                  <a:cubicBezTo>
                    <a:pt x="93" y="20"/>
                    <a:pt x="81" y="0"/>
                    <a:pt x="76" y="1"/>
                  </a:cubicBezTo>
                  <a:cubicBezTo>
                    <a:pt x="61" y="5"/>
                    <a:pt x="75" y="58"/>
                    <a:pt x="88" y="83"/>
                  </a:cubicBezTo>
                  <a:cubicBezTo>
                    <a:pt x="80" y="76"/>
                    <a:pt x="68" y="68"/>
                    <a:pt x="58" y="63"/>
                  </a:cubicBezTo>
                  <a:cubicBezTo>
                    <a:pt x="34" y="51"/>
                    <a:pt x="11" y="48"/>
                    <a:pt x="9" y="52"/>
                  </a:cubicBezTo>
                  <a:cubicBezTo>
                    <a:pt x="0" y="71"/>
                    <a:pt x="85" y="101"/>
                    <a:pt x="96" y="96"/>
                  </a:cubicBezTo>
                  <a:cubicBezTo>
                    <a:pt x="97" y="96"/>
                    <a:pt x="97" y="96"/>
                    <a:pt x="98" y="96"/>
                  </a:cubicBezTo>
                  <a:cubicBezTo>
                    <a:pt x="99" y="96"/>
                    <a:pt x="99" y="96"/>
                    <a:pt x="99" y="95"/>
                  </a:cubicBezTo>
                  <a:cubicBezTo>
                    <a:pt x="106" y="94"/>
                    <a:pt x="126" y="80"/>
                    <a:pt x="139" y="67"/>
                  </a:cubicBezTo>
                  <a:cubicBezTo>
                    <a:pt x="158" y="48"/>
                    <a:pt x="168" y="27"/>
                    <a:pt x="164" y="2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5" name="Έλλειψη 33"/>
            <p:cNvSpPr>
              <a:spLocks noChangeArrowheads="1"/>
            </p:cNvSpPr>
            <p:nvPr userDrawn="1"/>
          </p:nvSpPr>
          <p:spPr bwMode="gray">
            <a:xfrm flipH="1">
              <a:off x="546100" y="1807440"/>
              <a:ext cx="82550" cy="6985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6" name="Ελεύθερη σχεδίαση 18"/>
            <p:cNvSpPr>
              <a:spLocks/>
            </p:cNvSpPr>
            <p:nvPr userDrawn="1"/>
          </p:nvSpPr>
          <p:spPr bwMode="gray">
            <a:xfrm flipH="1">
              <a:off x="1088588" y="6153943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grpSp>
          <p:nvGrpSpPr>
            <p:cNvPr id="47" name="Ομάδα 46"/>
            <p:cNvGrpSpPr/>
            <p:nvPr userDrawn="1"/>
          </p:nvGrpSpPr>
          <p:grpSpPr bwMode="gray">
            <a:xfrm>
              <a:off x="603252" y="4833897"/>
              <a:ext cx="607348" cy="609642"/>
              <a:chOff x="2051052" y="5522596"/>
              <a:chExt cx="892175" cy="895542"/>
            </a:xfrm>
          </p:grpSpPr>
          <p:sp>
            <p:nvSpPr>
              <p:cNvPr id="54" name="Ελεύθερη σχεδίαση 5"/>
              <p:cNvSpPr>
                <a:spLocks/>
              </p:cNvSpPr>
              <p:nvPr userDrawn="1"/>
            </p:nvSpPr>
            <p:spPr bwMode="gray">
              <a:xfrm flipH="1">
                <a:off x="2411413" y="6283770"/>
                <a:ext cx="6350" cy="12700"/>
              </a:xfrm>
              <a:custGeom>
                <a:avLst/>
                <a:gdLst>
                  <a:gd name="T0" fmla="*/ 4 w 4"/>
                  <a:gd name="T1" fmla="*/ 8 h 8"/>
                  <a:gd name="T2" fmla="*/ 0 w 4"/>
                  <a:gd name="T3" fmla="*/ 0 h 8"/>
                  <a:gd name="T4" fmla="*/ 4 w 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4" y="8"/>
                    </a:move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5" name="Γραμμή 6"/>
              <p:cNvSpPr>
                <a:spLocks noChangeShapeType="1"/>
              </p:cNvSpPr>
              <p:nvPr userDrawn="1"/>
            </p:nvSpPr>
            <p:spPr bwMode="gray">
              <a:xfrm flipV="1">
                <a:off x="2411413" y="6283770"/>
                <a:ext cx="6350" cy="12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6" name="Ελεύθερη σχεδίαση 32"/>
              <p:cNvSpPr>
                <a:spLocks/>
              </p:cNvSpPr>
              <p:nvPr userDrawn="1"/>
            </p:nvSpPr>
            <p:spPr bwMode="gray">
              <a:xfrm flipH="1">
                <a:off x="2051052" y="5522596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7" name="Ελεύθερη σχεδίαση 33"/>
              <p:cNvSpPr>
                <a:spLocks/>
              </p:cNvSpPr>
              <p:nvPr userDrawn="1"/>
            </p:nvSpPr>
            <p:spPr bwMode="gray">
              <a:xfrm flipH="1">
                <a:off x="2216501" y="5688259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8" name="Ελεύθερη σχεδίαση 32"/>
              <p:cNvSpPr>
                <a:spLocks/>
              </p:cNvSpPr>
              <p:nvPr userDrawn="1"/>
            </p:nvSpPr>
            <p:spPr bwMode="gray">
              <a:xfrm flipH="1">
                <a:off x="2304860" y="5777362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9" name="Έλλειψη 54"/>
              <p:cNvSpPr/>
              <p:nvPr userDrawn="1"/>
            </p:nvSpPr>
            <p:spPr bwMode="gray">
              <a:xfrm>
                <a:off x="2420939" y="589416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l-GR" noProof="0" dirty="0"/>
              </a:p>
            </p:txBody>
          </p:sp>
        </p:grpSp>
        <p:grpSp>
          <p:nvGrpSpPr>
            <p:cNvPr id="48" name="Ομάδα 47"/>
            <p:cNvGrpSpPr/>
            <p:nvPr userDrawn="1"/>
          </p:nvGrpSpPr>
          <p:grpSpPr bwMode="gray">
            <a:xfrm rot="19876682">
              <a:off x="80098" y="1916305"/>
              <a:ext cx="878030" cy="874332"/>
              <a:chOff x="4277517" y="3752400"/>
              <a:chExt cx="1154448" cy="1149586"/>
            </a:xfrm>
          </p:grpSpPr>
          <p:sp>
            <p:nvSpPr>
              <p:cNvPr id="49" name="Ελεύθερη σχεδίαση 48"/>
              <p:cNvSpPr>
                <a:spLocks/>
              </p:cNvSpPr>
              <p:nvPr userDrawn="1"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0" name="Ελεύθερη σχεδίαση 35"/>
              <p:cNvSpPr>
                <a:spLocks/>
              </p:cNvSpPr>
              <p:nvPr userDrawn="1"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1" name="Ελεύθερη σχεδίαση 41"/>
              <p:cNvSpPr>
                <a:spLocks/>
              </p:cNvSpPr>
              <p:nvPr userDrawn="1"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2" name="Ελεύθερη σχεδίαση 41"/>
              <p:cNvSpPr>
                <a:spLocks/>
              </p:cNvSpPr>
              <p:nvPr userDrawn="1"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3" name="Ελεύθερη σχεδίαση 42"/>
              <p:cNvSpPr>
                <a:spLocks/>
              </p:cNvSpPr>
              <p:nvPr userDrawn="1"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l-GR" noProof="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10080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el-GR" dirty="0" smtClean="0"/>
              <a:t>ΑΙΣΘ. ΑΚΡΩΝ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l-GR" dirty="0" smtClean="0"/>
              <a:t> </a:t>
            </a:r>
            <a:r>
              <a:rPr lang="el-GR" dirty="0"/>
              <a:t>Γ</a:t>
            </a:r>
            <a:r>
              <a:rPr lang="el-GR" dirty="0" smtClean="0"/>
              <a:t>’ ΕΞΑΜΗΝΟ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4121350"/>
            <a:ext cx="9144000" cy="1082939"/>
          </a:xfrm>
        </p:spPr>
        <p:txBody>
          <a:bodyPr rtlCol="0"/>
          <a:lstStyle/>
          <a:p>
            <a:r>
              <a:rPr lang="en-US" dirty="0" smtClean="0"/>
              <a:t>BSc</a:t>
            </a:r>
            <a:r>
              <a:rPr lang="el-GR" dirty="0" smtClean="0"/>
              <a:t> ΜΙΧΑΗΛΙΔΟΥ ΝΙΚΟΛΕΤΤΑ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66759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52055" y="0"/>
            <a:ext cx="10515600" cy="1325563"/>
          </a:xfrm>
        </p:spPr>
        <p:txBody>
          <a:bodyPr/>
          <a:lstStyle/>
          <a:p>
            <a:pPr algn="ctr"/>
            <a:r>
              <a:rPr lang="el-GR" dirty="0" smtClean="0"/>
              <a:t>ΛΙΜΕΣ &amp; ΛΙΜΑΡΙΣΜΑ</a:t>
            </a:r>
            <a:endParaRPr lang="el-GR" dirty="0"/>
          </a:p>
        </p:txBody>
      </p:sp>
      <p:pic>
        <p:nvPicPr>
          <p:cNvPr id="5" name="Θέση περιεχομένου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3345" y="1107098"/>
            <a:ext cx="4128655" cy="5750902"/>
          </a:xfrm>
        </p:spPr>
      </p:pic>
      <p:sp>
        <p:nvSpPr>
          <p:cNvPr id="6" name="TextBox 5"/>
          <p:cNvSpPr txBox="1"/>
          <p:nvPr/>
        </p:nvSpPr>
        <p:spPr>
          <a:xfrm>
            <a:off x="1174173" y="1107098"/>
            <a:ext cx="6567055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l-GR" dirty="0" smtClean="0">
                <a:solidFill>
                  <a:srgbClr val="FF0000"/>
                </a:solidFill>
                <a:latin typeface="Roboto"/>
              </a:rPr>
              <a:t>240/240 </a:t>
            </a:r>
            <a:r>
              <a:rPr lang="en-US" dirty="0" smtClean="0">
                <a:solidFill>
                  <a:srgbClr val="FF0000"/>
                </a:solidFill>
                <a:latin typeface="Roboto"/>
              </a:rPr>
              <a:t>GRIT</a:t>
            </a:r>
            <a:r>
              <a:rPr lang="el-GR" dirty="0" smtClean="0">
                <a:solidFill>
                  <a:srgbClr val="0070C0"/>
                </a:solidFill>
                <a:latin typeface="Roboto"/>
              </a:rPr>
              <a:t>: </a:t>
            </a:r>
            <a:r>
              <a:rPr lang="el-GR" dirty="0" smtClean="0">
                <a:solidFill>
                  <a:srgbClr val="00B050"/>
                </a:solidFill>
                <a:latin typeface="Roboto"/>
              </a:rPr>
              <a:t>ΜΟΡΦΟΠΟΙΗΣΗ ΦΥΣΙΚΟΥ ΝΥΧΙΟΥ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l-GR" dirty="0" smtClean="0">
                <a:solidFill>
                  <a:srgbClr val="FF0000"/>
                </a:solidFill>
                <a:latin typeface="Roboto"/>
              </a:rPr>
              <a:t>150/150 </a:t>
            </a:r>
            <a:r>
              <a:rPr lang="en-US" dirty="0" smtClean="0">
                <a:solidFill>
                  <a:srgbClr val="FF0000"/>
                </a:solidFill>
                <a:latin typeface="Roboto"/>
              </a:rPr>
              <a:t>GRIT</a:t>
            </a:r>
            <a:r>
              <a:rPr lang="el-GR" dirty="0" smtClean="0">
                <a:solidFill>
                  <a:srgbClr val="0070C0"/>
                </a:solidFill>
                <a:latin typeface="Roboto"/>
              </a:rPr>
              <a:t>: </a:t>
            </a:r>
            <a:r>
              <a:rPr lang="el-GR" dirty="0" smtClean="0">
                <a:solidFill>
                  <a:srgbClr val="00B050"/>
                </a:solidFill>
                <a:latin typeface="Roboto"/>
              </a:rPr>
              <a:t>ΣΧΗΜΑ ΣΤΗΝ ΕΠΙΦΑΝΕΙΑ ΤΟΥ ΝΥΧΙΟΥ &amp; ΓΡΗΓΟΡΟ ΛΙΜΑΡΙΣΜΑ ΣΤΟ ΑΚΡΥΛΙΚΟ </a:t>
            </a:r>
            <a:r>
              <a:rPr lang="el-GR" dirty="0" smtClean="0">
                <a:solidFill>
                  <a:srgbClr val="0070C0"/>
                </a:solidFill>
                <a:latin typeface="Roboto"/>
              </a:rPr>
              <a:t>(ΕΙΚΟΝΑ 1-5)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l-GR" dirty="0" smtClean="0">
                <a:solidFill>
                  <a:srgbClr val="FF0000"/>
                </a:solidFill>
                <a:latin typeface="Roboto"/>
              </a:rPr>
              <a:t>180/180</a:t>
            </a:r>
            <a:r>
              <a:rPr lang="en-US" dirty="0">
                <a:solidFill>
                  <a:srgbClr val="FF0000"/>
                </a:solidFill>
                <a:latin typeface="Roboto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Roboto"/>
              </a:rPr>
              <a:t>GRIT</a:t>
            </a:r>
            <a:r>
              <a:rPr lang="el-GR" dirty="0" smtClean="0">
                <a:solidFill>
                  <a:srgbClr val="0070C0"/>
                </a:solidFill>
                <a:latin typeface="Roboto"/>
              </a:rPr>
              <a:t>: </a:t>
            </a:r>
            <a:r>
              <a:rPr lang="el-GR" dirty="0" smtClean="0">
                <a:solidFill>
                  <a:srgbClr val="00B050"/>
                </a:solidFill>
                <a:latin typeface="Roboto"/>
              </a:rPr>
              <a:t>ΤΕΛΕΙΩΜΑ ΚΆΘΕ ΤΕΧΝΙΤΗΣ ΕΠΙΦΑΝΕΙΑΣ ΝΥΧΙΟΥ </a:t>
            </a:r>
            <a:r>
              <a:rPr lang="el-GR" dirty="0" smtClean="0">
                <a:solidFill>
                  <a:srgbClr val="0070C0"/>
                </a:solidFill>
                <a:latin typeface="Roboto"/>
              </a:rPr>
              <a:t>(ΕΙΚΟΝΑ 6-10)</a:t>
            </a:r>
            <a:endParaRPr lang="en-US" dirty="0" smtClean="0">
              <a:solidFill>
                <a:srgbClr val="0070C0"/>
              </a:solidFill>
              <a:latin typeface="Roboto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  <a:latin typeface="Roboto"/>
              </a:rPr>
              <a:t>100/100 GRIT</a:t>
            </a:r>
            <a:r>
              <a:rPr lang="en-US" dirty="0" smtClean="0">
                <a:solidFill>
                  <a:srgbClr val="0070C0"/>
                </a:solidFill>
                <a:latin typeface="Roboto"/>
              </a:rPr>
              <a:t>: </a:t>
            </a:r>
            <a:r>
              <a:rPr lang="el-GR" dirty="0" smtClean="0">
                <a:solidFill>
                  <a:srgbClr val="00B050"/>
                </a:solidFill>
                <a:latin typeface="Roboto"/>
              </a:rPr>
              <a:t>ΛΙΜΑΡΙΣΜΑ ΤΕΧΝΙΤΟΥ ΝΥΧΙΟΥ </a:t>
            </a:r>
            <a:r>
              <a:rPr lang="el-GR" dirty="0" smtClean="0">
                <a:solidFill>
                  <a:srgbClr val="0070C0"/>
                </a:solidFill>
                <a:latin typeface="Roboto"/>
              </a:rPr>
              <a:t>(ΕΙΚΟΝΑ 1-5)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endParaRPr lang="el-GR" dirty="0" smtClean="0">
              <a:solidFill>
                <a:srgbClr val="0070C0"/>
              </a:solidFill>
              <a:latin typeface="Roboto"/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FF0000"/>
                </a:solidFill>
                <a:latin typeface="Roboto"/>
              </a:rPr>
              <a:t>BUFFERS:</a:t>
            </a:r>
            <a:endParaRPr lang="el-GR" dirty="0" smtClean="0">
              <a:solidFill>
                <a:srgbClr val="FF0000"/>
              </a:solidFill>
              <a:latin typeface="Roboto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l-GR" dirty="0" smtClean="0">
                <a:solidFill>
                  <a:srgbClr val="FF0000"/>
                </a:solidFill>
                <a:latin typeface="Roboto"/>
              </a:rPr>
              <a:t>100/180 </a:t>
            </a:r>
            <a:r>
              <a:rPr lang="en-US" dirty="0" smtClean="0">
                <a:solidFill>
                  <a:srgbClr val="FF0000"/>
                </a:solidFill>
                <a:latin typeface="Roboto"/>
              </a:rPr>
              <a:t>GRIT</a:t>
            </a:r>
            <a:r>
              <a:rPr lang="el-GR" dirty="0" smtClean="0">
                <a:solidFill>
                  <a:srgbClr val="0070C0"/>
                </a:solidFill>
                <a:latin typeface="Roboto"/>
              </a:rPr>
              <a:t>: </a:t>
            </a:r>
            <a:r>
              <a:rPr lang="en-US" dirty="0" smtClean="0">
                <a:solidFill>
                  <a:srgbClr val="00B050"/>
                </a:solidFill>
                <a:latin typeface="Roboto"/>
              </a:rPr>
              <a:t>BUFFER </a:t>
            </a:r>
            <a:r>
              <a:rPr lang="el-GR" dirty="0" smtClean="0">
                <a:solidFill>
                  <a:srgbClr val="00B050"/>
                </a:solidFill>
                <a:latin typeface="Roboto"/>
              </a:rPr>
              <a:t>ΦΥΣΙΚΟΥ &amp; ΤΕΧΝΗΤΟΥ ΝΥΧΙΟΥ </a:t>
            </a:r>
            <a:r>
              <a:rPr lang="el-GR" dirty="0" smtClean="0">
                <a:solidFill>
                  <a:srgbClr val="0070C0"/>
                </a:solidFill>
                <a:latin typeface="Roboto"/>
              </a:rPr>
              <a:t>(ΕΙΚΟΝΑ 1-5)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  <a:latin typeface="Roboto"/>
              </a:rPr>
              <a:t>220/280 GRIT</a:t>
            </a:r>
            <a:r>
              <a:rPr lang="en-US" dirty="0" smtClean="0">
                <a:solidFill>
                  <a:srgbClr val="0070C0"/>
                </a:solidFill>
                <a:latin typeface="Roboto"/>
              </a:rPr>
              <a:t>: </a:t>
            </a:r>
            <a:r>
              <a:rPr lang="en-US" dirty="0" smtClean="0">
                <a:solidFill>
                  <a:srgbClr val="00B050"/>
                </a:solidFill>
                <a:latin typeface="Roboto"/>
              </a:rPr>
              <a:t>BUFFER </a:t>
            </a:r>
            <a:r>
              <a:rPr lang="el-GR" dirty="0" smtClean="0">
                <a:solidFill>
                  <a:srgbClr val="00B050"/>
                </a:solidFill>
                <a:latin typeface="Roboto"/>
              </a:rPr>
              <a:t>ΤΕΧΝΗΤΟΥ ΝΥΧΙΟΥ </a:t>
            </a:r>
            <a:r>
              <a:rPr lang="el-GR" dirty="0" smtClean="0">
                <a:solidFill>
                  <a:srgbClr val="0070C0"/>
                </a:solidFill>
                <a:latin typeface="Roboto"/>
              </a:rPr>
              <a:t>(ΕΙΚΟΝΑ 6-10)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l-GR" dirty="0" smtClean="0">
                <a:solidFill>
                  <a:srgbClr val="FF0000"/>
                </a:solidFill>
                <a:latin typeface="Roboto"/>
              </a:rPr>
              <a:t>80/80 </a:t>
            </a:r>
            <a:r>
              <a:rPr lang="el-GR" dirty="0">
                <a:solidFill>
                  <a:srgbClr val="FF0000"/>
                </a:solidFill>
                <a:latin typeface="Roboto"/>
              </a:rPr>
              <a:t>GRIT</a:t>
            </a:r>
            <a:r>
              <a:rPr lang="el-GR" dirty="0" smtClean="0">
                <a:solidFill>
                  <a:srgbClr val="0070C0"/>
                </a:solidFill>
                <a:latin typeface="Roboto"/>
              </a:rPr>
              <a:t>: </a:t>
            </a:r>
            <a:r>
              <a:rPr lang="el-GR" dirty="0" smtClean="0">
                <a:solidFill>
                  <a:srgbClr val="00B050"/>
                </a:solidFill>
                <a:latin typeface="Roboto"/>
              </a:rPr>
              <a:t>ΑΦΑΙΡΕΣΗ ΤΖΕΛ &amp; ΑΚΡΥΛΙΚΟΥ</a:t>
            </a:r>
          </a:p>
          <a:p>
            <a:pPr marL="342900" indent="-342900">
              <a:buFont typeface="+mj-lt"/>
              <a:buAutoNum type="arabicPeriod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45720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BINTEO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https://www.youtube.com/watch?v=Wf1T0mbHrCI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74970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κειμένου 4"/>
          <p:cNvSpPr>
            <a:spLocks noGrp="1"/>
          </p:cNvSpPr>
          <p:nvPr>
            <p:ph type="body" sz="half" idx="2"/>
          </p:nvPr>
        </p:nvSpPr>
        <p:spPr>
          <a:xfrm>
            <a:off x="8058007" y="4210858"/>
            <a:ext cx="3932237" cy="485832"/>
          </a:xfrm>
        </p:spPr>
        <p:txBody>
          <a:bodyPr rtlCol="0"/>
          <a:lstStyle/>
          <a:p>
            <a:pPr rtl="0"/>
            <a:r>
              <a:rPr lang="el-GR" dirty="0" smtClean="0"/>
              <a:t>ΕΡΩΤΗΣΕΙΣ;</a:t>
            </a:r>
          </a:p>
          <a:p>
            <a:pPr rtl="0"/>
            <a:endParaRPr lang="el-GR" dirty="0"/>
          </a:p>
          <a:p>
            <a:pPr rtl="0"/>
            <a:endParaRPr lang="en-US" dirty="0" smtClean="0"/>
          </a:p>
          <a:p>
            <a:pPr rtl="0"/>
            <a:endParaRPr lang="en-US" dirty="0"/>
          </a:p>
        </p:txBody>
      </p:sp>
      <p:sp>
        <p:nvSpPr>
          <p:cNvPr id="7" name="Ελλειψοειδής επεξήγηση 6"/>
          <p:cNvSpPr/>
          <p:nvPr/>
        </p:nvSpPr>
        <p:spPr>
          <a:xfrm>
            <a:off x="8787383" y="3211758"/>
            <a:ext cx="1449977" cy="757646"/>
          </a:xfrm>
          <a:prstGeom prst="wedgeEllipseCallout">
            <a:avLst>
              <a:gd name="adj1" fmla="val -21734"/>
              <a:gd name="adj2" fmla="val 6767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TextBox 8"/>
          <p:cNvSpPr txBox="1"/>
          <p:nvPr/>
        </p:nvSpPr>
        <p:spPr>
          <a:xfrm>
            <a:off x="9014676" y="3267415"/>
            <a:ext cx="1222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OPEN CLASS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05820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ctr" rtl="0"/>
            <a:r>
              <a:rPr lang="el-GR" dirty="0" smtClean="0"/>
              <a:t>ΕΝΙΣΧΥΣΗ ΝΥΧΙΟΥ ΜΕ ΑΚΡΥΛΙΚΟ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24000" y="2371878"/>
            <a:ext cx="9144000" cy="1479686"/>
          </a:xfrm>
        </p:spPr>
        <p:txBody>
          <a:bodyPr rtlCol="0">
            <a:normAutofit lnSpcReduction="10000"/>
          </a:bodyPr>
          <a:lstStyle/>
          <a:p>
            <a:pPr algn="ctr" rtl="0"/>
            <a:r>
              <a:rPr lang="el-GR" dirty="0" smtClean="0"/>
              <a:t>ΠΡΟΕΤΟΙΜΑΣΙΑ</a:t>
            </a:r>
          </a:p>
          <a:p>
            <a:pPr algn="ctr" rtl="0"/>
            <a:r>
              <a:rPr lang="el-GR" dirty="0" smtClean="0"/>
              <a:t>ΛΙΜΑΡΙΣΜΑ &amp; ΛΙΜΕΣ</a:t>
            </a:r>
          </a:p>
          <a:p>
            <a:pPr algn="ctr" rtl="0"/>
            <a:r>
              <a:rPr lang="el-GR" dirty="0" smtClean="0"/>
              <a:t>ΔΙΑΔΙΚΑΣΙΑ ΕΦΑΡΜΟΓΗΣ </a:t>
            </a:r>
            <a:r>
              <a:rPr lang="el-GR" smtClean="0"/>
              <a:t>ΜΕ </a:t>
            </a:r>
            <a:r>
              <a:rPr lang="el-GR" smtClean="0"/>
              <a:t>ΦΟΡΜΑ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611571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l-GR" dirty="0" smtClean="0"/>
              <a:t>ΔΙΑΔΙΚΑΣΙΑ ΜΕ ΦΟΡΜΑ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6898" y="1208466"/>
            <a:ext cx="9278204" cy="5400152"/>
          </a:xfrm>
        </p:spPr>
      </p:pic>
    </p:spTree>
    <p:extLst>
      <p:ext uri="{BB962C8B-B14F-4D97-AF65-F5344CB8AC3E}">
        <p14:creationId xmlns:p14="http://schemas.microsoft.com/office/powerpoint/2010/main" val="3410260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l-GR" dirty="0" smtClean="0"/>
              <a:t>ΔΙΑΔΙΚΑΣΙΑ ΜΕ ΦΟΡΜΑ</a:t>
            </a:r>
            <a:endParaRPr lang="el-GR" dirty="0"/>
          </a:p>
        </p:txBody>
      </p:sp>
      <p:pic>
        <p:nvPicPr>
          <p:cNvPr id="5" name="Θέση περιεχομένου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540000">
            <a:off x="1624244" y="1326020"/>
            <a:ext cx="8922931" cy="5399714"/>
          </a:xfrm>
          <a:scene3d>
            <a:camera prst="orthographicFront">
              <a:rot lat="0" lon="0" rev="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3725957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l-GR" dirty="0" smtClean="0"/>
              <a:t>ΔΙΑΔΙΚΑΣΙΑ ΜΕ ΦΟΡΜΑ</a:t>
            </a:r>
            <a:endParaRPr lang="el-GR" dirty="0"/>
          </a:p>
        </p:txBody>
      </p:sp>
      <p:pic>
        <p:nvPicPr>
          <p:cNvPr id="5" name="Θέση περιεχομένου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4048" y="1325563"/>
            <a:ext cx="9892519" cy="5398411"/>
          </a:xfrm>
        </p:spPr>
      </p:pic>
    </p:spTree>
    <p:extLst>
      <p:ext uri="{BB962C8B-B14F-4D97-AF65-F5344CB8AC3E}">
        <p14:creationId xmlns:p14="http://schemas.microsoft.com/office/powerpoint/2010/main" val="594636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l-GR" dirty="0" smtClean="0"/>
              <a:t>ΠΡΟΕΤΟΙΜΑΣΙΑ ΝΥΧΙΟΥ ΓΙΑ ΑΚΡΥΛΙΚΟ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1365285" y="1325563"/>
            <a:ext cx="4356642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l-GR" sz="2200" dirty="0" smtClean="0">
                <a:solidFill>
                  <a:srgbClr val="00B0F0"/>
                </a:solidFill>
              </a:rPr>
              <a:t>ΑΝΤΙΣΥΠΤΙΚΟ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l-GR" sz="2200" dirty="0" smtClean="0">
                <a:solidFill>
                  <a:srgbClr val="00B0F0"/>
                </a:solidFill>
              </a:rPr>
              <a:t>ΕΛΕΓΧΟΣ ΝΥΧΙΩΝ ΓΙΑ ΤΥΧΟΝ ΔΥΣΛΕΙΤΟΥΡΓΙΕΣ. ΑΝ ΝΑΙ, ΕΠΙΣΚΕΨΗ ΣΕ ΔΕΡΜΑΤΟΛΟΓΟ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>
                <a:solidFill>
                  <a:srgbClr val="00B0F0"/>
                </a:solidFill>
              </a:rPr>
              <a:t>PUSHER</a:t>
            </a:r>
            <a:endParaRPr lang="el-GR" sz="2200" dirty="0" smtClean="0">
              <a:solidFill>
                <a:srgbClr val="00B0F0"/>
              </a:solidFill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l-GR" sz="2200" dirty="0" smtClean="0">
                <a:solidFill>
                  <a:srgbClr val="00B0F0"/>
                </a:solidFill>
              </a:rPr>
              <a:t>ΠΕΝΣΑΚΙ ΓΙΑ ΝΑ ΚΟΨΟΥΜΕ Ο,ΤΙ ΑΣΠΡΙΖΕΙ ΚΑΙ ΠΕΤΑΕΙ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l-GR" sz="2200" dirty="0" smtClean="0">
                <a:solidFill>
                  <a:srgbClr val="00B0F0"/>
                </a:solidFill>
              </a:rPr>
              <a:t>ΚΟΒΟΥΜΕ Ή/ΚΑΙ ΛΙΜΑΡΟΥΜΕ ΤΟ ΕΛΕΥΘΕΡΟ ΑΚΡΟ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01971" y="1325563"/>
            <a:ext cx="405999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200" dirty="0" smtClean="0">
                <a:solidFill>
                  <a:srgbClr val="00B0F0"/>
                </a:solidFill>
              </a:rPr>
              <a:t>6. </a:t>
            </a:r>
            <a:r>
              <a:rPr lang="en-US" sz="2200" dirty="0" smtClean="0">
                <a:solidFill>
                  <a:srgbClr val="00B0F0"/>
                </a:solidFill>
              </a:rPr>
              <a:t>BUFFER</a:t>
            </a:r>
          </a:p>
          <a:p>
            <a:pPr>
              <a:lnSpc>
                <a:spcPct val="150000"/>
              </a:lnSpc>
            </a:pPr>
            <a:r>
              <a:rPr lang="el-GR" sz="2200" dirty="0" smtClean="0">
                <a:solidFill>
                  <a:srgbClr val="00B0F0"/>
                </a:solidFill>
              </a:rPr>
              <a:t>7. ΒΟΥΡΤΣΑΚΙ</a:t>
            </a:r>
          </a:p>
          <a:p>
            <a:pPr>
              <a:lnSpc>
                <a:spcPct val="150000"/>
              </a:lnSpc>
            </a:pPr>
            <a:r>
              <a:rPr lang="el-GR" sz="2200" dirty="0" smtClean="0">
                <a:solidFill>
                  <a:srgbClr val="00B0F0"/>
                </a:solidFill>
              </a:rPr>
              <a:t>8. ΕΠΙΛΟΓΗ ΚΑΤΑΛΛΗΛΩΝ ΤΙΠΣ</a:t>
            </a:r>
          </a:p>
          <a:p>
            <a:pPr>
              <a:lnSpc>
                <a:spcPct val="150000"/>
              </a:lnSpc>
            </a:pPr>
            <a:r>
              <a:rPr lang="el-GR" sz="2200" dirty="0">
                <a:solidFill>
                  <a:srgbClr val="00B0F0"/>
                </a:solidFill>
              </a:rPr>
              <a:t>9</a:t>
            </a:r>
            <a:r>
              <a:rPr lang="el-GR" sz="2200" dirty="0" smtClean="0">
                <a:solidFill>
                  <a:srgbClr val="00B0F0"/>
                </a:solidFill>
              </a:rPr>
              <a:t>. ΤΟΠΟΘΕΤΗΣΗ ΤΙΠΣ</a:t>
            </a:r>
          </a:p>
          <a:p>
            <a:pPr>
              <a:lnSpc>
                <a:spcPct val="150000"/>
              </a:lnSpc>
            </a:pPr>
            <a:r>
              <a:rPr lang="el-GR" sz="2200" dirty="0" smtClean="0">
                <a:solidFill>
                  <a:srgbClr val="00B0F0"/>
                </a:solidFill>
              </a:rPr>
              <a:t>10. </a:t>
            </a:r>
            <a:r>
              <a:rPr lang="en-US" sz="2200" dirty="0" smtClean="0">
                <a:solidFill>
                  <a:srgbClr val="00B0F0"/>
                </a:solidFill>
              </a:rPr>
              <a:t>PRIMER </a:t>
            </a:r>
            <a:r>
              <a:rPr lang="el-GR" sz="2200" dirty="0" smtClean="0">
                <a:solidFill>
                  <a:srgbClr val="00B0F0"/>
                </a:solidFill>
              </a:rPr>
              <a:t>ΣΤΟ ΦΥΣΙΚΟ ΝΥΧΙ</a:t>
            </a:r>
          </a:p>
          <a:p>
            <a:pPr>
              <a:lnSpc>
                <a:spcPct val="150000"/>
              </a:lnSpc>
            </a:pPr>
            <a:r>
              <a:rPr lang="el-GR" sz="2200" dirty="0" smtClean="0">
                <a:solidFill>
                  <a:srgbClr val="00B0F0"/>
                </a:solidFill>
              </a:rPr>
              <a:t>11. ΑΚΡΥΛΙΚΟ</a:t>
            </a:r>
          </a:p>
          <a:p>
            <a:pPr>
              <a:lnSpc>
                <a:spcPct val="150000"/>
              </a:lnSpc>
            </a:pPr>
            <a:endParaRPr lang="el-GR" sz="2200" dirty="0" smtClean="0">
              <a:solidFill>
                <a:srgbClr val="00B0F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200" dirty="0" smtClean="0">
                <a:solidFill>
                  <a:srgbClr val="FF0000"/>
                </a:solidFill>
              </a:rPr>
              <a:t>https</a:t>
            </a:r>
            <a:r>
              <a:rPr lang="en-US" sz="2200" dirty="0">
                <a:solidFill>
                  <a:srgbClr val="FF0000"/>
                </a:solidFill>
              </a:rPr>
              <a:t>://www.youtube.com/watch?v=gr8yVlfUqyI</a:t>
            </a:r>
            <a:endParaRPr lang="el-GR" sz="2200" dirty="0" smtClean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endParaRPr lang="el-GR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826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l-GR" dirty="0" smtClean="0"/>
              <a:t>ΣΤΑΣΙΑ ΑΚΡΥΛΙΚΟΥ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24000" y="1325563"/>
            <a:ext cx="9144000" cy="4957177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l-GR" dirty="0" smtClean="0"/>
              <a:t>1</a:t>
            </a:r>
            <a:r>
              <a:rPr lang="el-GR" baseline="30000" dirty="0" smtClean="0"/>
              <a:t>ο</a:t>
            </a:r>
            <a:r>
              <a:rPr lang="el-GR" dirty="0" smtClean="0"/>
              <a:t> ΣΤΑΔΙΟ: ΑΛΛΗΛΕΠΙΔΡΑΣΗ ΥΓΡΟΥ &amp; ΣΚΟΝΗΣ ΜΕ ΑΠΟΤΕΛΕΣΜΑ ΤΗ ΣΤΕΡΑΙΑ ΜΠΑΛΑ ΤΟΥ ΑΚΡΥΛΙΚΟΥ</a:t>
            </a:r>
          </a:p>
          <a:p>
            <a:pPr>
              <a:lnSpc>
                <a:spcPct val="150000"/>
              </a:lnSpc>
            </a:pPr>
            <a:r>
              <a:rPr lang="el-GR" dirty="0" smtClean="0"/>
              <a:t>2</a:t>
            </a:r>
            <a:r>
              <a:rPr lang="el-GR" baseline="30000" dirty="0" smtClean="0"/>
              <a:t>ο</a:t>
            </a:r>
            <a:r>
              <a:rPr lang="el-GR" dirty="0" smtClean="0"/>
              <a:t> ΣΤΑΔΙΟ: ΣΤΑΔΙΟ ΕΡΓΑΣΙΑΣ ΑΚΡΥΛΙΚΟΥ ΠΑΝΩ ΣΤΟ ΝΥΧΙ</a:t>
            </a:r>
          </a:p>
          <a:p>
            <a:pPr>
              <a:lnSpc>
                <a:spcPct val="150000"/>
              </a:lnSpc>
            </a:pPr>
            <a:r>
              <a:rPr lang="el-GR" dirty="0" smtClean="0"/>
              <a:t>3</a:t>
            </a:r>
            <a:r>
              <a:rPr lang="el-GR" baseline="30000" dirty="0" smtClean="0"/>
              <a:t>ο</a:t>
            </a:r>
            <a:r>
              <a:rPr lang="el-GR" dirty="0" smtClean="0"/>
              <a:t> ΣΤΑΔΙΟ: ΣΤΑΔΙΟ ΦΟΡΜΑΡΙΣΜΑΤΟΣ ΔΗΜΙΟΥΡΓΙΑ ΚΑΠΛΥΛΗΣ </a:t>
            </a:r>
            <a:r>
              <a:rPr lang="en-US" dirty="0" smtClean="0"/>
              <a:t>C</a:t>
            </a:r>
            <a:r>
              <a:rPr lang="el-GR" dirty="0" smtClean="0"/>
              <a:t> ΜΕ ΤΣΙΜΠΙΔΑ &amp; ΣΩΛΗΝΑ </a:t>
            </a:r>
          </a:p>
          <a:p>
            <a:pPr>
              <a:lnSpc>
                <a:spcPct val="150000"/>
              </a:lnSpc>
            </a:pPr>
            <a:r>
              <a:rPr lang="el-GR" dirty="0" smtClean="0"/>
              <a:t>4</a:t>
            </a:r>
            <a:r>
              <a:rPr lang="el-GR" baseline="30000" dirty="0" smtClean="0"/>
              <a:t>ο</a:t>
            </a:r>
            <a:r>
              <a:rPr lang="el-GR" dirty="0" smtClean="0"/>
              <a:t> ΣΤΑΔΙΟ: ΣΤΑΔΙΟ ΠΟΛΥΜΕΡΙΣΜΟΥ ΜΕ ΤΟΝ ΑΕΡΑ ΤΗΣ ΑΤΜΟΣΦΑΙΡΑΣ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l-GR" dirty="0" smtClean="0">
                <a:solidFill>
                  <a:srgbClr val="FF0000"/>
                </a:solidFill>
              </a:rPr>
              <a:t>!!6-7’ ΧΤΙΣΙΜΟ/ΝΥΧΙ</a:t>
            </a:r>
          </a:p>
        </p:txBody>
      </p:sp>
    </p:spTree>
    <p:extLst>
      <p:ext uri="{BB962C8B-B14F-4D97-AF65-F5344CB8AC3E}">
        <p14:creationId xmlns:p14="http://schemas.microsoft.com/office/powerpoint/2010/main" val="3315296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!ΣΗΜΕΙΑ ΠΡΟΣΟΧΗΣ!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330036" y="1482870"/>
            <a:ext cx="9531928" cy="49040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endParaRPr lang="el-GR" dirty="0" smtClean="0">
              <a:solidFill>
                <a:srgbClr val="7030A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>
                <a:solidFill>
                  <a:srgbClr val="00B0F0"/>
                </a:solidFill>
              </a:rPr>
              <a:t> ΣΚΟΥΠΙΣΜΑ ΠΙΝΕΛΟΥ ΩΣΤΕ ΝΑ ΦΥΓΕΙ ΤΟ ΠΕΡΙΣΣΙΟ ΥΓΡΟ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>
                <a:solidFill>
                  <a:srgbClr val="00B0F0"/>
                </a:solidFill>
              </a:rPr>
              <a:t> ΤΟΠΟΘΕΤΗΣΗ ΜΠΑΛΑΣ ΑΚΡΥΛΙΚΟΥ ΣΤΗ ΜΕΣΗ ΤΟΥ ΝΥΧΙΟΥ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>
                <a:solidFill>
                  <a:srgbClr val="00B0F0"/>
                </a:solidFill>
              </a:rPr>
              <a:t> </a:t>
            </a:r>
            <a:r>
              <a:rPr lang="el-GR" dirty="0" smtClean="0">
                <a:solidFill>
                  <a:srgbClr val="00B0F0"/>
                </a:solidFill>
              </a:rPr>
              <a:t>ΜΕ ΤΟ ΜΕΣΑΙΟ ΤΜΗΜΑ ΤΟΥ ΠΙΝΕΛΟΥ ΔΟΥΛΕΥΩ ΤΟ ΑΚΡΥΛΙΚΟ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>
                <a:solidFill>
                  <a:srgbClr val="00B0F0"/>
                </a:solidFill>
              </a:rPr>
              <a:t> ΑΠΑΛΕΣ </a:t>
            </a:r>
            <a:r>
              <a:rPr lang="el-GR" dirty="0">
                <a:solidFill>
                  <a:srgbClr val="00B0F0"/>
                </a:solidFill>
              </a:rPr>
              <a:t>ΚΙΝΗΣΕΙΣ ΣΤΟ ΣΤΑΔΙΟ </a:t>
            </a:r>
            <a:r>
              <a:rPr lang="el-GR" dirty="0" smtClean="0">
                <a:solidFill>
                  <a:srgbClr val="00B0F0"/>
                </a:solidFill>
              </a:rPr>
              <a:t>ΕΡΓΑΣΙΑΣ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>
                <a:solidFill>
                  <a:srgbClr val="00B0F0"/>
                </a:solidFill>
              </a:rPr>
              <a:t> </a:t>
            </a:r>
            <a:r>
              <a:rPr lang="el-GR" dirty="0" smtClean="0">
                <a:solidFill>
                  <a:srgbClr val="00B0F0"/>
                </a:solidFill>
              </a:rPr>
              <a:t>ΒΑΖΟΥΜΕ ΔΕΥΤΕΡΗ ΣΤΡΩΣΗ ΑΚΡΥΛΙΚΟΥ ΣΤΗΝ ΟΝΥΧΙΑΙΑ ΠΛΑΚΑ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>
                <a:solidFill>
                  <a:srgbClr val="00B0F0"/>
                </a:solidFill>
              </a:rPr>
              <a:t> </a:t>
            </a:r>
            <a:r>
              <a:rPr lang="el-GR" dirty="0" smtClean="0">
                <a:solidFill>
                  <a:srgbClr val="00B0F0"/>
                </a:solidFill>
              </a:rPr>
              <a:t>ΠΡΟΣΕΚΤΙΚΑ ΝΑ ΜΗΝ ΑΚΟΥΜΠΙΣΕΙ ΕΠΩΝΥΧΙΑ Ή ΚΑΙ ΔΕΡΜΑ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>
                <a:solidFill>
                  <a:srgbClr val="00B0F0"/>
                </a:solidFill>
              </a:rPr>
              <a:t> ΠΟΛΥΜΕΡΙΖΕΤΑΙ ΓΡΗΓΟΡΑ</a:t>
            </a:r>
          </a:p>
          <a:p>
            <a:pPr>
              <a:buFont typeface="Wingdings" panose="05000000000000000000" pitchFamily="2" charset="2"/>
              <a:buChar char="Ø"/>
            </a:pPr>
            <a:endParaRPr lang="el-GR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l-GR" dirty="0" smtClean="0">
              <a:solidFill>
                <a:srgbClr val="00B0F0"/>
              </a:solidFill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10033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ΨΗΛΟΤΕΡΟ ΣΗΜΕΙΟ ΝΥΧΙΟΥ 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836" y="1690688"/>
            <a:ext cx="9144000" cy="4095750"/>
          </a:xfrm>
        </p:spPr>
      </p:pic>
      <p:sp>
        <p:nvSpPr>
          <p:cNvPr id="5" name="TextBox 4"/>
          <p:cNvSpPr txBox="1"/>
          <p:nvPr/>
        </p:nvSpPr>
        <p:spPr>
          <a:xfrm>
            <a:off x="1634836" y="5786438"/>
            <a:ext cx="90331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APEX: </a:t>
            </a:r>
            <a:r>
              <a:rPr lang="el-GR" sz="2000" i="1" dirty="0" smtClean="0"/>
              <a:t>ΒΑΖΟΥΜΕ ΠΟΛΎ ΥΛΙΚΟ ΓΙΑ ΝΑ ΚΡΑΤΑΕΙ ΤΟ ΝΥΧΙ. ΞΕΚΙΝΑΜΕ ΑΠΌ ΤΟ ΣΗΜΕΙΟ 0 &amp; ΣΥΝΕΧΙΖΟΥΜΕ ΠΡΟΣ ΤΟ ΣΗΜΕΙΟ </a:t>
            </a:r>
            <a:r>
              <a:rPr lang="en-US" sz="2000" i="1" dirty="0" smtClean="0"/>
              <a:t>APEX.</a:t>
            </a:r>
            <a:endParaRPr lang="el-GR" sz="2000" i="1" dirty="0"/>
          </a:p>
        </p:txBody>
      </p:sp>
      <p:cxnSp>
        <p:nvCxnSpPr>
          <p:cNvPr id="7" name="Γωνιώδης σύνδεση 6"/>
          <p:cNvCxnSpPr/>
          <p:nvPr/>
        </p:nvCxnSpPr>
        <p:spPr>
          <a:xfrm rot="5400000">
            <a:off x="7628418" y="1310743"/>
            <a:ext cx="1480331" cy="1440000"/>
          </a:xfrm>
          <a:prstGeom prst="bentConnector3">
            <a:avLst>
              <a:gd name="adj1" fmla="val 63103"/>
            </a:avLst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0829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560</TotalTime>
  <Words>315</Words>
  <Application>Microsoft Office PowerPoint</Application>
  <PresentationFormat>Ευρεία οθόνη</PresentationFormat>
  <Paragraphs>64</Paragraphs>
  <Slides>12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Century Schoolbook</vt:lpstr>
      <vt:lpstr>Roboto</vt:lpstr>
      <vt:lpstr>Wingdings</vt:lpstr>
      <vt:lpstr>Θέμα του Office</vt:lpstr>
      <vt:lpstr>ΑΙΣΘ. ΑΚΡΩΝ  Γ’ ΕΞΑΜΗΝΟ</vt:lpstr>
      <vt:lpstr>ΕΝΙΣΧΥΣΗ ΝΥΧΙΟΥ ΜΕ ΑΚΡΥΛΙΚΟ</vt:lpstr>
      <vt:lpstr>ΔΙΑΔΙΚΑΣΙΑ ΜΕ ΦΟΡΜΑ</vt:lpstr>
      <vt:lpstr>ΔΙΑΔΙΚΑΣΙΑ ΜΕ ΦΟΡΜΑ</vt:lpstr>
      <vt:lpstr>ΔΙΑΔΙΚΑΣΙΑ ΜΕ ΦΟΡΜΑ</vt:lpstr>
      <vt:lpstr>ΠΡΟΕΤΟΙΜΑΣΙΑ ΝΥΧΙΟΥ ΓΙΑ ΑΚΡΥΛΙΚΟ</vt:lpstr>
      <vt:lpstr>ΣΤΑΣΙΑ ΑΚΡΥΛΙΚΟΥ</vt:lpstr>
      <vt:lpstr>!ΣΗΜΕΙΑ ΠΡΟΣΟΧΗΣ!</vt:lpstr>
      <vt:lpstr>ΨΗΛΟΤΕΡΟ ΣΗΜΕΙΟ ΝΥΧΙΟΥ </vt:lpstr>
      <vt:lpstr>ΛΙΜΕΣ &amp; ΛΙΜΑΡΙΣΜΑ</vt:lpstr>
      <vt:lpstr>BINTEO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ΑΙΣΘΗΤΙΚΗ ΑΚΡΩΝ Γ’ ΕΞΑΜΗΝΟ</dc:title>
  <dc:creator>Νικολέττα Μιχαηλίδου</dc:creator>
  <cp:lastModifiedBy>Νικολέττα Μιχαηλίδου</cp:lastModifiedBy>
  <cp:revision>260</cp:revision>
  <dcterms:created xsi:type="dcterms:W3CDTF">2022-10-12T18:45:22Z</dcterms:created>
  <dcterms:modified xsi:type="dcterms:W3CDTF">2022-12-19T12:18:10Z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