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noAutofit/>
            <a:scene3d>
              <a:camera prst="orthographicFront"/>
              <a:lightRig rig="threePt" dir="t"/>
            </a:scene3d>
          </a:bodyPr>
          <a:p>
            <a:r>
              <a:rPr lang="el-GR" altLang="en-US" sz="8000" b="1">
                <a:solidFill>
                  <a:schemeClr val="tx1"/>
                </a:solidFill>
                <a:effectLst>
                  <a:outerShdw blurRad="38100" dist="19050" dir="2700000" algn="tl" rotWithShape="0">
                    <a:schemeClr val="dk1">
                      <a:alpha val="40000"/>
                    </a:schemeClr>
                  </a:outerShdw>
                </a:effectLst>
              </a:rPr>
              <a:t>ΑΝΑΛΥΤΗΣ ΚΑΥΣΑΕΡΙΩΝ</a:t>
            </a:r>
            <a:endParaRPr lang="el-GR" altLang="en-US" sz="8000" b="1">
              <a:solidFill>
                <a:schemeClr val="tx1"/>
              </a:solidFill>
              <a:effectLst>
                <a:outerShdw blurRad="38100" dist="19050" dir="2700000" algn="tl" rotWithShape="0">
                  <a:schemeClr val="dk1">
                    <a:alpha val="40000"/>
                  </a:schemeClr>
                </a:outerShdw>
              </a:effectLst>
            </a:endParaRPr>
          </a:p>
        </p:txBody>
      </p:sp>
      <p:sp>
        <p:nvSpPr>
          <p:cNvPr id="3"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sz="6600" b="1">
                <a:solidFill>
                  <a:schemeClr val="tx1"/>
                </a:solidFill>
                <a:effectLst>
                  <a:outerShdw blurRad="38100" dist="19050" dir="2700000" algn="tl" rotWithShape="0">
                    <a:schemeClr val="dk1">
                      <a:alpha val="40000"/>
                    </a:schemeClr>
                  </a:outerShdw>
                </a:effectLst>
                <a:sym typeface="+mn-ea"/>
              </a:rPr>
              <a:t>Το διοξείδιο του άνθρακα (CO2)</a:t>
            </a:r>
            <a:endParaRPr lang="en-US"/>
          </a:p>
        </p:txBody>
      </p:sp>
      <p:sp>
        <p:nvSpPr>
          <p:cNvPr id="3" name="Content Placeholder 2"/>
          <p:cNvSpPr>
            <a:spLocks noGrp="1"/>
          </p:cNvSpPr>
          <p:nvPr>
            <p:ph idx="1"/>
          </p:nvPr>
        </p:nvSpPr>
        <p:spPr/>
        <p:txBody>
          <a:bodyPr/>
          <a:p>
            <a:r>
              <a:rPr lang="en-US" sz="4800" b="1"/>
              <a:t>Το διοξείδιο του άνθρακα (CO2) θα το χαρακτηρίζαμε σαν συντελεστή σωστής καύσης. Με πιο απλά λόγια μας ενημερώνει για την ποιότητα του μείγματος</a:t>
            </a:r>
            <a:endParaRPr lang="en-US" sz="48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8000" b="1">
                <a:solidFill>
                  <a:schemeClr val="tx1"/>
                </a:solidFill>
                <a:effectLst>
                  <a:outerShdw blurRad="38100" dist="19050" dir="2700000" algn="tl" rotWithShape="0">
                    <a:schemeClr val="dk1">
                      <a:alpha val="40000"/>
                    </a:schemeClr>
                  </a:outerShdw>
                </a:effectLst>
              </a:rPr>
              <a:t>οξυγόνο (Ο2)</a:t>
            </a:r>
            <a:endParaRPr lang="en-US" sz="8000" b="1">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p>
            <a:r>
              <a:rPr lang="en-US" sz="4000" b="1">
                <a:solidFill>
                  <a:schemeClr val="tx1"/>
                </a:solidFill>
                <a:effectLst>
                  <a:outerShdw blurRad="38100" dist="19050" dir="2700000" algn="tl" rotWithShape="0">
                    <a:schemeClr val="dk1">
                      <a:alpha val="40000"/>
                    </a:schemeClr>
                  </a:outerShdw>
                </a:effectLst>
              </a:rPr>
              <a:t>Όταν η τιμή του είναι πάνω από την μονάδα σημαίνει οτι έχουμε πολύ φρέσκο (ατμοσφαιρικό) αέρα στο μίγμα ή πριν τον δειγματολήπτη αναλυτή. Με λίγα λόγια μπορεί να έχουμε διαρροή στο κύκλωμα εισαγωγής και τρύπα στην εξάτμιση ακόμα και χαλασμένο καταλύτη</a:t>
            </a:r>
            <a:endParaRPr lang="en-US" sz="40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6000" b="1">
                <a:solidFill>
                  <a:schemeClr val="tx1"/>
                </a:solidFill>
                <a:effectLst>
                  <a:outerShdw blurRad="38100" dist="19050" dir="2700000" algn="tl" rotWithShape="0">
                    <a:schemeClr val="dk1">
                      <a:alpha val="40000"/>
                    </a:schemeClr>
                  </a:outerShdw>
                </a:effectLst>
              </a:rPr>
              <a:t>ΑΙΣΘΗΤΗΡΑΣ ΛΑΜΔΑ</a:t>
            </a:r>
            <a:endParaRPr lang="el-GR" altLang="en-US" sz="6000" b="1">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p>
            <a:r>
              <a:rPr lang="en-US"/>
              <a:t>Ο αισθητήρας Λ τοποθετείται πριν τον καταλύτη με σκοπό να ελέγχει την συγκέντρωση οξυγόνου στα καυσαέρια με απόλυτη ακρίβεια και ταχύτητα, ώστε η μονάδα ελέγχου ECU να προετοιμάσει το μείγμα. Αποτελεί το βασικό εξάρτημα των κλειστών κυκλωμάτων ρύθμισης (lamda closed loop control).</a:t>
            </a:r>
            <a:endParaRPr lang="en-US"/>
          </a:p>
          <a:p>
            <a:r>
              <a:rPr lang="el-GR" altLang="en-US"/>
              <a:t>ΣΕ ΚΑΠΟΙΕΣ ΠΕΡΙΠΤΩΣΕΙΣ ΤΟΠΟΘΕΤΕΙΤΑΙ ΚΑΙ ΔΕΥΤΕΡΟΣ ΑΙΣΘΗΤΗΡΑΣ ΜΕΤΑ ΤΟΝ ΚΑΤΑΛΥΤΗ.</a:t>
            </a:r>
            <a:endParaRPr lang="el-GR" altLang="en-US"/>
          </a:p>
          <a:p>
            <a:r>
              <a:rPr lang="el-GR" altLang="en-US"/>
              <a:t>ΣΚΟΠΟΣ ΤΟΥ ΕΙΝΑΙ Ο ΕΛΕΓΧΟΣ ΚΑΛΗΣ ΛΕΙΤΟΥΡΓΙΑΣ ΤΟΥ ΚΑΤΑΛΥΤΗ</a:t>
            </a:r>
            <a:endParaRPr lang="el-GR"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sz="6000" b="1">
                <a:solidFill>
                  <a:schemeClr val="tx1"/>
                </a:solidFill>
                <a:effectLst>
                  <a:outerShdw blurRad="38100" dist="19050" dir="2700000" algn="tl" rotWithShape="0">
                    <a:schemeClr val="dk1">
                      <a:alpha val="40000"/>
                    </a:schemeClr>
                  </a:outerShdw>
                </a:effectLst>
              </a:rPr>
              <a:t>ΤΙΜΕΣ ΑΙΣΘΗΤΗΡΑ ΛΑΜΔΑ</a:t>
            </a:r>
            <a:endParaRPr lang="el-GR" altLang="en-US" sz="6000" b="1">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Autofit/>
          </a:bodyPr>
          <a:p>
            <a:r>
              <a:rPr lang="el-GR" altLang="en-US" sz="4000" b="1">
                <a:solidFill>
                  <a:schemeClr val="tx1"/>
                </a:solidFill>
                <a:effectLst>
                  <a:outerShdw blurRad="38100" dist="19050" dir="2700000" algn="tl" rotWithShape="0">
                    <a:schemeClr val="dk1">
                      <a:alpha val="40000"/>
                    </a:schemeClr>
                  </a:outerShdw>
                </a:effectLst>
              </a:rPr>
              <a:t>λ = Α</a:t>
            </a:r>
            <a:r>
              <a:rPr lang="en-US" sz="4000" b="1">
                <a:solidFill>
                  <a:schemeClr val="tx1"/>
                </a:solidFill>
                <a:effectLst>
                  <a:outerShdw blurRad="38100" dist="19050" dir="2700000" algn="tl" rotWithShape="0">
                    <a:schemeClr val="dk1">
                      <a:alpha val="40000"/>
                    </a:schemeClr>
                  </a:outerShdw>
                </a:effectLst>
              </a:rPr>
              <a:t>ναλογία αέρα-καυσίµου 14,7 kg αέρα προς 1 kg καυσίµου</a:t>
            </a:r>
            <a:endParaRPr lang="en-US" sz="4000" b="1">
              <a:solidFill>
                <a:schemeClr val="tx1"/>
              </a:solidFill>
              <a:effectLst>
                <a:outerShdw blurRad="38100" dist="19050" dir="2700000" algn="tl" rotWithShape="0">
                  <a:schemeClr val="dk1">
                    <a:alpha val="40000"/>
                  </a:schemeClr>
                </a:outerShdw>
              </a:effectLst>
            </a:endParaRPr>
          </a:p>
          <a:p>
            <a:r>
              <a:rPr lang="el-GR" altLang="en-US" sz="4000" b="1">
                <a:solidFill>
                  <a:schemeClr val="tx1"/>
                </a:solidFill>
                <a:effectLst>
                  <a:outerShdw blurRad="38100" dist="19050" dir="2700000" algn="tl" rotWithShape="0">
                    <a:schemeClr val="dk1">
                      <a:alpha val="40000"/>
                    </a:schemeClr>
                  </a:outerShdw>
                </a:effectLst>
              </a:rPr>
              <a:t>ΟΡΙΑ 0.97-1.03</a:t>
            </a:r>
            <a:endParaRPr lang="el-GR" altLang="en-US" sz="4000" b="1">
              <a:solidFill>
                <a:schemeClr val="tx1"/>
              </a:solidFill>
              <a:effectLst>
                <a:outerShdw blurRad="38100" dist="19050" dir="2700000" algn="tl" rotWithShape="0">
                  <a:schemeClr val="dk1">
                    <a:alpha val="40000"/>
                  </a:schemeClr>
                </a:outerShdw>
              </a:effectLst>
            </a:endParaRPr>
          </a:p>
          <a:p>
            <a:r>
              <a:rPr lang="el-GR" altLang="en-US" sz="4000" b="1">
                <a:solidFill>
                  <a:schemeClr val="tx1"/>
                </a:solidFill>
                <a:effectLst>
                  <a:outerShdw blurRad="38100" dist="19050" dir="2700000" algn="tl" rotWithShape="0">
                    <a:schemeClr val="dk1">
                      <a:alpha val="40000"/>
                    </a:schemeClr>
                  </a:outerShdw>
                </a:effectLst>
              </a:rPr>
              <a:t>λ&gt;1 ΦΤΩΧΟ ΜΙΓΜΑ (ΠΕΡΙΣΟΤΕΡΗ ΠΟΣΟΤΗΤΑ ΟΞΥΓΟΝΟΥ)</a:t>
            </a:r>
            <a:endParaRPr lang="el-GR" altLang="en-US" sz="4000" b="1">
              <a:solidFill>
                <a:schemeClr val="tx1"/>
              </a:solidFill>
              <a:effectLst>
                <a:outerShdw blurRad="38100" dist="19050" dir="2700000" algn="tl" rotWithShape="0">
                  <a:schemeClr val="dk1">
                    <a:alpha val="40000"/>
                  </a:schemeClr>
                </a:outerShdw>
              </a:effectLst>
            </a:endParaRPr>
          </a:p>
          <a:p>
            <a:r>
              <a:rPr lang="el-GR" altLang="en-US" sz="4000" b="1">
                <a:solidFill>
                  <a:schemeClr val="tx1"/>
                </a:solidFill>
                <a:effectLst>
                  <a:outerShdw blurRad="38100" dist="19050" dir="2700000" algn="tl" rotWithShape="0">
                    <a:schemeClr val="dk1">
                      <a:alpha val="40000"/>
                    </a:schemeClr>
                  </a:outerShdw>
                </a:effectLst>
              </a:rPr>
              <a:t>λ&lt;1 ΠΛΟΥΣΙΟ ΜΙΓΜΑ (ΛΙΓΟΤΕΡΗ ΠΟΣΟΤΗΤΑ ΟΞΥΓΟΝΟΥ</a:t>
            </a:r>
            <a:endParaRPr lang="el-GR" altLang="en-US" sz="4000" b="1">
              <a:solidFill>
                <a:schemeClr val="tx1"/>
              </a:solidFill>
              <a:effectLst>
                <a:outerShdw blurRad="38100" dist="19050" dir="2700000" algn="tl" rotWithShape="0">
                  <a:schemeClr val="dk1">
                    <a:alpha val="40000"/>
                  </a:schemeClr>
                </a:outerShdw>
              </a:effectLst>
            </a:endParaRPr>
          </a:p>
          <a:p>
            <a:endParaRPr lang="el-GR" altLang="en-US" sz="40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sz="6000" b="1"/>
              <a:t>ΡΥΠΟΙ ΚΙΝΗΤΗΡΑ </a:t>
            </a:r>
            <a:r>
              <a:rPr lang="en-US" altLang="en-US" sz="6000" b="1"/>
              <a:t>DIESEL</a:t>
            </a:r>
            <a:endParaRPr lang="en-US" altLang="en-US" sz="6000" b="1"/>
          </a:p>
        </p:txBody>
      </p:sp>
      <p:sp>
        <p:nvSpPr>
          <p:cNvPr id="3" name="Content Placeholder 2"/>
          <p:cNvSpPr>
            <a:spLocks noGrp="1"/>
          </p:cNvSpPr>
          <p:nvPr>
            <p:ph idx="1"/>
          </p:nvPr>
        </p:nvSpPr>
        <p:spPr/>
        <p:txBody>
          <a:bodyPr/>
          <a:p>
            <a:r>
              <a:rPr lang="en-US" sz="5400" b="1"/>
              <a:t>NOx</a:t>
            </a:r>
            <a:endParaRPr lang="en-US" sz="5400" b="1"/>
          </a:p>
          <a:p>
            <a:r>
              <a:rPr lang="el-GR" sz="5400" b="1"/>
              <a:t>ΛΙΓΟΤΕΡΟΙ </a:t>
            </a:r>
            <a:r>
              <a:rPr lang="en-US" sz="5400" b="1"/>
              <a:t>HC</a:t>
            </a:r>
            <a:endParaRPr lang="en-US" sz="5400" b="1"/>
          </a:p>
          <a:p>
            <a:r>
              <a:rPr lang="el-GR" altLang="en-US" sz="5400" b="1"/>
              <a:t>ΛΙΓΟΤΕΡΟ </a:t>
            </a:r>
            <a:r>
              <a:rPr lang="en-US" altLang="el-GR" sz="5400" b="1"/>
              <a:t>CO</a:t>
            </a:r>
            <a:endParaRPr lang="en-US" altLang="el-GR" sz="5400" b="1"/>
          </a:p>
          <a:p>
            <a:r>
              <a:rPr lang="el-GR" altLang="el-GR" sz="5400" b="1"/>
              <a:t>ΜΕΤΡΗΣΗ ΘΟΛΕΡΟΤΗΤΑΣ “Κ”</a:t>
            </a:r>
            <a:endParaRPr lang="el-GR" altLang="el-GR" sz="5400" b="1"/>
          </a:p>
          <a:p>
            <a:endParaRPr lang="el-GR" altLang="el-GR" sz="54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7200" b="1">
                <a:solidFill>
                  <a:schemeClr val="tx1"/>
                </a:solidFill>
                <a:effectLst>
                  <a:outerShdw blurRad="38100" dist="19050" dir="2700000" algn="tl" rotWithShape="0">
                    <a:schemeClr val="dk1">
                      <a:alpha val="40000"/>
                    </a:schemeClr>
                  </a:outerShdw>
                </a:effectLst>
              </a:rPr>
              <a:t>ΚΑΤΑΛΥΤΗΣ</a:t>
            </a:r>
            <a:endParaRPr lang="el-GR" altLang="en-US" sz="7200" b="1">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Autofit/>
          </a:bodyPr>
          <a:p>
            <a:r>
              <a:rPr lang="en-US"/>
              <a:t></a:t>
            </a:r>
            <a:r>
              <a:rPr lang="en-US" sz="4000" b="1"/>
              <a:t>Ο καταλύτης είναι το εξάρτημα που βοηθάει ή επιταχύνει μια χημική αντίδραση χωρίς να αλλοιώνεται. Από τους καταλύτες που χρησιμοποιήθηκαν ο επικρατέστερος είναι ο τριοδικός που μπορεί και μειώνει κατά 90% τους τρείς ελεγχόμενους ρύπους. Τοποθετείται μετά από την πολλαπλή εξαγωγής και πριν τον σιγαστήρα.</a:t>
            </a:r>
            <a:endParaRPr lang="en-US" sz="40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7200" b="1"/>
              <a:t>ΚΑΤΑΛΥΤΗΣ</a:t>
            </a:r>
            <a:endParaRPr lang="el-GR" altLang="en-US" sz="7200" b="1"/>
          </a:p>
        </p:txBody>
      </p:sp>
      <p:sp>
        <p:nvSpPr>
          <p:cNvPr id="3" name="Content Placeholder 2"/>
          <p:cNvSpPr>
            <a:spLocks noGrp="1"/>
          </p:cNvSpPr>
          <p:nvPr>
            <p:ph idx="1"/>
          </p:nvPr>
        </p:nvSpPr>
        <p:spPr/>
        <p:txBody>
          <a:bodyPr>
            <a:normAutofit fontScale="70000"/>
          </a:bodyPr>
          <a:p>
            <a:r>
              <a:rPr lang="en-US"/>
              <a:t>Μια βενζινομηχανή παράγει βλαβερά στοιχεία</a:t>
            </a:r>
            <a:r>
              <a:rPr lang="el-GR" altLang="en-US"/>
              <a:t>,</a:t>
            </a:r>
            <a:r>
              <a:rPr lang="en-US"/>
              <a:t>Με την βοήθεια ενός καταλυτικού μετατροπέα αυτά μπορούν να μετατραπούν σε αβλαβείς εκπομπές Αζώτου (Ν2), Διοξειδίου του Άνθρακος (C02) και υδρατμούς (Η20).</a:t>
            </a:r>
            <a:endParaRPr lang="en-US"/>
          </a:p>
          <a:p>
            <a:r>
              <a:rPr lang="en-US"/>
              <a:t>Οι σύγχρονοι τριοδικοί καταλυτικοί μετατροπείς εμπεριέχουν έναν φορέα καταλύτου, αναφερόμενο ως μονόλιθο. Ο φυσιολογικώς στρόγγυλος μονόλιθος είναι κατασκευασμένος από κεραμικό υλικό. Αυτός ο μονόλιθος έχει την πολύπλοκη δομή μιας μικρής «κυψέλης» - σαν διαύλους που τον διατρέχουν κατά μήκος, προς την διεύθυνση της ροής των αερίων.</a:t>
            </a:r>
            <a:endParaRPr lang="en-US"/>
          </a:p>
          <a:p>
            <a:r>
              <a:rPr lang="en-US"/>
              <a:t>Ο επενδεδυμένος κεραμικός μονόλιθος τότε εφαρμόζεται σε θήκη ανοξείδωτου ατσαλιού όπου αφ' ενός μεν στερεώνεται, αφ' ετέρου δε προστατεύεται από έναν διαστελλόμενο τάπητα.</a:t>
            </a:r>
            <a:endParaRPr lang="en-US"/>
          </a:p>
          <a:p>
            <a:r>
              <a:rPr lang="en-US"/>
              <a:t>Ο όρος «τριοδικός καταλύτης» απλώς σημαίνει ότι ο καταλυτικός μετατροπέας, σαν αυτόν που παραπάνω περιγράφθηκε, θα ενεργήσει ώστε τα τρία προαναφερθέντα στοιχεία μολύνσεως του περιβάλλοντος να γίνουν αβλαβή:</a:t>
            </a:r>
            <a:endParaRPr lang="en-US"/>
          </a:p>
          <a:p>
            <a:r>
              <a:rPr lang="en-US"/>
              <a:t>To (CO) γίνεται (C02) To (CmHn) γίνεται (Η20) Το (ΝΟχ) γίνεται (Ν2)</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converter"/>
          <p:cNvPicPr>
            <a:picLocks noChangeAspect="1"/>
          </p:cNvPicPr>
          <p:nvPr>
            <p:ph idx="1"/>
          </p:nvPr>
        </p:nvPicPr>
        <p:blipFill>
          <a:blip r:embed="rId1"/>
          <a:stretch>
            <a:fillRect/>
          </a:stretch>
        </p:blipFill>
        <p:spPr>
          <a:xfrm>
            <a:off x="199390" y="513080"/>
            <a:ext cx="8609965" cy="5318125"/>
          </a:xfrm>
          <a:prstGeom prst="rect">
            <a:avLst/>
          </a:prstGeom>
        </p:spPr>
      </p:pic>
      <p:sp>
        <p:nvSpPr>
          <p:cNvPr id="5" name="Text Box 4"/>
          <p:cNvSpPr txBox="1"/>
          <p:nvPr/>
        </p:nvSpPr>
        <p:spPr>
          <a:xfrm>
            <a:off x="9134475" y="1272540"/>
            <a:ext cx="2540000" cy="5631180"/>
          </a:xfrm>
          <a:prstGeom prst="rect">
            <a:avLst/>
          </a:prstGeom>
          <a:noFill/>
        </p:spPr>
        <p:txBody>
          <a:bodyPr wrap="square" rtlCol="0" anchor="t">
            <a:spAutoFit/>
          </a:bodyPr>
          <a:p>
            <a:r>
              <a:rPr lang="en-US" b="1"/>
              <a:t>1. Εσωτερικό περίβλημα</a:t>
            </a:r>
            <a:endParaRPr lang="en-US" b="1"/>
          </a:p>
          <a:p>
            <a:endParaRPr lang="en-US" b="1"/>
          </a:p>
          <a:p>
            <a:r>
              <a:rPr lang="en-US" b="1"/>
              <a:t>2. Ανοξείδωτη πυρίμαχη συγκόλληση</a:t>
            </a:r>
            <a:endParaRPr lang="en-US" b="1"/>
          </a:p>
          <a:p>
            <a:endParaRPr lang="en-US" b="1"/>
          </a:p>
          <a:p>
            <a:r>
              <a:rPr lang="en-US" b="1"/>
              <a:t>3. Σωλήνας εισόδου καυσαερίων</a:t>
            </a:r>
            <a:endParaRPr lang="en-US" b="1"/>
          </a:p>
          <a:p>
            <a:endParaRPr lang="en-US" b="1"/>
          </a:p>
          <a:p>
            <a:r>
              <a:rPr lang="en-US" b="1"/>
              <a:t>4. Κεραμική κυψέλη (κεραμικός μονόλιθος)</a:t>
            </a:r>
            <a:endParaRPr lang="en-US" b="1"/>
          </a:p>
          <a:p>
            <a:endParaRPr lang="en-US" b="1"/>
          </a:p>
          <a:p>
            <a:r>
              <a:rPr lang="en-US" b="1"/>
              <a:t>5. Εξωτερική συγκόλληση σώματος</a:t>
            </a:r>
            <a:endParaRPr lang="en-US" b="1"/>
          </a:p>
          <a:p>
            <a:endParaRPr lang="en-US" b="1"/>
          </a:p>
          <a:p>
            <a:r>
              <a:rPr lang="en-US" b="1"/>
              <a:t>6. Εσωτερική ραφή σώματος</a:t>
            </a:r>
            <a:endParaRPr lang="en-US" b="1"/>
          </a:p>
          <a:p>
            <a:endParaRPr lang="en-US" b="1"/>
          </a:p>
          <a:p>
            <a:r>
              <a:rPr lang="en-US" b="1"/>
              <a:t>7. Είσοδος οξυγόνου</a:t>
            </a:r>
            <a:endParaRPr lang="en-US" b="1"/>
          </a:p>
          <a:p>
            <a:endParaRPr lang="en-US" b="1"/>
          </a:p>
          <a:p>
            <a:r>
              <a:rPr lang="en-US" b="1"/>
              <a:t>8. Εξωτερικό περίβλημα</a:t>
            </a:r>
            <a:endParaRPr lang="en-US"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sz="8000" b="1"/>
              <a:t>ΒΑΛΒΙΔΑ </a:t>
            </a:r>
            <a:r>
              <a:rPr lang="en-US" sz="8000" b="1"/>
              <a:t>EGR</a:t>
            </a:r>
            <a:endParaRPr lang="en-US" sz="8000" b="1"/>
          </a:p>
        </p:txBody>
      </p:sp>
      <p:sp>
        <p:nvSpPr>
          <p:cNvPr id="3" name="Content Placeholder 2"/>
          <p:cNvSpPr>
            <a:spLocks noGrp="1"/>
          </p:cNvSpPr>
          <p:nvPr>
            <p:ph idx="1"/>
          </p:nvPr>
        </p:nvSpPr>
        <p:spPr/>
        <p:txBody>
          <a:bodyPr>
            <a:normAutofit lnSpcReduction="10000"/>
          </a:bodyPr>
          <a:p>
            <a:endParaRPr lang="en-US"/>
          </a:p>
          <a:p>
            <a:r>
              <a:rPr lang="en-US"/>
              <a:t>Για την μείωση των οξειδίων του αζώτου (NOx)</a:t>
            </a:r>
            <a:endParaRPr lang="en-US"/>
          </a:p>
          <a:p>
            <a:r>
              <a:rPr lang="en-US"/>
              <a:t>Η λειτουργία της βαλβίδας EGR συνίσταται στο να ανοίγει, υπό ορισμένες συνθήκες, μια μικρή δίοδο ανάμεσα στην πολλαπλή εξαγωγής και στην πολλαπλή εισαγωγής, οπότε ένα μέρος των καυσαερίων από την πολλαπλή εξαγωγής αναρροφάται και κατευθύνεται προς την πολλαπλή εισαγωγής και αναμιγνύεται με το προς καύση μίγμα. Η ποσότητα των αδρανών αυτών καυσαερίων αντικαθιστά ένα μέρος του ατμοσφαιρικού αέρα στο προς καύση μίγμα με αποτέλεσμα την μείωση της θερμοκρασίας καύσης, άρα και την μείωση των οξειδίων του αζώτου.</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ΑΝΑΛΥΤΗΣ 1"/>
          <p:cNvPicPr>
            <a:picLocks noChangeAspect="1"/>
          </p:cNvPicPr>
          <p:nvPr>
            <p:ph idx="1"/>
          </p:nvPr>
        </p:nvPicPr>
        <p:blipFill>
          <a:blip r:embed="rId1"/>
          <a:stretch>
            <a:fillRect/>
          </a:stretch>
        </p:blipFill>
        <p:spPr>
          <a:xfrm>
            <a:off x="1061720" y="640715"/>
            <a:ext cx="10067925" cy="632904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ΑΝΑΛΥΤΗΣ ΚΑΥΣΑΕΡΙΩΝ"/>
          <p:cNvPicPr>
            <a:picLocks noChangeAspect="1"/>
          </p:cNvPicPr>
          <p:nvPr>
            <p:ph idx="1"/>
          </p:nvPr>
        </p:nvPicPr>
        <p:blipFill>
          <a:blip r:embed="rId1"/>
          <a:stretch>
            <a:fillRect/>
          </a:stretch>
        </p:blipFill>
        <p:spPr>
          <a:xfrm>
            <a:off x="2101215" y="165100"/>
            <a:ext cx="8663940" cy="65278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ΑΝΑΛΥΤΗΣ DIESEL"/>
          <p:cNvPicPr>
            <a:picLocks noChangeAspect="1"/>
          </p:cNvPicPr>
          <p:nvPr>
            <p:ph idx="1"/>
          </p:nvPr>
        </p:nvPicPr>
        <p:blipFill>
          <a:blip r:embed="rId1"/>
          <a:stretch>
            <a:fillRect/>
          </a:stretch>
        </p:blipFill>
        <p:spPr>
          <a:xfrm>
            <a:off x="2494915" y="744855"/>
            <a:ext cx="6305550" cy="63055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23925" y="278765"/>
            <a:ext cx="10515600" cy="1325563"/>
          </a:xfrm>
        </p:spPr>
        <p:txBody>
          <a:bodyPr/>
          <a:p>
            <a:r>
              <a:rPr lang="en-US"/>
              <a:t></a:t>
            </a:r>
            <a:r>
              <a:rPr lang="en-US" sz="7200" b="1"/>
              <a:t>Πρωτογενείς εκπομπές</a:t>
            </a:r>
            <a:endParaRPr lang="en-US" sz="7200" b="1"/>
          </a:p>
        </p:txBody>
      </p:sp>
      <p:sp>
        <p:nvSpPr>
          <p:cNvPr id="3" name="Content Placeholder 2"/>
          <p:cNvSpPr>
            <a:spLocks noGrp="1"/>
          </p:cNvSpPr>
          <p:nvPr>
            <p:ph idx="1"/>
          </p:nvPr>
        </p:nvSpPr>
        <p:spPr>
          <a:xfrm>
            <a:off x="753110" y="1493520"/>
            <a:ext cx="10600690" cy="4572635"/>
          </a:xfrm>
        </p:spPr>
        <p:txBody>
          <a:bodyPr>
            <a:noAutofit/>
          </a:bodyPr>
          <a:p>
            <a:r>
              <a:rPr lang="en-US" sz="6000" b="1">
                <a:solidFill>
                  <a:schemeClr val="tx1"/>
                </a:solidFill>
                <a:effectLst>
                  <a:outerShdw blurRad="38100" dist="19050" dir="2700000" algn="tl" rotWithShape="0">
                    <a:schemeClr val="dk1">
                      <a:alpha val="40000"/>
                    </a:schemeClr>
                  </a:outerShdw>
                </a:effectLst>
              </a:rPr>
              <a:t>μονοξείδιο του άνθρακα (CO),</a:t>
            </a:r>
            <a:endParaRPr lang="en-US" sz="6000" b="1">
              <a:solidFill>
                <a:schemeClr val="tx1"/>
              </a:solidFill>
              <a:effectLst>
                <a:outerShdw blurRad="38100" dist="19050" dir="2700000" algn="tl" rotWithShape="0">
                  <a:schemeClr val="dk1">
                    <a:alpha val="40000"/>
                  </a:schemeClr>
                </a:outerShdw>
              </a:effectLst>
            </a:endParaRPr>
          </a:p>
          <a:p>
            <a:r>
              <a:rPr lang="en-US" sz="6000" b="1">
                <a:solidFill>
                  <a:schemeClr val="tx1"/>
                </a:solidFill>
                <a:effectLst>
                  <a:outerShdw blurRad="38100" dist="19050" dir="2700000" algn="tl" rotWithShape="0">
                    <a:schemeClr val="dk1">
                      <a:alpha val="40000"/>
                    </a:schemeClr>
                  </a:outerShdw>
                </a:effectLst>
              </a:rPr>
              <a:t> το διοξείδιο του άνθρακα (CO2),</a:t>
            </a:r>
            <a:endParaRPr lang="en-US" sz="6000" b="1">
              <a:solidFill>
                <a:schemeClr val="tx1"/>
              </a:solidFill>
              <a:effectLst>
                <a:outerShdw blurRad="38100" dist="19050" dir="2700000" algn="tl" rotWithShape="0">
                  <a:schemeClr val="dk1">
                    <a:alpha val="40000"/>
                  </a:schemeClr>
                </a:outerShdw>
              </a:effectLst>
            </a:endParaRPr>
          </a:p>
          <a:p>
            <a:r>
              <a:rPr lang="en-US" sz="6000" b="1">
                <a:solidFill>
                  <a:schemeClr val="tx1"/>
                </a:solidFill>
                <a:effectLst>
                  <a:outerShdw blurRad="38100" dist="19050" dir="2700000" algn="tl" rotWithShape="0">
                    <a:schemeClr val="dk1">
                      <a:alpha val="40000"/>
                    </a:schemeClr>
                  </a:outerShdw>
                </a:effectLst>
              </a:rPr>
              <a:t> οι υδρογονάνθρακες (HC), </a:t>
            </a:r>
            <a:endParaRPr lang="en-US" sz="6000" b="1">
              <a:solidFill>
                <a:schemeClr val="tx1"/>
              </a:solidFill>
              <a:effectLst>
                <a:outerShdw blurRad="38100" dist="19050" dir="2700000" algn="tl" rotWithShape="0">
                  <a:schemeClr val="dk1">
                    <a:alpha val="40000"/>
                  </a:schemeClr>
                </a:outerShdw>
              </a:effectLst>
            </a:endParaRPr>
          </a:p>
          <a:p>
            <a:r>
              <a:rPr lang="en-US" sz="6000" b="1">
                <a:solidFill>
                  <a:schemeClr val="tx1"/>
                </a:solidFill>
                <a:effectLst>
                  <a:outerShdw blurRad="38100" dist="19050" dir="2700000" algn="tl" rotWithShape="0">
                    <a:schemeClr val="dk1">
                      <a:alpha val="40000"/>
                    </a:schemeClr>
                  </a:outerShdw>
                </a:effectLst>
              </a:rPr>
              <a:t>τα οξείδια του αζώτου (NOx)</a:t>
            </a:r>
            <a:endParaRPr lang="en-US" sz="60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a:t>
            </a:r>
            <a:r>
              <a:rPr lang="en-US" sz="6600" b="1"/>
              <a:t>Δευτερογενείς εκπομπές</a:t>
            </a:r>
            <a:endParaRPr lang="en-US" sz="6600" b="1"/>
          </a:p>
        </p:txBody>
      </p:sp>
      <p:sp>
        <p:nvSpPr>
          <p:cNvPr id="3" name="Content Placeholder 2"/>
          <p:cNvSpPr>
            <a:spLocks noGrp="1"/>
          </p:cNvSpPr>
          <p:nvPr>
            <p:ph idx="1"/>
          </p:nvPr>
        </p:nvSpPr>
        <p:spPr/>
        <p:txBody>
          <a:bodyPr>
            <a:scene3d>
              <a:camera prst="orthographicFront"/>
              <a:lightRig rig="threePt" dir="t"/>
            </a:scene3d>
          </a:bodyPr>
          <a:p>
            <a:r>
              <a:rPr lang="en-US"/>
              <a:t></a:t>
            </a:r>
            <a:r>
              <a:rPr lang="en-US" sz="4800" b="1">
                <a:solidFill>
                  <a:schemeClr val="tx1"/>
                </a:solidFill>
                <a:effectLst>
                  <a:outerShdw blurRad="38100" dist="19050" dir="2700000" algn="tl" rotWithShape="0">
                    <a:schemeClr val="dk1">
                      <a:alpha val="40000"/>
                    </a:schemeClr>
                  </a:outerShdw>
                </a:effectLst>
              </a:rPr>
              <a:t>Είναι οι εκπομπές που προκύπτουν από αλληλοεπίδραση των πρωτογενών εκπομπών.</a:t>
            </a:r>
            <a:endParaRPr lang="en-US" sz="48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6000" b="1">
                <a:solidFill>
                  <a:schemeClr val="tx1"/>
                </a:solidFill>
                <a:effectLst>
                  <a:outerShdw blurRad="38100" dist="19050" dir="2700000" algn="tl" rotWithShape="0">
                    <a:schemeClr val="dk1">
                      <a:alpha val="40000"/>
                    </a:schemeClr>
                  </a:outerShdw>
                </a:effectLst>
              </a:rPr>
              <a:t>Το μονοξείδιο του άνθρακα (CO)</a:t>
            </a:r>
            <a:endParaRPr lang="en-US" sz="6000" b="1">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scene3d>
              <a:camera prst="orthographicFront"/>
              <a:lightRig rig="threePt" dir="t"/>
            </a:scene3d>
          </a:bodyPr>
          <a:p>
            <a:r>
              <a:rPr lang="en-US" sz="4400" b="1">
                <a:solidFill>
                  <a:schemeClr val="tx1"/>
                </a:solidFill>
                <a:effectLst>
                  <a:outerShdw blurRad="38100" dist="19050" dir="2700000" algn="tl" rotWithShape="0">
                    <a:schemeClr val="dk1">
                      <a:alpha val="40000"/>
                    </a:schemeClr>
                  </a:outerShdw>
                </a:effectLst>
              </a:rPr>
              <a:t>έλλειψη οξυγόνου στο θάλαμο καύσ</a:t>
            </a:r>
            <a:r>
              <a:rPr lang="el-GR" altLang="en-US" sz="4400" b="1">
                <a:solidFill>
                  <a:schemeClr val="tx1"/>
                </a:solidFill>
                <a:effectLst>
                  <a:outerShdw blurRad="38100" dist="19050" dir="2700000" algn="tl" rotWithShape="0">
                    <a:schemeClr val="dk1">
                      <a:alpha val="40000"/>
                    </a:schemeClr>
                  </a:outerShdw>
                </a:effectLst>
              </a:rPr>
              <a:t>ης (</a:t>
            </a:r>
            <a:r>
              <a:rPr lang="en-US" sz="4400" b="1">
                <a:solidFill>
                  <a:schemeClr val="tx1"/>
                </a:solidFill>
                <a:effectLst>
                  <a:outerShdw blurRad="38100" dist="19050" dir="2700000" algn="tl" rotWithShape="0">
                    <a:schemeClr val="dk1">
                      <a:alpha val="40000"/>
                    </a:schemeClr>
                  </a:outerShdw>
                </a:effectLst>
              </a:rPr>
              <a:t>πιο πολύ καύσιμο στο χώρο καύσης</a:t>
            </a:r>
            <a:r>
              <a:rPr lang="el-GR" altLang="en-US" sz="4400" b="1">
                <a:solidFill>
                  <a:schemeClr val="tx1"/>
                </a:solidFill>
                <a:effectLst>
                  <a:outerShdw blurRad="38100" dist="19050" dir="2700000" algn="tl" rotWithShape="0">
                    <a:schemeClr val="dk1">
                      <a:alpha val="40000"/>
                    </a:schemeClr>
                  </a:outerShdw>
                </a:effectLst>
              </a:rPr>
              <a:t>)</a:t>
            </a:r>
            <a:endParaRPr lang="el-GR" altLang="en-US" sz="4400" b="1">
              <a:solidFill>
                <a:schemeClr val="tx1"/>
              </a:solidFill>
              <a:effectLst>
                <a:outerShdw blurRad="38100" dist="19050" dir="2700000" algn="tl" rotWithShape="0">
                  <a:schemeClr val="dk1">
                    <a:alpha val="40000"/>
                  </a:schemeClr>
                </a:outerShdw>
              </a:effectLst>
            </a:endParaRPr>
          </a:p>
          <a:p>
            <a:pPr algn="ctr"/>
            <a:r>
              <a:rPr lang="en-US" altLang="el-GR" sz="4400" b="1">
                <a:solidFill>
                  <a:schemeClr val="tx1"/>
                </a:solidFill>
                <a:effectLst>
                  <a:outerShdw blurRad="38100" dist="19050" dir="2700000" algn="tl" rotWithShape="0">
                    <a:schemeClr val="dk1">
                      <a:alpha val="40000"/>
                    </a:schemeClr>
                  </a:outerShdw>
                </a:effectLst>
              </a:rPr>
              <a:t>AITIA</a:t>
            </a:r>
            <a:endParaRPr lang="el-GR" altLang="en-US" sz="4400" b="1">
              <a:solidFill>
                <a:schemeClr val="tx1"/>
              </a:solidFill>
              <a:effectLst>
                <a:outerShdw blurRad="38100" dist="19050" dir="2700000" algn="tl" rotWithShape="0">
                  <a:schemeClr val="dk1">
                    <a:alpha val="40000"/>
                  </a:schemeClr>
                </a:outerShdw>
              </a:effectLst>
            </a:endParaRPr>
          </a:p>
          <a:p>
            <a:r>
              <a:rPr lang="el-GR" altLang="en-US" sz="4400" b="1">
                <a:solidFill>
                  <a:schemeClr val="tx1"/>
                </a:solidFill>
                <a:effectLst>
                  <a:outerShdw blurRad="38100" dist="19050" dir="2700000" algn="tl" rotWithShape="0">
                    <a:schemeClr val="dk1">
                      <a:alpha val="40000"/>
                    </a:schemeClr>
                  </a:outerShdw>
                </a:effectLst>
              </a:rPr>
              <a:t>ΠΡΟΒΛΗΜΑ ΑΙΣΘΗΤΗΡΑ ΜΕΤΡΗΣΗΣ ΑΕΡΑ ΠΧ </a:t>
            </a:r>
            <a:r>
              <a:rPr lang="en-US" altLang="en-US" sz="4400" b="1">
                <a:solidFill>
                  <a:schemeClr val="tx1"/>
                </a:solidFill>
                <a:effectLst>
                  <a:outerShdw blurRad="38100" dist="19050" dir="2700000" algn="tl" rotWithShape="0">
                    <a:schemeClr val="dk1">
                      <a:alpha val="40000"/>
                    </a:schemeClr>
                  </a:outerShdw>
                </a:effectLst>
              </a:rPr>
              <a:t>MAP SENSOR</a:t>
            </a:r>
            <a:endParaRPr lang="el-GR" altLang="en-US" sz="4400" b="1">
              <a:solidFill>
                <a:schemeClr val="tx1"/>
              </a:solidFill>
              <a:effectLst>
                <a:outerShdw blurRad="38100" dist="19050" dir="2700000" algn="tl" rotWithShape="0">
                  <a:schemeClr val="dk1">
                    <a:alpha val="40000"/>
                  </a:schemeClr>
                </a:outerShdw>
              </a:effectLst>
            </a:endParaRPr>
          </a:p>
          <a:p>
            <a:pPr marL="0" indent="0">
              <a:buNone/>
            </a:pPr>
            <a:endParaRPr lang="el-GR" altLang="en-US" sz="44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7200" b="1">
                <a:solidFill>
                  <a:schemeClr val="tx1"/>
                </a:solidFill>
                <a:effectLst>
                  <a:outerShdw blurRad="38100" dist="19050" dir="2700000" algn="tl" rotWithShape="0">
                    <a:schemeClr val="dk1">
                      <a:alpha val="40000"/>
                    </a:schemeClr>
                  </a:outerShdw>
                </a:effectLst>
              </a:rPr>
              <a:t>Υδρογονάνθρακες (HC)</a:t>
            </a:r>
            <a:endParaRPr lang="en-US" sz="7200" b="1">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rmAutofit fontScale="90000" lnSpcReduction="20000"/>
          </a:bodyPr>
          <a:p>
            <a:r>
              <a:rPr lang="el-GR" sz="4800" b="1"/>
              <a:t>Η</a:t>
            </a:r>
            <a:r>
              <a:rPr lang="en-US" sz="4800" b="1"/>
              <a:t> άκαυστη βενζίνη που εισέρχεται στον χώρο της εξάτμισης χωρίς να έχει πάρει μέρος στον χώρο καύσης</a:t>
            </a:r>
            <a:endParaRPr lang="en-US" sz="4800" b="1"/>
          </a:p>
          <a:p>
            <a:pPr algn="ctr"/>
            <a:r>
              <a:rPr lang="el-GR" altLang="en-US" sz="4800" b="1"/>
              <a:t>ΑΙΤΙΑ</a:t>
            </a:r>
            <a:endParaRPr lang="el-GR" altLang="en-US" sz="4800" b="1"/>
          </a:p>
          <a:p>
            <a:pPr algn="ctr"/>
            <a:r>
              <a:rPr lang="el-GR" altLang="en-US" sz="4800" b="1"/>
              <a:t> κακός χρονισμός του κινητήρα, η κακή ανάφλεξη όπως λανθασμένο μπουζί, ελαττωματικός πολλαπλασιαστής, αρρύθμιστες βαλβίδες</a:t>
            </a:r>
            <a:endParaRPr lang="el-GR" altLang="en-US" sz="48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sz="6000" b="1">
                <a:solidFill>
                  <a:schemeClr val="tx1"/>
                </a:solidFill>
                <a:effectLst>
                  <a:outerShdw blurRad="38100" dist="19050" dir="2700000" algn="tl" rotWithShape="0">
                    <a:schemeClr val="dk1">
                      <a:alpha val="40000"/>
                    </a:schemeClr>
                  </a:outerShdw>
                </a:effectLst>
              </a:rPr>
              <a:t>Ο</a:t>
            </a:r>
            <a:r>
              <a:rPr lang="en-US" sz="6000" b="1">
                <a:solidFill>
                  <a:schemeClr val="tx1"/>
                </a:solidFill>
                <a:effectLst>
                  <a:outerShdw blurRad="38100" dist="19050" dir="2700000" algn="tl" rotWithShape="0">
                    <a:schemeClr val="dk1">
                      <a:alpha val="40000"/>
                    </a:schemeClr>
                  </a:outerShdw>
                </a:effectLst>
              </a:rPr>
              <a:t>ξείδια του αζώτου (NOx)</a:t>
            </a:r>
            <a:endParaRPr lang="en-US" sz="6000" b="1">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rmAutofit fontScale="80000"/>
          </a:bodyPr>
          <a:p>
            <a:r>
              <a:rPr lang="en-US" b="1"/>
              <a:t>Aέριο μείγμα μονοξειδίου του αζώτου (NO) και διοξειδίου του αζώτου (NO2)</a:t>
            </a:r>
            <a:endParaRPr lang="en-US" b="1"/>
          </a:p>
          <a:p>
            <a:r>
              <a:rPr lang="el-GR" altLang="en-US" b="1"/>
              <a:t>Α</a:t>
            </a:r>
            <a:r>
              <a:rPr lang="en-US" b="1"/>
              <a:t>ντίδραση ανάμεσα σε άζωτο και οξυγόνο κατά τη διάρκεια καύσης καυσίμων</a:t>
            </a:r>
            <a:endParaRPr lang="en-US" b="1"/>
          </a:p>
          <a:p>
            <a:pPr algn="ctr"/>
            <a:r>
              <a:rPr lang="el-GR" b="1"/>
              <a:t>ΜΕΙΩΣΗ </a:t>
            </a:r>
            <a:endParaRPr lang="el-GR" b="1"/>
          </a:p>
          <a:p>
            <a:pPr algn="ctr"/>
            <a:r>
              <a:rPr lang="el-GR" b="1"/>
              <a:t> AdBlue είναι υδατικό διάλυμα που αποτελείται από 32,5% ουρία υψηλής καθαρότητας </a:t>
            </a:r>
            <a:r>
              <a:rPr lang="en-US" altLang="el-GR" b="1"/>
              <a:t>(H ουρία παράγεται συνθετικά από αμμωνία και CO2)</a:t>
            </a:r>
            <a:r>
              <a:rPr lang="el-GR" b="1"/>
              <a:t>και 67,5% απιονισμένο νερό</a:t>
            </a:r>
            <a:endParaRPr lang="el-GR" b="1"/>
          </a:p>
          <a:p>
            <a:pPr algn="ctr"/>
            <a:r>
              <a:rPr lang="el-GR" b="1"/>
              <a:t>AdBlue® εγχέεται στο σωλήνα της εξάτμισης, που βρίσκεται πριν από τον καταλύτη SCR και μετά τον κινητήρα. Όταν θερμανθεί μέσα στο σωλήνα της εξάτμισης, το AdBlue® αποσυντίθεται σε αμμωνία (ΝΗ3) και διοξείδιο του άνθρακα (CO2). Όταν τα οξείδια του αζώτου NOx αντιδράσουν με την αμμωνία μέσα στον καταλύτη, τα επιβλαβή NOx μετατρέπονται σε αβλαβές άζωτο (Ν2) και νερό (H2O) .</a:t>
            </a:r>
            <a:endParaRPr lang="el-GR" b="1"/>
          </a:p>
          <a:p>
            <a:pPr algn="ctr"/>
            <a:endParaRPr lang="el-GR" b="1"/>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4562</Words>
  <Application>WPS Presentation</Application>
  <PresentationFormat>Widescreen</PresentationFormat>
  <Paragraphs>98</Paragraphs>
  <Slides>18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Arial</vt:lpstr>
      <vt:lpstr>SimSun</vt:lpstr>
      <vt:lpstr>Wingdings</vt:lpstr>
      <vt:lpstr>Calibri Light</vt:lpstr>
      <vt:lpstr>Calibri</vt:lpstr>
      <vt:lpstr>Microsoft YaHei</vt:lpstr>
      <vt:lpstr>Arial Unicode MS</vt:lpstr>
      <vt:lpstr>Office Theme</vt:lpstr>
      <vt:lpstr>ΑΝΑΛΥΤΗΣ ΚΑΥΣΑΕΡΙΩΝ</vt:lpstr>
      <vt:lpstr>PowerPoint 演示文稿</vt:lpstr>
      <vt:lpstr>PowerPoint 演示文稿</vt:lpstr>
      <vt:lpstr>PowerPoint 演示文稿</vt:lpstr>
      <vt:lpstr>Πρωτογενείς εκπομπές</vt:lpstr>
      <vt:lpstr>Δευτερογενείς εκπομπές</vt:lpstr>
      <vt:lpstr>Το μονοξείδιο του άνθρακα (CO)</vt:lpstr>
      <vt:lpstr>Υδρογονάνθρακες (HC)</vt:lpstr>
      <vt:lpstr>Οξείδια του αζώτου (NOx)</vt:lpstr>
      <vt:lpstr>Το διοξείδιο του άνθρακα (CO2)</vt:lpstr>
      <vt:lpstr>οξυγόνο (Ο2)</vt:lpstr>
      <vt:lpstr>ΑΙΣΘΗΤΗΡΑΣ ΛΑΜΔΑ</vt:lpstr>
      <vt:lpstr>ΤΙΜΕΣ ΑΙΣΘΗΤΗΡΑ ΛΑΜΔΑ</vt:lpstr>
      <vt:lpstr>ΡΥΠΟΙ ΚΙΝΗΤΗΡΑ DIESEL</vt:lpstr>
      <vt:lpstr>ΚΑΤΑΛΥΤΗΣ</vt:lpstr>
      <vt:lpstr>ΚΑΤΑΛΥΤΗΣ</vt:lpstr>
      <vt:lpstr>PowerPoint 演示文稿</vt:lpstr>
      <vt:lpstr>ΒΑΛΒΙΔΑ EGR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ΑΝΑΛΥΤΗΣ ΚΑΥΣΑΕΡΙΩΝ</dc:title>
  <dc:creator>user</dc:creator>
  <cp:lastModifiedBy>user</cp:lastModifiedBy>
  <cp:revision>17</cp:revision>
  <dcterms:created xsi:type="dcterms:W3CDTF">2022-10-16T16:08:00Z</dcterms:created>
  <dcterms:modified xsi:type="dcterms:W3CDTF">2022-10-16T17:37:58Z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8A2B2CFCCF9C456D818BAE032DDF1AFC</vt:lpwstr>
  </property>
  <property fmtid="{D5CDD505-2E9C-101B-9397-08002B2CF9AE}" pid="3" name="KSOProductBuildVer">
    <vt:lpwstr>1033-11.2.0.11341</vt:lpwstr>
  </property>
</Properties>
</file>