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5" r:id="rId6"/>
    <p:sldId id="266" r:id="rId7"/>
    <p:sldId id="267" r:id="rId8"/>
    <p:sldId id="259" r:id="rId9"/>
    <p:sldId id="260" r:id="rId10"/>
    <p:sldId id="261" r:id="rId11"/>
    <p:sldId id="262" r:id="rId12"/>
    <p:sldId id="263" r:id="rId13"/>
    <p:sldId id="264" r:id="rId14"/>
    <p:sldId id="273" r:id="rId15"/>
    <p:sldId id="274" r:id="rId16"/>
    <p:sldId id="275" r:id="rId17"/>
    <p:sldId id="268" r:id="rId18"/>
    <p:sldId id="269" r:id="rId19"/>
    <p:sldId id="270" r:id="rId20"/>
    <p:sldId id="271" r:id="rId21"/>
    <p:sldId id="27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r>
              <a:rPr lang="el-GR" altLang="en-US" sz="8800" b="1">
                <a:ln/>
                <a:solidFill>
                  <a:schemeClr val="tx1"/>
                </a:solidFill>
                <a:effectLst>
                  <a:outerShdw blurRad="38100" dist="19050" dir="2700000" algn="tl" rotWithShape="0">
                    <a:schemeClr val="dk1">
                      <a:alpha val="40000"/>
                    </a:schemeClr>
                  </a:outerShdw>
                </a:effectLst>
              </a:rPr>
              <a:t>ΑΝΑΡΤΗΣΗ</a:t>
            </a:r>
            <a:endParaRPr lang="el-GR" altLang="en-US" sz="8800" b="1">
              <a:ln/>
              <a:solidFill>
                <a:schemeClr val="tx1"/>
              </a:solidFill>
              <a:effectLst>
                <a:outerShdw blurRad="38100" dist="19050" dir="2700000" algn="tl" rotWithShape="0">
                  <a:schemeClr val="dk1">
                    <a:alpha val="40000"/>
                  </a:schemeClr>
                </a:outerShdw>
              </a:effectLst>
            </a:endParaRPr>
          </a:p>
        </p:txBody>
      </p:sp>
      <p:sp>
        <p:nvSpPr>
          <p:cNvPr id="3" name="Subtitle 2"/>
          <p:cNvSpPr>
            <a:spLocks noGrp="1"/>
          </p:cNvSpPr>
          <p:nvPr>
            <p:ph type="subTitle" idx="1"/>
          </p:nvPr>
        </p:nvSpPr>
        <p:spPr/>
        <p:txBody>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sz="8000" b="1">
                <a:ln/>
                <a:solidFill>
                  <a:schemeClr val="tx1"/>
                </a:solidFill>
                <a:effectLst>
                  <a:outerShdw blurRad="38100" dist="19050" dir="2700000" algn="tl" rotWithShape="0">
                    <a:schemeClr val="dk1">
                      <a:alpha val="40000"/>
                    </a:schemeClr>
                  </a:outerShdw>
                </a:effectLst>
                <a:sym typeface="+mn-ea"/>
              </a:rPr>
              <a:t>ΨΑΛΙΔΙΑ</a:t>
            </a:r>
            <a:endParaRPr lang="el-GR" altLang="en-US" sz="8000" b="1">
              <a:ln/>
              <a:solidFill>
                <a:schemeClr val="tx1"/>
              </a:solidFill>
              <a:effectLst>
                <a:outerShdw blurRad="38100" dist="19050" dir="2700000" algn="tl" rotWithShape="0">
                  <a:schemeClr val="dk1">
                    <a:alpha val="40000"/>
                  </a:schemeClr>
                </a:outerShdw>
              </a:effectLst>
              <a:sym typeface="+mn-ea"/>
            </a:endParaRPr>
          </a:p>
        </p:txBody>
      </p:sp>
      <p:sp>
        <p:nvSpPr>
          <p:cNvPr id="3" name="Content Placeholder 2"/>
          <p:cNvSpPr>
            <a:spLocks noGrp="1"/>
          </p:cNvSpPr>
          <p:nvPr>
            <p:ph idx="1"/>
          </p:nvPr>
        </p:nvSpPr>
        <p:spPr/>
        <p:txBody>
          <a:bodyPr/>
          <a:p>
            <a:r>
              <a:rPr lang="en-US"/>
              <a:t>Τα ψαλίδια στην ουσία αποτελούν τη βάση του συστήματος ανάρτησης και συνδέουν τους τροχούς με το αμάξωμα. Στηρίζονται πάνω σε ελαστικά και μεταλλικά σινεμπλόκ (silent blocks), τα οποία απορροφούν τους κραδασμούς με αποτέλεσμα να συνεισφέρουν στην ποιότητα κύλισης του αυτοκινήτου.</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sz="8000" b="1">
                <a:ln/>
                <a:solidFill>
                  <a:schemeClr val="tx1"/>
                </a:solidFill>
                <a:effectLst>
                  <a:outerShdw blurRad="38100" dist="19050" dir="2700000" algn="tl" rotWithShape="0">
                    <a:schemeClr val="dk1">
                      <a:alpha val="40000"/>
                    </a:schemeClr>
                  </a:outerShdw>
                </a:effectLst>
                <a:sym typeface="+mn-ea"/>
              </a:rPr>
              <a:t>Ρ</a:t>
            </a:r>
            <a:r>
              <a:rPr lang="en-US" sz="8000" b="1">
                <a:ln/>
                <a:solidFill>
                  <a:schemeClr val="tx1"/>
                </a:solidFill>
                <a:effectLst>
                  <a:outerShdw blurRad="38100" dist="19050" dir="2700000" algn="tl" rotWithShape="0">
                    <a:schemeClr val="dk1">
                      <a:alpha val="40000"/>
                    </a:schemeClr>
                  </a:outerShdw>
                </a:effectLst>
                <a:sym typeface="+mn-ea"/>
              </a:rPr>
              <a:t>ουλεμάν τροχού</a:t>
            </a:r>
            <a:endParaRPr lang="en-US" sz="8000" b="1">
              <a:ln/>
              <a:solidFill>
                <a:schemeClr val="tx1"/>
              </a:solidFill>
              <a:effectLst>
                <a:outerShdw blurRad="38100" dist="19050" dir="2700000" algn="tl" rotWithShape="0">
                  <a:schemeClr val="dk1">
                    <a:alpha val="40000"/>
                  </a:schemeClr>
                </a:outerShdw>
              </a:effectLst>
              <a:sym typeface="+mn-ea"/>
            </a:endParaRPr>
          </a:p>
        </p:txBody>
      </p:sp>
      <p:sp>
        <p:nvSpPr>
          <p:cNvPr id="3" name="Content Placeholder 2"/>
          <p:cNvSpPr>
            <a:spLocks noGrp="1"/>
          </p:cNvSpPr>
          <p:nvPr>
            <p:ph idx="1"/>
          </p:nvPr>
        </p:nvSpPr>
        <p:spPr/>
        <p:txBody>
          <a:bodyPr/>
          <a:p>
            <a:r>
              <a:rPr lang="en-US"/>
              <a:t>Τα ρουλεμάν τροχού επιτρέπουν την ελεύθερη περιστροφή των κινητήριων και ελεύθερων τροχών του αυτοκινήτου, μειώνοντας τις τριβές και περιορίζοντας τα έντονα φορτία που αυτοί υφίστανται.</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sz="8000" b="1">
                <a:ln/>
                <a:solidFill>
                  <a:schemeClr val="tx1"/>
                </a:solidFill>
                <a:effectLst>
                  <a:outerShdw blurRad="38100" dist="19050" dir="2700000" algn="tl" rotWithShape="0">
                    <a:schemeClr val="dk1">
                      <a:alpha val="40000"/>
                    </a:schemeClr>
                  </a:outerShdw>
                </a:effectLst>
                <a:sym typeface="+mn-ea"/>
              </a:rPr>
              <a:t>Μ</a:t>
            </a:r>
            <a:r>
              <a:rPr lang="en-US" sz="8000" b="1">
                <a:ln/>
                <a:solidFill>
                  <a:schemeClr val="tx1"/>
                </a:solidFill>
                <a:effectLst>
                  <a:outerShdw blurRad="38100" dist="19050" dir="2700000" algn="tl" rotWithShape="0">
                    <a:schemeClr val="dk1">
                      <a:alpha val="40000"/>
                    </a:schemeClr>
                  </a:outerShdw>
                </a:effectLst>
                <a:sym typeface="+mn-ea"/>
              </a:rPr>
              <a:t>πιλιοφόροι</a:t>
            </a:r>
            <a:endParaRPr lang="en-US" sz="8000" b="1">
              <a:ln/>
              <a:solidFill>
                <a:schemeClr val="tx1"/>
              </a:solidFill>
              <a:effectLst>
                <a:outerShdw blurRad="38100" dist="19050" dir="2700000" algn="tl" rotWithShape="0">
                  <a:schemeClr val="dk1">
                    <a:alpha val="40000"/>
                  </a:schemeClr>
                </a:outerShdw>
              </a:effectLst>
              <a:sym typeface="+mn-ea"/>
            </a:endParaRPr>
          </a:p>
        </p:txBody>
      </p:sp>
      <p:sp>
        <p:nvSpPr>
          <p:cNvPr id="3" name="Content Placeholder 2"/>
          <p:cNvSpPr>
            <a:spLocks noGrp="1"/>
          </p:cNvSpPr>
          <p:nvPr>
            <p:ph idx="1"/>
          </p:nvPr>
        </p:nvSpPr>
        <p:spPr/>
        <p:txBody>
          <a:bodyPr/>
          <a:p>
            <a:r>
              <a:rPr lang="en-US"/>
              <a:t>Οι μπιλιοφόροι είναι ένα σετ ρουλεμάν μέσα σε φούσκες με λιπαντικό που επιτρέπουν την οριζόντια και κατακόρυφη κίνηση του τροχού ενώ κινείται. </a:t>
            </a:r>
            <a:endParaRPr lang="en-US"/>
          </a:p>
          <a:p>
            <a:r>
              <a:rPr lang="en-US"/>
              <a:t>Οι φούσκες είναι κατασκευασμένες από θερμοπλαστικό ελαστομερές και προστατεύουν τους μπιλιοφόρους από στοιχεία όπως νερό, σκόνη, πέτρες κλπ. Επιπλέον, οι μπιλιοφόροι υποστηρίζουν και τη λειτουργία των αμορτισέρ.</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pPr algn="ctr"/>
            <a:r>
              <a:rPr lang="en-US" b="1">
                <a:ln/>
                <a:solidFill>
                  <a:schemeClr val="tx1"/>
                </a:solidFill>
                <a:effectLst>
                  <a:outerShdw blurRad="38100" dist="19050" dir="2700000" algn="tl" rotWithShape="0">
                    <a:schemeClr val="dk1">
                      <a:alpha val="40000"/>
                    </a:schemeClr>
                  </a:outerShdw>
                </a:effectLst>
                <a:sym typeface="+mn-ea"/>
              </a:rPr>
              <a:t>Αντιστρεπτική ράβδος</a:t>
            </a:r>
            <a:br>
              <a:rPr lang="en-US"/>
            </a:br>
            <a:endParaRPr lang="en-US"/>
          </a:p>
        </p:txBody>
      </p:sp>
      <p:sp>
        <p:nvSpPr>
          <p:cNvPr id="3" name="Content Placeholder 2"/>
          <p:cNvSpPr>
            <a:spLocks noGrp="1"/>
          </p:cNvSpPr>
          <p:nvPr>
            <p:ph idx="1"/>
          </p:nvPr>
        </p:nvSpPr>
        <p:spPr/>
        <p:txBody>
          <a:bodyPr>
            <a:normAutofit fontScale="90000" lnSpcReduction="20000"/>
          </a:bodyPr>
          <a:p>
            <a:r>
              <a:rPr lang="en-US"/>
              <a:t>Η αντιστρεπτική ράβδος (γνωστή και ως «ζανφόρ») είναι μία ράβδος-ελατήριο που συνήθως έχει σχήμα Π και δεν συνδέει τους τροχούς με το σασί, όπως όλα τα ελατήρια των αναρτήσεων, αλλά συνδέει τον κάθε τροχό με τον απέναντι της άλλης πλευράς, έτσι που όταν η ανάρτηση του ενός τροχού συμπιεστεί, να μεταφερθεί η πίεση, ελαστικά, και στην ανάρτηση του άλλου. Ανάλογα με τη σκληρότητα της ράβδου αυτής, αλλά και των μοχλικών δυνάμεων της έδρασής της, επηρεάζεται η αντίσταση του αυτοκινήτου στο φυγοκεντρικό ρολάρισμα. </a:t>
            </a:r>
            <a:endParaRPr lang="en-US"/>
          </a:p>
          <a:p>
            <a:r>
              <a:rPr lang="en-US"/>
              <a:t>Η αντιστρεπτική μπορεί να περιορίσει το ρολάρισμα επειδή κάνει το ελατήριο του εξωτερικού τροχού να συμπεριφέρεται σαν πιο σκληρό απ' όσο πραγματικά είναι, γιατί «βοηθιέται» απ' το ελατήριο του εσωτερικού τροχού, το οποίο χωρίς αυτήν θα ήταν ελάχιστα ή καθόλου φορτισμένο. Έτσι σε επίπεδο σχεδιασμού, οι αντιστρεπτικοί ράβδοι μπορούν να χρησιμοποιηθούν για να ρυθμίσουν την οδική συμπεριφορά.</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n/>
                <a:solidFill>
                  <a:schemeClr val="tx1"/>
                </a:solidFill>
                <a:effectLst>
                  <a:outerShdw blurRad="38100" dist="19050" dir="2700000" algn="tl" rotWithShape="0">
                    <a:schemeClr val="dk1">
                      <a:alpha val="40000"/>
                    </a:schemeClr>
                  </a:outerShdw>
                </a:effectLst>
                <a:sym typeface="+mn-ea"/>
              </a:rPr>
              <a:t>Ανάρτηση με διπλά ψαλίδια</a:t>
            </a:r>
            <a:br>
              <a:rPr lang="en-US"/>
            </a:br>
            <a:endParaRPr lang="en-US"/>
          </a:p>
        </p:txBody>
      </p:sp>
      <p:sp>
        <p:nvSpPr>
          <p:cNvPr id="3" name="Content Placeholder 2"/>
          <p:cNvSpPr>
            <a:spLocks noGrp="1"/>
          </p:cNvSpPr>
          <p:nvPr>
            <p:ph idx="1"/>
          </p:nvPr>
        </p:nvSpPr>
        <p:spPr/>
        <p:txBody>
          <a:bodyPr>
            <a:normAutofit fontScale="80000"/>
          </a:bodyPr>
          <a:p>
            <a:r>
              <a:rPr lang="en-US"/>
              <a:t>Αποτελείται από βραχίονες που έχουν διχαλωτό σχήμα, παρόμοιο με αυτό του κεφαλαίου ελληνικού γράμματος «λάμδα» (Λ). Στην ανάρτηση του κάθε τροχού τα ψαλίδια είναι δύο, το πάνω και το κάτω, κι έχουν δύο πόδια (σκέλη) το καθένα. Η βάση του κάθε ψαλιδιού, δηλαδή τα δύο του πόδια συνδέονται αρθρωτά σε κάποιο σταθερό σημείο του σασί και στην κορυφή του το κάθε ψαλίδι έχει έναν ακόμα αρθρωτό σύνδεσμο, με τον οποίο συνδέεται με την τέταρτη κατακόρυφη πλευρά του αρθρωτού τετράπλευρου, που δεν είναι άλλη απ' το φορέα του άξονα του τροχού.</a:t>
            </a:r>
            <a:endParaRPr lang="en-US"/>
          </a:p>
          <a:p>
            <a:endParaRPr lang="en-US"/>
          </a:p>
          <a:p>
            <a:r>
              <a:rPr lang="en-US"/>
              <a:t>Αν πρόκειται για μπροστινό τροχό, τότε ο φορέας του άξονα του πρέπει να μπορεί να στρέφεται γύρω από τον νοητό άξονα που ορίζουν τα σημεία της σύνδεσης του με τις κορυφές των ψαλιδιών. Στην πράξη, μόνο ένα από τα δύο ψαλίδια χρειάζεται να έχει σχήμα διχαλωτό, δηλαδή να αρθρώνεται σε δύο σημεία του σασί. Το άλλο μπορεί να είναι ένας απλός βραχίονας, ένα μπράτσο, με μία μόνο σύνδεση.</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sym typeface="+mn-ea"/>
              </a:rPr>
              <a:t>Ανάρτηση με γόνατα Μακ-Φέρσον («Mac-Pherson»)</a:t>
            </a:r>
            <a:br>
              <a:rPr lang="en-US"/>
            </a:br>
            <a:endParaRPr lang="en-US"/>
          </a:p>
        </p:txBody>
      </p:sp>
      <p:sp>
        <p:nvSpPr>
          <p:cNvPr id="3" name="Content Placeholder 2"/>
          <p:cNvSpPr>
            <a:spLocks noGrp="1"/>
          </p:cNvSpPr>
          <p:nvPr>
            <p:ph idx="1"/>
          </p:nvPr>
        </p:nvSpPr>
        <p:spPr/>
        <p:txBody>
          <a:bodyPr>
            <a:normAutofit lnSpcReduction="20000"/>
          </a:bodyPr>
          <a:p>
            <a:endParaRPr lang="en-US"/>
          </a:p>
          <a:p>
            <a:r>
              <a:rPr lang="en-US"/>
              <a:t>Ανάρτηση ΜακΦέρσον</a:t>
            </a:r>
            <a:endParaRPr lang="en-US"/>
          </a:p>
          <a:p>
            <a:r>
              <a:rPr lang="en-US"/>
              <a:t>Στο σύστημα αυτό χρησιμοποιείται μόνο ένα αρθρωτό διχαλωτό (ψαλίδι), το οποίο συνδέει το σασί με το κάτω μέρος του φορέα του τροχού. Στην πάνω πλευρά δεν υπάρχει ψαλίδι, αλλά μια κατακόρυφη τηλεσκοπική αντηρίδα, η οποία έχει μέσα της τα αμορτισέρ και γύρω της ένα μακρύ σπειροειδές ελατήριο, Αυτή η τηλεσκοπική αντηρίδα ενσωματώνεται στο κάτω μέρος της (χωρίς άρθρωση) με το φορέα του άξονα του τροχού και στο επάνω μέρος της στερεώνεται με μια ειδικά σχεδιασμένη πυργοειδή εσοχή του ενοποιημένου σήμερα σασοαμαξώματος .</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sz="8000" b="1">
                <a:ln/>
                <a:solidFill>
                  <a:schemeClr val="tx1"/>
                </a:solidFill>
                <a:effectLst>
                  <a:outerShdw blurRad="38100" dist="19050" dir="2700000" algn="tl" rotWithShape="0">
                    <a:schemeClr val="dk1">
                      <a:alpha val="40000"/>
                    </a:schemeClr>
                  </a:outerShdw>
                </a:effectLst>
              </a:rPr>
              <a:t>ΕΛΕΓΧΟΣ</a:t>
            </a:r>
            <a:endParaRPr lang="el-GR" altLang="en-US" sz="8000" b="1">
              <a:ln/>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p>
            <a:r>
              <a:rPr lang="el-GR" altLang="en-US"/>
              <a:t>ΔΙΑΡΡΟΕΣ</a:t>
            </a:r>
            <a:endParaRPr lang="el-GR" altLang="en-US"/>
          </a:p>
          <a:p>
            <a:r>
              <a:rPr lang="el-GR" altLang="en-US"/>
              <a:t>ΟΞΕΙΔΩΣΕΙΣ</a:t>
            </a:r>
            <a:endParaRPr lang="el-GR" altLang="en-US"/>
          </a:p>
          <a:p>
            <a:r>
              <a:rPr lang="el-GR" altLang="en-US"/>
              <a:t>ΡΩΓΜΕΣ</a:t>
            </a:r>
            <a:endParaRPr lang="el-GR" altLang="en-US"/>
          </a:p>
          <a:p>
            <a:r>
              <a:rPr lang="el-GR" altLang="en-US"/>
              <a:t>ΣΤΕΡΕΩΣΗ</a:t>
            </a:r>
            <a:endParaRPr lang="el-GR" altLang="en-US"/>
          </a:p>
          <a:p>
            <a:r>
              <a:rPr lang="el-GR" altLang="en-US"/>
              <a:t>ΚΕΝΑ</a:t>
            </a:r>
            <a:endParaRPr lang="el-GR" altLang="en-US"/>
          </a:p>
          <a:p>
            <a:r>
              <a:rPr lang="el-GR" altLang="en-US"/>
              <a:t>ΑΠΟΔΟΣΗ ΣΥΝΟΛΙΚΗ</a:t>
            </a:r>
            <a:endParaRPr lang="el-GR" altLang="en-US"/>
          </a:p>
          <a:p>
            <a:r>
              <a:rPr lang="el-GR" altLang="en-US"/>
              <a:t>ΔΙΑΦΟΡΑ ΑΠΟΔΟΣΗΣ ΚΑΤΑ ΑΞΟΝΑ</a:t>
            </a:r>
            <a:endParaRPr lang="el-GR"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a:t>ΗΜΙΑΚΑΜΠΤΟΣ ΑΞΟΝΑΣ</a:t>
            </a:r>
            <a:endParaRPr lang="el-GR" altLang="en-US"/>
          </a:p>
        </p:txBody>
      </p:sp>
      <p:pic>
        <p:nvPicPr>
          <p:cNvPr id="4" name="Content Placeholder 3" descr="7-2-17_TECH_HMIAKAMTOSV"/>
          <p:cNvPicPr>
            <a:picLocks noChangeAspect="1"/>
          </p:cNvPicPr>
          <p:nvPr>
            <p:ph idx="1"/>
          </p:nvPr>
        </p:nvPicPr>
        <p:blipFill>
          <a:blip r:embed="rId1"/>
          <a:stretch>
            <a:fillRect/>
          </a:stretch>
        </p:blipFill>
        <p:spPr>
          <a:xfrm>
            <a:off x="2761615" y="2124710"/>
            <a:ext cx="6667500" cy="375285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sz="6600" b="1">
                <a:ln/>
                <a:solidFill>
                  <a:schemeClr val="tx1"/>
                </a:solidFill>
                <a:effectLst>
                  <a:outerShdw blurRad="38100" dist="19050" dir="2700000" algn="tl" rotWithShape="0">
                    <a:schemeClr val="dk1">
                      <a:alpha val="40000"/>
                    </a:schemeClr>
                  </a:outerShdw>
                </a:effectLst>
              </a:rPr>
              <a:t>ΗΜΙΑΚΑΜΠΤΟΣ ΑΞΟΝΑΣ</a:t>
            </a:r>
            <a:endParaRPr lang="el-GR" altLang="en-US" sz="6600" b="1">
              <a:ln/>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normAutofit lnSpcReduction="20000"/>
          </a:bodyPr>
          <a:p>
            <a:r>
              <a:rPr lang="en-US"/>
              <a:t>Ο λόγος που συναντάμε αυτή τη διάταξη σε πολλά μοντέλα της αγοράς είναι η κατασκευαστική απλότητα, οι μειωμένες ανάγκες χώρου και η ικανοποιητική οδική συμπεριφορά που προσφέρει. </a:t>
            </a:r>
            <a:endParaRPr lang="en-US"/>
          </a:p>
          <a:p>
            <a:r>
              <a:rPr lang="en-US"/>
              <a:t>Αποτελείται από έναν εγκάρσια τοποθετημένο άξονα, ο οποίος στις άκρες του ενώνεται με δύο παράλληλους διαμήκεις βραχίονες. Πάνω σε αυτούς τους βραχίονες εδράζονται οι τροχοί. </a:t>
            </a:r>
            <a:endParaRPr lang="en-US"/>
          </a:p>
          <a:p>
            <a:r>
              <a:rPr lang="en-US"/>
              <a:t>Η συγκεκριμένη διάταξη ανήκει ξεκάθαρα στην κατηγορία των μη ανεξάρτητων αρχιτεκτονικών. ΠαρΆ όλα αυτά, λόγω της ελαστικότητας του άξονα, οι μικρές ταλαντώσεις του ενός τροχού μπορεί να μην επηρεάσουν τη συμπεριφορά του απέναντι, με αποτέλεσμα πολλοί να χαρακτηρίζουν αυτή τη διάταξη ως ημιανεξάρτητη.</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a:t>ΠΟΛΛΑΠΩΝ ΣΥΝΔΕΣΜΩΝ</a:t>
            </a:r>
            <a:endParaRPr lang="el-GR" altLang="en-US"/>
          </a:p>
        </p:txBody>
      </p:sp>
      <p:pic>
        <p:nvPicPr>
          <p:cNvPr id="4" name="Content Placeholder 3" descr="7-2-17_TECH_POLLAPLON-SYNDV"/>
          <p:cNvPicPr>
            <a:picLocks noChangeAspect="1"/>
          </p:cNvPicPr>
          <p:nvPr>
            <p:ph idx="1"/>
          </p:nvPr>
        </p:nvPicPr>
        <p:blipFill>
          <a:blip r:embed="rId1"/>
          <a:stretch>
            <a:fillRect/>
          </a:stretch>
        </p:blipFill>
        <p:spPr>
          <a:xfrm>
            <a:off x="2227580" y="1825625"/>
            <a:ext cx="7735570" cy="43516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ο ρόλος των αναρτήσεων είναι να αυξάνει και να κρατά σταθερή την τριβή ανάμεσα στα ελαστικά και στο οδόστρωμα, ώστε να υπάρχει:</a:t>
            </a:r>
            <a:endParaRPr lang="en-US"/>
          </a:p>
          <a:p>
            <a:endParaRPr lang="en-US"/>
          </a:p>
          <a:p>
            <a:r>
              <a:rPr lang="en-US"/>
              <a:t>σταθερότητα στο τιμόνι</a:t>
            </a:r>
            <a:endParaRPr lang="en-US"/>
          </a:p>
          <a:p>
            <a:r>
              <a:rPr lang="en-US"/>
              <a:t>ευστάθεια κατά τη διάρκεια φρεναρίσματος</a:t>
            </a:r>
            <a:endParaRPr lang="en-US"/>
          </a:p>
          <a:p>
            <a:r>
              <a:rPr lang="en-US"/>
              <a:t>σταθερό κράτημα στις στροφές</a:t>
            </a:r>
            <a:endParaRPr lang="en-US"/>
          </a:p>
          <a:p>
            <a:r>
              <a:rPr lang="el-GR"/>
              <a:t>ομαλή επαναφορά μετά από διάβαση ανωμάλου εδάφους</a:t>
            </a:r>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a:t>ΔΙΠΛΑ ΨΑΛΙΔΙΑ</a:t>
            </a:r>
            <a:endParaRPr lang="el-GR" altLang="en-US"/>
          </a:p>
        </p:txBody>
      </p:sp>
      <p:pic>
        <p:nvPicPr>
          <p:cNvPr id="4" name="Content Placeholder 3" descr="7-2-17_TECH_dipla-psalidia-mercedes-amg-gtV"/>
          <p:cNvPicPr>
            <a:picLocks noChangeAspect="1"/>
          </p:cNvPicPr>
          <p:nvPr>
            <p:ph idx="1"/>
          </p:nvPr>
        </p:nvPicPr>
        <p:blipFill>
          <a:blip r:embed="rId1"/>
          <a:stretch>
            <a:fillRect/>
          </a:stretch>
        </p:blipFill>
        <p:spPr>
          <a:xfrm>
            <a:off x="2761615" y="2124710"/>
            <a:ext cx="6667500" cy="37528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20000"/>
          </a:bodyPr>
          <a:p>
            <a:r>
              <a:rPr lang="en-US"/>
              <a:t>Το σύστημα αναρτήσεων είναι σχετικά πολύπλοκο και αποτελείται από:</a:t>
            </a:r>
            <a:endParaRPr lang="en-US"/>
          </a:p>
          <a:p>
            <a:endParaRPr lang="en-US"/>
          </a:p>
          <a:p>
            <a:r>
              <a:rPr lang="en-US"/>
              <a:t>Τα ελαστικά</a:t>
            </a:r>
            <a:endParaRPr lang="en-US"/>
          </a:p>
          <a:p>
            <a:r>
              <a:rPr lang="en-US"/>
              <a:t>Τα αμορτισέρ</a:t>
            </a:r>
            <a:endParaRPr lang="en-US"/>
          </a:p>
          <a:p>
            <a:r>
              <a:rPr lang="en-US"/>
              <a:t>Τα ελατήρια</a:t>
            </a:r>
            <a:endParaRPr lang="en-US"/>
          </a:p>
          <a:p>
            <a:r>
              <a:rPr lang="en-US"/>
              <a:t>Τα ψαλίδια</a:t>
            </a:r>
            <a:endParaRPr lang="en-US"/>
          </a:p>
          <a:p>
            <a:r>
              <a:rPr lang="en-US"/>
              <a:t>Τα ρουλεμάν τροχού</a:t>
            </a:r>
            <a:endParaRPr lang="en-US"/>
          </a:p>
          <a:p>
            <a:r>
              <a:rPr lang="en-US"/>
              <a:t>Τους μπιλιοφόρους</a:t>
            </a:r>
            <a:endParaRPr lang="en-US"/>
          </a:p>
          <a:p>
            <a:r>
              <a:rPr lang="en-US"/>
              <a:t>Αντιστρεπτική δοκός</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2"/>
          <p:cNvPicPr>
            <a:picLocks noChangeAspect="1"/>
          </p:cNvPicPr>
          <p:nvPr>
            <p:ph idx="1"/>
          </p:nvPr>
        </p:nvPicPr>
        <p:blipFill>
          <a:blip r:embed="rId1"/>
          <a:stretch>
            <a:fillRect/>
          </a:stretch>
        </p:blipFill>
        <p:spPr>
          <a:xfrm>
            <a:off x="3418205" y="584200"/>
            <a:ext cx="4402455" cy="607568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40000"/>
          </a:bodyPr>
          <a:p>
            <a:r>
              <a:rPr lang="en-US"/>
              <a:t>1. Ελαστικό κάλυµµα</a:t>
            </a:r>
            <a:endParaRPr lang="en-US"/>
          </a:p>
          <a:p>
            <a:r>
              <a:rPr lang="en-US"/>
              <a:t>2. Σφαιρικός σύνδεσµος περιστροφής (Μπαλάκι)</a:t>
            </a:r>
            <a:endParaRPr lang="en-US"/>
          </a:p>
          <a:p>
            <a:r>
              <a:rPr lang="en-US"/>
              <a:t>3. Δακτύλιος</a:t>
            </a:r>
            <a:endParaRPr lang="en-US"/>
          </a:p>
          <a:p>
            <a:r>
              <a:rPr lang="en-US"/>
              <a:t>4. Παξιµάδι ρουλεµάν κόµβο;</a:t>
            </a:r>
            <a:endParaRPr lang="en-US"/>
          </a:p>
          <a:p>
            <a:r>
              <a:rPr lang="en-US"/>
              <a:t>5. Προστατευτικό κάλυµµα</a:t>
            </a:r>
            <a:endParaRPr lang="en-US"/>
          </a:p>
          <a:p>
            <a:r>
              <a:rPr lang="en-US"/>
              <a:t>6. Εξωτερική πλήµνη (µουαγιέ)</a:t>
            </a:r>
            <a:endParaRPr lang="en-US"/>
          </a:p>
          <a:p>
            <a:r>
              <a:rPr lang="en-US"/>
              <a:t>7. Κώνος ρουλεµάν</a:t>
            </a:r>
            <a:endParaRPr lang="en-US"/>
          </a:p>
          <a:p>
            <a:r>
              <a:rPr lang="en-US"/>
              <a:t>8. Ακραξόνιο;</a:t>
            </a:r>
            <a:endParaRPr lang="en-US"/>
          </a:p>
          <a:p>
            <a:r>
              <a:rPr lang="en-US"/>
              <a:t>9. Δίσκος φρένου</a:t>
            </a:r>
            <a:endParaRPr lang="en-US"/>
          </a:p>
          <a:p>
            <a:r>
              <a:rPr lang="en-US"/>
              <a:t>10. Προστατευτικό φρένων µηχανισµού</a:t>
            </a:r>
            <a:endParaRPr lang="en-US"/>
          </a:p>
          <a:p>
            <a:r>
              <a:rPr lang="en-US"/>
              <a:t>11. Περικόχλιο κοχλία ρύθµισης camper</a:t>
            </a:r>
            <a:endParaRPr lang="en-US"/>
          </a:p>
          <a:p>
            <a:r>
              <a:rPr lang="en-US"/>
              <a:t>12. Έκκεντρος (ρυθµιζόµενος) κοχλίας</a:t>
            </a:r>
            <a:endParaRPr lang="en-US"/>
          </a:p>
          <a:p>
            <a:r>
              <a:rPr lang="en-US"/>
              <a:t>13. Βραχίονας περιστροφής</a:t>
            </a:r>
            <a:endParaRPr lang="en-US"/>
          </a:p>
          <a:p>
            <a:r>
              <a:rPr lang="en-US"/>
              <a:t>14. Ελατήριο εµπρόσθιας ανάρτησης;</a:t>
            </a:r>
            <a:endParaRPr lang="en-US"/>
          </a:p>
          <a:p>
            <a:r>
              <a:rPr lang="en-US"/>
              <a:t>15. Άξονας αποσβεστήρα (Αµορτισέρ)</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40000"/>
          </a:bodyPr>
          <a:p>
            <a:r>
              <a:rPr lang="en-US"/>
              <a:t>16. Πλάκα περιστροφής άνω βάσης</a:t>
            </a:r>
            <a:endParaRPr lang="en-US"/>
          </a:p>
          <a:p>
            <a:r>
              <a:rPr lang="en-US"/>
              <a:t>17. Κοχλίες περιστροφής άνω βάσης</a:t>
            </a:r>
            <a:endParaRPr lang="en-US"/>
          </a:p>
          <a:p>
            <a:r>
              <a:rPr lang="en-US"/>
              <a:t>18. Περικόχλιο ασφάλισης άξονα αποσβεστήρα (αµορτισέρ)</a:t>
            </a:r>
            <a:endParaRPr lang="en-US"/>
          </a:p>
          <a:p>
            <a:r>
              <a:rPr lang="en-US"/>
              <a:t>19. Ρουλεµάν περιστροφής µηχανισµού mac pherson</a:t>
            </a:r>
            <a:endParaRPr lang="en-US"/>
          </a:p>
          <a:p>
            <a:r>
              <a:rPr lang="en-US"/>
              <a:t>20. Ελαστική βάση επικάθισης άνω µέρους ελατηρίου</a:t>
            </a:r>
            <a:endParaRPr lang="en-US"/>
          </a:p>
          <a:p>
            <a:r>
              <a:rPr lang="en-US"/>
              <a:t>21. Ελαστικός κύλινδρος απόσβεσης διαδροµής εµπρός ανάρτησης;</a:t>
            </a:r>
            <a:endParaRPr lang="en-US"/>
          </a:p>
          <a:p>
            <a:r>
              <a:rPr lang="en-US"/>
              <a:t>22. Προστατευτικό κάλυµµα;</a:t>
            </a:r>
            <a:endParaRPr lang="en-US"/>
          </a:p>
          <a:p>
            <a:r>
              <a:rPr lang="en-US"/>
              <a:t>23. Κύριο σώµα τηλεσκοπικού αποσβεστήρα</a:t>
            </a:r>
            <a:endParaRPr lang="en-US"/>
          </a:p>
          <a:p>
            <a:r>
              <a:rPr lang="en-US"/>
              <a:t>24. Ηµιαξόνιο εµπρόσθιου τροχού;</a:t>
            </a:r>
            <a:endParaRPr lang="en-US"/>
          </a:p>
          <a:p>
            <a:r>
              <a:rPr lang="en-US"/>
              <a:t>25. Βάση µε ελαστικούς συνδέσµους αντιστρεπτικής δοκού</a:t>
            </a:r>
            <a:endParaRPr lang="en-US"/>
          </a:p>
          <a:p>
            <a:r>
              <a:rPr lang="en-US"/>
              <a:t>26. Ράβδος σταθεροποίησης εµπρόσθιας ανάρτησης</a:t>
            </a:r>
            <a:endParaRPr lang="en-US"/>
          </a:p>
          <a:p>
            <a:r>
              <a:rPr lang="en-US"/>
              <a:t>27. Ράβδος σταθεροποιητών αντιστρεπτικής δοκού</a:t>
            </a:r>
            <a:endParaRPr lang="en-US"/>
          </a:p>
          <a:p>
            <a:r>
              <a:rPr lang="en-US"/>
              <a:t>28. Ελαστικοί σύνδεσµοι αντιστρεπτικής δοκού</a:t>
            </a:r>
            <a:endParaRPr lang="en-US"/>
          </a:p>
          <a:p>
            <a:r>
              <a:rPr lang="en-US"/>
              <a:t>29. Βραχίονας σύνδεσης του αποσβεστήρα κραδασµών µε το πλαίσιο του οχήµατος</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AMORTISER"/>
          <p:cNvPicPr>
            <a:picLocks noChangeAspect="1"/>
          </p:cNvPicPr>
          <p:nvPr>
            <p:ph idx="1"/>
          </p:nvPr>
        </p:nvPicPr>
        <p:blipFill>
          <a:blip r:embed="rId1"/>
          <a:stretch>
            <a:fillRect/>
          </a:stretch>
        </p:blipFill>
        <p:spPr>
          <a:xfrm>
            <a:off x="3168015" y="1825625"/>
            <a:ext cx="7514590" cy="55848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sz="8000" b="1">
                <a:ln/>
                <a:solidFill>
                  <a:schemeClr val="tx1"/>
                </a:solidFill>
                <a:effectLst>
                  <a:outerShdw blurRad="38100" dist="19050" dir="2700000" algn="tl" rotWithShape="0">
                    <a:schemeClr val="dk1">
                      <a:alpha val="40000"/>
                    </a:schemeClr>
                  </a:outerShdw>
                </a:effectLst>
              </a:rPr>
              <a:t>ΑΜΟΡΤΙΣΕΡ</a:t>
            </a:r>
            <a:endParaRPr lang="el-GR" altLang="en-US" sz="8000" b="1">
              <a:ln/>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normAutofit lnSpcReduction="20000"/>
          </a:bodyPr>
          <a:p>
            <a:r>
              <a:rPr lang="en-US"/>
              <a:t>Τα αμορτισέρ είναι το σημαντικότερο μέρος του σύστημα αναρτήσεων. Είναι αυτά που αποτρέπουν τους κραδασμούς και τις ανωμαλίες του οδοστρώματος να εισέλθουν στην καμπίνα, είναι αυτά που διατηρούν τα ελαστικά σε συνεχή επαφή με το δρόμο, είναι αυτά που εξασφαλίζουν την ασφάλεια και την ευστάθεια του αυτοκινήτου.</a:t>
            </a:r>
            <a:endParaRPr lang="en-US"/>
          </a:p>
          <a:p>
            <a:endParaRPr lang="en-US"/>
          </a:p>
          <a:p>
            <a:r>
              <a:rPr lang="en-US"/>
              <a:t>Η λειτουργία τους είναι απλή: Στο εσωτερικό τους υπάρχει ένα έμβολο το οποίο κινείται στο εσωτερικό ενός κυλίνδρου γεμάτο λάδι. Όταν το έμβολο κινείται, το λάδι αναγκάζεται να περάσει ανάμεσα από μικρές οπές και μονόδρομες βαλβίδες (reed valves) δια μέσου του εμβόλου, προβάλλοντας αντίσταση.</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sz="8000" b="1">
                <a:ln/>
                <a:solidFill>
                  <a:schemeClr val="tx1"/>
                </a:solidFill>
                <a:effectLst>
                  <a:outerShdw blurRad="38100" dist="19050" dir="2700000" algn="tl" rotWithShape="0">
                    <a:schemeClr val="dk1">
                      <a:alpha val="40000"/>
                    </a:schemeClr>
                  </a:outerShdw>
                </a:effectLst>
              </a:rPr>
              <a:t>ΕΛΑΤΗΡΙΟ</a:t>
            </a:r>
            <a:endParaRPr lang="el-GR" altLang="en-US" sz="8000" b="1">
              <a:ln/>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normAutofit lnSpcReduction="10000"/>
          </a:bodyPr>
          <a:p>
            <a:r>
              <a:rPr lang="en-US"/>
              <a:t>Τα ελατήρια της ανάρτησης κρατούν στην ουσία το βάρος του αμαξώματος διατηρώντας το σε σωστό ύψος από το δρόμο. Επιπλέον εξασφαλίζουν τον έλεγχο στην κατεύθυνση που δίνει ο οδηγός μέσω του τιμονιού.</a:t>
            </a:r>
            <a:endParaRPr lang="en-US"/>
          </a:p>
          <a:p>
            <a:endParaRPr lang="en-US"/>
          </a:p>
          <a:p>
            <a:r>
              <a:rPr lang="en-US"/>
              <a:t>Υπάρχον πολλοί λόγοι που τα ελατήρια πρέπει να βρίσκονται σε καλή κατάσταση. Με την πάροδο του χρόνου, τα χάνουν την ελαστικότητά τους με αποτέλεσμα, μετά από μια ταλάντωση, να μην επανέρχονται στο αρχικό τους ύψος. Αυτός είναι και ο λόγος που τα χρησιμοποιημένα ελατήρια σε σχέση με τα καινούρια έχουν μεγαλύτερο μήκος.</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6732</Words>
  <Application>WPS Presentation</Application>
  <PresentationFormat>Widescreen</PresentationFormat>
  <Paragraphs>113</Paragraphs>
  <Slides>20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Arial</vt:lpstr>
      <vt:lpstr>SimSun</vt:lpstr>
      <vt:lpstr>Wingdings</vt:lpstr>
      <vt:lpstr>Arial Unicode MS</vt:lpstr>
      <vt:lpstr>Calibri Light</vt:lpstr>
      <vt:lpstr>Calibri</vt:lpstr>
      <vt:lpstr>Microsoft YaHei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ΑΝΑΡΤΗΣΗ</dc:title>
  <dc:creator>user</dc:creator>
  <cp:lastModifiedBy>user</cp:lastModifiedBy>
  <cp:revision>13</cp:revision>
  <dcterms:created xsi:type="dcterms:W3CDTF">2022-10-23T08:57:53Z</dcterms:created>
  <dcterms:modified xsi:type="dcterms:W3CDTF">2022-10-23T10:51:42Z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E192B2F5D9614F6FA207F938ECBC6002</vt:lpwstr>
  </property>
  <property fmtid="{D5CDD505-2E9C-101B-9397-08002B2CF9AE}" pid="3" name="KSOProductBuildVer">
    <vt:lpwstr>1033-11.2.0.11341</vt:lpwstr>
  </property>
</Properties>
</file>