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6" r:id="rId2"/>
    <p:sldId id="267" r:id="rId3"/>
    <p:sldId id="276" r:id="rId4"/>
    <p:sldId id="277" r:id="rId5"/>
    <p:sldId id="279" r:id="rId6"/>
    <p:sldId id="280" r:id="rId7"/>
    <p:sldId id="283" r:id="rId8"/>
    <p:sldId id="281" r:id="rId9"/>
    <p:sldId id="285" r:id="rId10"/>
    <p:sldId id="286" r:id="rId11"/>
    <p:sldId id="275" r:id="rId12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05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936A95-2AC0-4DD9-9A91-36882EBA1902}" type="datetime1">
              <a:rPr lang="el-GR" smtClean="0"/>
              <a:t>10/12/2022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966EEEB-322E-41CB-BB1E-35162E6D0DCB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 dirty="0" smtClean="0"/>
              <a:t>Στυλ υποδείγματος κειμένου</a:t>
            </a:r>
          </a:p>
          <a:p>
            <a:pPr lvl="1" rtl="0"/>
            <a:r>
              <a:rPr lang="el-GR" noProof="0" dirty="0" smtClean="0"/>
              <a:t>Δεύτερου επιπέδου</a:t>
            </a:r>
          </a:p>
          <a:p>
            <a:pPr lvl="2" rtl="0"/>
            <a:r>
              <a:rPr lang="el-GR" noProof="0" dirty="0" smtClean="0"/>
              <a:t>Τρίτου επιπέδου</a:t>
            </a:r>
          </a:p>
          <a:p>
            <a:pPr lvl="3" rtl="0"/>
            <a:r>
              <a:rPr lang="el-GR" noProof="0" dirty="0" smtClean="0"/>
              <a:t>Τέταρτου επιπέδου</a:t>
            </a:r>
          </a:p>
          <a:p>
            <a:pPr lvl="4" rtl="0"/>
            <a:r>
              <a:rPr lang="el-GR" noProof="0" dirty="0" smtClean="0"/>
              <a:t>Πέμπτου επιπέδου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7590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8068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1,2 ΕΙΚΟΝΑ ΑΡΑ ΘΑ ΠΡΕΠΕΙ ΤΟ ΜΑΚΙΓΙΑΖ ΝΑ ΕΧΕΙ</a:t>
            </a:r>
            <a:r>
              <a:rPr lang="el-GR" baseline="0" dirty="0" smtClean="0"/>
              <a:t> ΕΝΤΑΣΗ ΣΤΟΥΣ ΧΡΩΜΑΤΙΚΟΥΣ ΤΟΥ ΤΟΝΟΥΣ </a:t>
            </a:r>
          </a:p>
          <a:p>
            <a:r>
              <a:rPr lang="el-GR" baseline="0" dirty="0" smtClean="0"/>
              <a:t>3 ΕΙΚΟΝΑ ΔΙΑΡΚΗ ΚΙΝΗΣΗ ΑΡΑ ΣΤΑΘΕΡΟ ΜΑΚΙΓΙΑΖ ΜΕ ΜΕΓΑΛΗ ΔΙΑΡΚΕΙΑ ΚΑΙ ΜΕ ΠΟΛΛΕΣ ΧΡΩΜΑΤΙΚΕΣ ΑΝΤΙΘΕΣΕΙΣ</a:t>
            </a:r>
          </a:p>
          <a:p>
            <a:r>
              <a:rPr lang="el-GR" baseline="0" dirty="0" smtClean="0"/>
              <a:t>4 ΕΙΚΟΝΑ ΑΝΑΛΟΓΑ ΜΕ ΤΗΝ ΣΑΛΑ ΘΕΑΤΡΟΥ ΔΙΝΟΥΜΕ ΤΗΝ ΑΝΤΙΣΤΟΙΧΗ ΕΝΤΑΣΗ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noProof="0" smtClean="0"/>
              <a:t>3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871756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noProof="0" smtClean="0"/>
              <a:t>4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330053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749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Ομάδα 103" descr="Λουλούδια στο κάτω μέρος της διαφάνειας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Ελεύθερη σχεδίαση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" name="Γραμμή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Ελεύθερη σχεδίαση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11" name="Ομάδα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Ελεύθερη σχεδίαση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  <p:sp>
            <p:nvSpPr>
              <p:cNvPr id="13" name="Ελεύθερη σχεδίαση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14" name="Ελεύθερη σχεδίαση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15" name="Ελεύθερη σχεδίαση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8" name="Ελεύθερη σχεδίαση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Ελεύθερη σχεδίαση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grpSp>
          <p:nvGrpSpPr>
            <p:cNvPr id="20" name="Ομάδα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Ελεύθερη σχεδίαση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2" name="Ελεύθερη σχεδίαση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23" name="Ελεύθερη σχεδίαση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4" name="Ελεύθερη σχεδίαση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5" name="Ελεύθερη σχεδίαση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6" name="Ελεύθερη σχεδίαση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7" name="Ελεύθερη σχεδίαση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8" name="Ελεύθερη σχεδίαση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9" name="Ελεύθερη σχεδίαση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0" name="Ελεύθερη σχεδίαση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1" name="Γραμμή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2" name="Ελεύθερη σχεδίαση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3" name="Ελεύθερη σχεδίαση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4" name="Ελεύθερη σχεδίαση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5" name="Ελεύθερη σχεδίαση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6" name="Ελεύθερη σχεδίαση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7" name="Ελεύθερη σχεδίαση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8" name="Έλλειψη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39" name="Έλλειψη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40" name="Έλλειψη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41" name="Ομάδα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Ελεύθερη σχεδίαση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3" name="Ελεύθερη σχεδίαση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4" name="Ελεύθερη σχεδίαση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5" name="Ελεύθερη σχεδίαση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6" name="Ελεύθερη σχεδίαση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  <p:sp>
          <p:nvSpPr>
            <p:cNvPr id="47" name="Ελεύθερη σχεδίαση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8" name="Ελεύθερη σχεδίαση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9" name="Ελεύθερη σχεδίαση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0" name="Ελεύθερη σχεδίαση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1" name="Ελεύθερη σχεδίαση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2" name="Έλλειψη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53" name="Ελεύθερη σχεδίαση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4" name="Γραμμή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5" name="Ελεύθερη σχεδίαση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56" name="Ομάδα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Ελεύθερη σχεδίαση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  <p:sp>
            <p:nvSpPr>
              <p:cNvPr id="58" name="Ελεύθερη σχεδίαση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59" name="Ελεύθερη σχεδίαση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60" name="Ελεύθερη σχεδίαση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1" name="Ελεύθερη σχεδίαση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2" name="Ελεύθερη σχεδίαση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3" name="Ελεύθερη σχεδίαση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4" name="Ελεύθερη σχεδίαση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grpSp>
          <p:nvGrpSpPr>
            <p:cNvPr id="65" name="Ομάδα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Ελεύθερη σχεδίαση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7" name="Ελεύθερη σχεδίαση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68" name="Ελεύθερη σχεδίαση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9" name="Ελεύθερη σχεδίαση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0" name="Ελεύθερη σχεδίαση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1" name="Ελεύθερη σχεδίαση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2" name="Ελεύθερη σχεδίαση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3" name="Ελεύθερη σχεδίαση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4" name="Ελεύθερη σχεδίαση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5" name="Ελεύθερη σχεδίαση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6" name="Γραμμή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7" name="Ελεύθερη σχεδίαση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8" name="Ελεύθερη σχεδίαση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9" name="Ελεύθερη σχεδίαση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0" name="Ελεύθερη σχεδίαση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1" name="Ελεύθερη σχεδίαση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2" name="Ελεύθερη σχεδίαση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3" name="Έλλειψη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84" name="Έλλειψη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85" name="Έλλειψη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86" name="Ομάδα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Ελεύθερη σχεδίαση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88" name="Ελεύθερη σχεδίαση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89" name="Ελεύθερη σχεδίαση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90" name="Ελεύθερη σχεδίαση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91" name="Ελεύθερη σχεδίαση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  <p:sp>
          <p:nvSpPr>
            <p:cNvPr id="92" name="Ελεύθερη σχεδίαση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3" name="Ελεύθερη σχεδίαση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4" name="Ελεύθερη σχεδίαση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5" name="Ελεύθερη σχεδίαση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6" name="Ελεύθερη σχεδίαση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7" name="Έλλειψη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98" name="Ομάδα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Ελεύθερη σχεδίαση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0" name="Ελεύθερη σχεδίαση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1" name="Ελεύθερη σχεδίαση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2" name="Ελεύθερη σχεδίαση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  <p:sp>
            <p:nvSpPr>
              <p:cNvPr id="103" name="Ελεύθερη σχεδίαση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</p:grp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0" anchor="b">
            <a:normAutofit/>
          </a:bodyPr>
          <a:lstStyle>
            <a:lvl1pPr algn="ctr">
              <a:lnSpc>
                <a:spcPct val="10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0"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508EF2-7C73-4CB9-B241-ADA1336BD788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 rtlCol="0"/>
          <a:lstStyle/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C543B5-1CE5-44A6-AEA0-90A34C960D1A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647F56-631A-4C98-A592-9892AE439E95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Ομάδα 83" descr="Ομάδα λουλουδιών στην αριστερή πλευρά της διαφάνειας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Ελεύθερη σχεδίαση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" name="Έλλειψη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9" name="Ομάδα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Ελεύθερη σχεδίαση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1" name="Ελεύθερη σχεδίαση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12" name="Ελεύθερη σχεδίαση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8" name="Έλλειψη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Ελεύθερη σχεδίαση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20" name="Ελεύθερη σχεδίαση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21" name="Ελεύθερη σχεδίαση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2" name="Ελεύθερη σχεδίαση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23" name="Ομάδα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Ελεύθερη σχεδίαση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5" name="Γραμμή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6" name="Ελεύθερη σχεδίαση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7" name="Ελεύθερη σχεδίαση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8" name="Ελεύθερη σχεδίαση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9" name="Έλλειψη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  <p:sp>
          <p:nvSpPr>
            <p:cNvPr id="30" name="Ελεύθερη σχεδίαση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1" name="Ελεύθερη σχεδίαση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32" name="Ελεύθερη σχεδίαση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33" name="Ομάδα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Ελεύθερη σχεδίαση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5" name="Ελεύθερη σχεδίαση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6" name="Ελεύθερη σχεδίαση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7" name="Ελεύθερη σχεδίαση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8" name="Ελεύθερη σχεδίαση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</p:grpSp>
      <p:grpSp>
        <p:nvGrpSpPr>
          <p:cNvPr id="83" name="Ομάδα 82" descr="Λουλούδια στη δεξιά πλευρά της διαφάνειας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Ελεύθερη σχεδίαση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0" name="Ελεύθερη σχεδίαση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1" name="Ελεύθερη σχεδίαση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43" name="Ελεύθερη σχεδίαση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4" name="Γραμμή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5" name="Ελεύθερη σχεδίαση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46" name="Ελεύθερη σχεδίαση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7" name="Ελεύθερη σχεδίαση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8" name="Ελεύθερη σχεδίαση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9" name="Ελεύθερη σχεδίαση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0" name="Ελεύθερη σχεδίαση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1" name="Ελεύθερη σχεδίαση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2" name="Γραμμή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3" name="Ελεύθερη σχεδίαση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4" name="Ελεύθερη σχεδίαση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5" name="Ελεύθερη σχεδίαση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6" name="Ελεύθερη σχεδίαση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7" name="Ελεύθερη σχεδίαση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8" name="Ελεύθερη σχεδίαση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59" name="Ομάδα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Ελεύθερη σχεδίαση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6" name="Ελεύθερη σχεδίαση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7" name="Ελεύθερη σχεδίαση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grpSp>
          <p:nvGrpSpPr>
            <p:cNvPr id="60" name="Ομάδα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Ελεύθερη σχεδίαση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2" name="Ελεύθερη σχεδίαση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3" name="Ελεύθερη σχεδίαση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4" name="Έλλειψη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0" anchor="b">
            <a:normAutofit/>
          </a:bodyPr>
          <a:lstStyle>
            <a:lvl1pPr>
              <a:defRPr sz="520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55C34A-0E7F-4EC0-9D75-802F8516692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B53C76-76BD-4B5C-A1C8-A96D41A07A9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059616-654E-4FCB-A9BB-E8DD33C7B54D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B98BDB-25C1-47BF-9AE0-5DA6A6E656D3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Ελεύθερη σχεδίαση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Γραμμή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CBABC1-0E89-4E0A-BE09-4B1FF4AEAAE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Ελεύθερη σχεδίαση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Γραμμή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1D5075-0832-432C-A5CA-D116A5899E77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Ομάδα 62" descr="Ένα λουλούδι στη δεξιά πλευρά της διαφάνειας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Ελεύθερη σχεδίαση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9" name="Γραμμή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0" name="Ελεύθερη σχεδίαση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1" name="Ελεύθερη σχεδίαση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2" name="Ελεύθερη σχεδίαση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3" name="Ελεύθερη σχεδίαση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6" name="Ελεύθερη σχεδίαση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7" name="Ελεύθερη σχεδίαση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8" name="Ελεύθερη σχεδίαση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grpSp>
        <p:nvGrpSpPr>
          <p:cNvPr id="62" name="Ομάδα 61" descr="Ομάδα λουλουδιών στην αριστερή πλευρά της διαφάνειας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Ελεύθερη σχεδίαση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Γραμμή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Γραμμή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8" name="Ελεύθερη σχεδίαση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Ελεύθερη σχεδίαση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0" name="Ελεύθερη σχεδίαση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1" name="Ελεύθερη σχεδίαση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2" name="Ελεύθερη σχεδίαση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3" name="Ελεύθερη σχεδίαση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4" name="Ελεύθερη σχεδίαση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5" name="Ελεύθερη σχεδίαση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6" name="Γραμμή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7" name="Ελεύθερη σχεδίαση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28" name="Ομάδα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Ελεύθερη σχεδίαση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0" name="Ελεύθερη σχεδίαση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31" name="Έλλειψη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2" name="Ελεύθερη σχεδίαση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3" name="Ελεύθερη σχεδίαση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4" name="Ελεύθερη σχεδίαση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5" name="Ελεύθερη σχεδίαση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6" name="Ελεύθερη σχεδίαση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7" name="Ελεύθερη σχεδίαση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4" name="Έλλειψη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5" name="Ελεύθερη σχεδίαση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49" name="Ομάδα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Ελεύθερη σχεδίαση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1" name="Γραμμή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2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3" name="Ελεύθερη σχεδίαση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4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5" name="Έλλειψη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  <p:grpSp>
          <p:nvGrpSpPr>
            <p:cNvPr id="56" name="Ομάδα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Ελεύθερη σχεδίαση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8" name="Ελεύθερη σχεδίαση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9" name="Ελεύθερη σχεδίαση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0" name="Ελεύθερη σχεδίαση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1" name="Ελεύθερη σχεδίαση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</p:grpSp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-GR" noProof="0" dirty="0" smtClean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noProof="0" dirty="0" smtClean="0"/>
              <a:t>Στυλ υποδείγματος κειμένου</a:t>
            </a:r>
          </a:p>
          <a:p>
            <a:pPr lvl="1" rtl="0"/>
            <a:r>
              <a:rPr lang="el-GR" noProof="0" dirty="0" smtClean="0"/>
              <a:t>Δεύτερου επιπέδου</a:t>
            </a:r>
          </a:p>
          <a:p>
            <a:pPr lvl="2" rtl="0"/>
            <a:r>
              <a:rPr lang="el-GR" noProof="0" dirty="0" smtClean="0"/>
              <a:t>Τρίτου επιπέδου</a:t>
            </a:r>
          </a:p>
          <a:p>
            <a:pPr lvl="3" rtl="0"/>
            <a:r>
              <a:rPr lang="el-GR" noProof="0" dirty="0" smtClean="0"/>
              <a:t>Τέταρτου επιπέδου</a:t>
            </a:r>
          </a:p>
          <a:p>
            <a:pPr lvl="4" rtl="0"/>
            <a:r>
              <a:rPr lang="el-GR" noProof="0" dirty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10542C33-8214-4E2B-8743-FA0917FE9108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84FD59D-33F1-4A76-843D-E67207CAFE54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l-GR" dirty="0" smtClean="0"/>
              <a:t>ΜΑΚΙΓΙΑΖ </a:t>
            </a:r>
            <a:r>
              <a:rPr lang="en-US" dirty="0" smtClean="0"/>
              <a:t>MEDIA &amp; TV</a:t>
            </a:r>
            <a:br>
              <a:rPr lang="en-US" dirty="0" smtClean="0"/>
            </a:br>
            <a:r>
              <a:rPr lang="el-GR" dirty="0" smtClean="0"/>
              <a:t> Γ’ ΕΞΑΜΗΝΟ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4121350"/>
            <a:ext cx="9144000" cy="1082939"/>
          </a:xfrm>
        </p:spPr>
        <p:txBody>
          <a:bodyPr rtlCol="0"/>
          <a:lstStyle/>
          <a:p>
            <a:r>
              <a:rPr lang="en-US" dirty="0" smtClean="0"/>
              <a:t>BSc</a:t>
            </a:r>
            <a:r>
              <a:rPr lang="el-GR" dirty="0" smtClean="0"/>
              <a:t> ΜΙΧΑΗΛΙΔΟΥ ΝΙΚΟΛΕΤΤΑ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ΚΥΚΛΟΣ ΙΤΤΕΝ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066" y="2185988"/>
            <a:ext cx="4417868" cy="4417868"/>
          </a:xfrm>
        </p:spPr>
      </p:pic>
    </p:spTree>
    <p:extLst>
      <p:ext uri="{BB962C8B-B14F-4D97-AF65-F5344CB8AC3E}">
        <p14:creationId xmlns:p14="http://schemas.microsoft.com/office/powerpoint/2010/main" val="195456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κειμένου 4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el-GR" dirty="0" smtClean="0"/>
              <a:t>ΕΡΩΤΗΣΕΙΣ;</a:t>
            </a:r>
          </a:p>
          <a:p>
            <a:pPr rtl="0"/>
            <a:endParaRPr lang="el-GR" dirty="0"/>
          </a:p>
          <a:p>
            <a:pPr rtl="0"/>
            <a:endParaRPr lang="en-US" dirty="0" smtClean="0"/>
          </a:p>
          <a:p>
            <a:pPr rtl="0"/>
            <a:endParaRPr lang="en-US" dirty="0"/>
          </a:p>
        </p:txBody>
      </p:sp>
      <p:sp>
        <p:nvSpPr>
          <p:cNvPr id="7" name="Ελλειψοειδής επεξήγηση 6"/>
          <p:cNvSpPr/>
          <p:nvPr/>
        </p:nvSpPr>
        <p:spPr>
          <a:xfrm>
            <a:off x="8787383" y="3211758"/>
            <a:ext cx="1449977" cy="757646"/>
          </a:xfrm>
          <a:prstGeom prst="wedgeEllipseCallout">
            <a:avLst>
              <a:gd name="adj1" fmla="val -21734"/>
              <a:gd name="adj2" fmla="val 676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9014676" y="3267415"/>
            <a:ext cx="1222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 CLASS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l-GR" dirty="0" smtClean="0"/>
              <a:t>ΜΑΚΙΓΙΑΖ ΦΩΤΟΓΡΑΦΙΑΣ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2371878"/>
            <a:ext cx="9144000" cy="4114800"/>
          </a:xfrm>
        </p:spPr>
        <p:txBody>
          <a:bodyPr rtlCol="0"/>
          <a:lstStyle/>
          <a:p>
            <a:pPr algn="ctr" rtl="0"/>
            <a:r>
              <a:rPr lang="el-GR" dirty="0" smtClean="0"/>
              <a:t>ΓΕΝΙΚΕΣ ΑΡΧΕΣ</a:t>
            </a:r>
          </a:p>
          <a:p>
            <a:pPr algn="ctr" rtl="0"/>
            <a:r>
              <a:rPr lang="el-GR" dirty="0" smtClean="0"/>
              <a:t>ΠΑΡΑΓΟΝΤΕΣ ΕΠΗΡΕΑΣΜΟΥ ΜΑΚΙΓΙΑΖ</a:t>
            </a:r>
          </a:p>
          <a:p>
            <a:pPr algn="ctr" rtl="0"/>
            <a:r>
              <a:rPr lang="el-GR" dirty="0" smtClean="0"/>
              <a:t>ΑΣΠΡΟΜΑΥΡΗ ΦΩΤΟΓΡΑΦΗΣΗ</a:t>
            </a:r>
          </a:p>
          <a:p>
            <a:pPr algn="ctr" rtl="0"/>
            <a:r>
              <a:rPr lang="el-GR" dirty="0" smtClean="0"/>
              <a:t>ΕΓΧΡΩΜΗ ΦΩΤΟΓΡΑΦΗΣΗ</a:t>
            </a:r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ΓΕΝΙΚΕΣ ΑΡΧΕΣ ΜΑΚΙΓΙΑΖ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717964" y="2229971"/>
            <a:ext cx="89500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/>
              <a:t>ΚΑΛΥΨΗ ΑΤΕΛΕΙΩΝ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/>
              <a:t>ΠΡΟΒΑΛΛΟΝΤΑΙ ΤΑ ΟΜΟΡΦΑ ΣΤΟΙΧΕΙΑ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/>
              <a:t>ΦΩΤΕΙΝΟ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/>
              <a:t>ΕΙΔΙΚΑ ΣΕ ΑΝΔΡΕΣ, ΝΑ ΜΗΝ ΕΊΝΑΙ ΒΑΡΥ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/>
              <a:t>ΝΑ ΕΊΝΑΙ ΑΨΟΓΟ ΑΠΌ ΚΟΝΤΑ &amp; ΑΠΌ ΜΑΚΡΙΑ  </a:t>
            </a:r>
          </a:p>
        </p:txBody>
      </p:sp>
    </p:spTree>
    <p:extLst>
      <p:ext uri="{BB962C8B-B14F-4D97-AF65-F5344CB8AC3E}">
        <p14:creationId xmlns:p14="http://schemas.microsoft.com/office/powerpoint/2010/main" val="265782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ΠΑΡΑΓΟΝΤΕΣ ΕΠΗΡΕΑΣΜΟΥ </a:t>
            </a:r>
            <a:r>
              <a:rPr lang="el-GR" dirty="0" smtClean="0"/>
              <a:t>ΜΑΚΙΓΙΑΖ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2108641"/>
            <a:ext cx="9144000" cy="4114800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ΜΟΔΑ</a:t>
            </a:r>
          </a:p>
          <a:p>
            <a:pPr algn="ctr"/>
            <a:r>
              <a:rPr lang="el-GR" dirty="0" smtClean="0">
                <a:solidFill>
                  <a:srgbClr val="FF0000"/>
                </a:solidFill>
              </a:rPr>
              <a:t>ΠΡΟΣΩΠΟ ΑΤΟΜΟΥ</a:t>
            </a:r>
          </a:p>
          <a:p>
            <a:pPr algn="ctr"/>
            <a:r>
              <a:rPr lang="el-GR" dirty="0" smtClean="0">
                <a:solidFill>
                  <a:srgbClr val="FF0000"/>
                </a:solidFill>
              </a:rPr>
              <a:t>ΣΤΥΛ ΑΤΟΜΟΥ</a:t>
            </a:r>
          </a:p>
          <a:p>
            <a:pPr algn="ctr"/>
            <a:r>
              <a:rPr lang="el-GR" dirty="0" smtClean="0">
                <a:solidFill>
                  <a:srgbClr val="FF0000"/>
                </a:solidFill>
              </a:rPr>
              <a:t>ΗΛΙΚΙΑ ΑΤΟΜΟΥ</a:t>
            </a:r>
          </a:p>
          <a:p>
            <a:pPr algn="ctr"/>
            <a:r>
              <a:rPr lang="el-GR" dirty="0" smtClean="0">
                <a:solidFill>
                  <a:srgbClr val="FF0000"/>
                </a:solidFill>
              </a:rPr>
              <a:t>ΥΦΟΣ ΤΗΣ ΖΗΤΟΥΜΕΝΗΣ ΔΟΥΛΕΙΑΣ</a:t>
            </a:r>
          </a:p>
          <a:p>
            <a:pPr algn="ctr"/>
            <a:r>
              <a:rPr lang="el-GR" dirty="0" smtClean="0">
                <a:solidFill>
                  <a:srgbClr val="FF0000"/>
                </a:solidFill>
              </a:rPr>
              <a:t>ΤΟΠΟΣ ΦΩΤΟΓΡΑΦΗΣΗΣ</a:t>
            </a:r>
          </a:p>
          <a:p>
            <a:pPr algn="ctr"/>
            <a:r>
              <a:rPr lang="el-GR" dirty="0" smtClean="0">
                <a:solidFill>
                  <a:srgbClr val="FF0000"/>
                </a:solidFill>
              </a:rPr>
              <a:t>ΤΡΟΠΟΣ ΧΡΗΣΗΣ ΦΩΤΟΓΡΑΦΙΑΣ</a:t>
            </a:r>
          </a:p>
          <a:p>
            <a:endParaRPr lang="el-G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26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ΑΣΠΡΟΜΑΥΡΗ </a:t>
            </a:r>
            <a:r>
              <a:rPr lang="el-GR" dirty="0" smtClean="0"/>
              <a:t>ΦΩΤΟΓΡΑΦΗΣΗ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ΓΕΝΙΚΑ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1900822"/>
            <a:ext cx="9144000" cy="4957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Η ΦΩΤΟΓΡΑΦΙΑ ΘΑ ΦΑΙΝΕΤΑΙ ΓΚΡΙ. ΘΑ ΔΙΑΦΕΡΟΥΝ ΟΙ ΤΟΝΟΙ.</a:t>
            </a:r>
          </a:p>
          <a:p>
            <a:pPr marL="45720" indent="0">
              <a:lnSpc>
                <a:spcPct val="150000"/>
              </a:lnSpc>
              <a:buNone/>
            </a:pPr>
            <a:endParaRPr lang="el-GR" dirty="0" smtClean="0">
              <a:solidFill>
                <a:srgbClr val="7030A0"/>
              </a:solidFill>
            </a:endParaRPr>
          </a:p>
          <a:p>
            <a:pPr marL="45720" indent="0" algn="ctr">
              <a:lnSpc>
                <a:spcPct val="150000"/>
              </a:lnSpc>
              <a:buNone/>
            </a:pPr>
            <a:r>
              <a:rPr lang="el-GR" dirty="0" smtClean="0">
                <a:solidFill>
                  <a:srgbClr val="7030A0"/>
                </a:solidFill>
              </a:rPr>
              <a:t>-ΤΟ </a:t>
            </a:r>
            <a:r>
              <a:rPr lang="el-GR" dirty="0" smtClean="0">
                <a:solidFill>
                  <a:srgbClr val="FF0000"/>
                </a:solidFill>
              </a:rPr>
              <a:t>ΚΟΚΚΙΝΟ</a:t>
            </a:r>
            <a:r>
              <a:rPr lang="el-GR" dirty="0" smtClean="0">
                <a:solidFill>
                  <a:srgbClr val="7030A0"/>
                </a:solidFill>
              </a:rPr>
              <a:t> &amp; ΤΟ </a:t>
            </a:r>
            <a:r>
              <a:rPr lang="el-GR" dirty="0" smtClean="0">
                <a:solidFill>
                  <a:srgbClr val="FFC000"/>
                </a:solidFill>
              </a:rPr>
              <a:t>ΑΝΟΙΧΤΟ ΚΙΤΡΙΝΟ </a:t>
            </a:r>
            <a:r>
              <a:rPr lang="el-GR" dirty="0" smtClean="0">
                <a:solidFill>
                  <a:srgbClr val="7030A0"/>
                </a:solidFill>
              </a:rPr>
              <a:t>ΠΩΣ ΘΑ ΦΑΙΝΟΝΤΑΙ;</a:t>
            </a:r>
            <a:endParaRPr lang="el-GR" dirty="0">
              <a:solidFill>
                <a:srgbClr val="7030A0"/>
              </a:solidFill>
            </a:endParaRPr>
          </a:p>
          <a:p>
            <a:pPr marL="45720" indent="0" algn="ctr">
              <a:lnSpc>
                <a:spcPct val="150000"/>
              </a:lnSpc>
              <a:buNone/>
            </a:pPr>
            <a:r>
              <a:rPr lang="el-GR" dirty="0" smtClean="0">
                <a:solidFill>
                  <a:srgbClr val="FF0000"/>
                </a:solidFill>
              </a:rPr>
              <a:t>ΚΟΚΚΙΝΟ</a:t>
            </a:r>
            <a:r>
              <a:rPr lang="el-GR" dirty="0" smtClean="0">
                <a:solidFill>
                  <a:srgbClr val="7030A0"/>
                </a:solidFill>
              </a:rPr>
              <a:t> ΘΑ ΦΑΝΕΙ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ΣΚΟΥΡΟ ΓΚΡΙ</a:t>
            </a:r>
          </a:p>
          <a:p>
            <a:pPr marL="45720" indent="0" algn="ctr">
              <a:lnSpc>
                <a:spcPct val="150000"/>
              </a:lnSpc>
              <a:buNone/>
            </a:pPr>
            <a:r>
              <a:rPr lang="el-GR" dirty="0" smtClean="0">
                <a:solidFill>
                  <a:srgbClr val="FFC000"/>
                </a:solidFill>
              </a:rPr>
              <a:t>ΑΝΟΙΧΤΟ ΚΙΤΡΙΝΟ </a:t>
            </a:r>
            <a:r>
              <a:rPr lang="el-GR" dirty="0" smtClean="0">
                <a:solidFill>
                  <a:srgbClr val="7030A0"/>
                </a:solidFill>
              </a:rPr>
              <a:t>ΘΑ ΦΑΝΕΙ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</a:rPr>
              <a:t>ΑΝΟΙΧΤΟ ΓΚΡΙ </a:t>
            </a:r>
          </a:p>
          <a:p>
            <a:pPr>
              <a:lnSpc>
                <a:spcPct val="150000"/>
              </a:lnSpc>
            </a:pPr>
            <a:endParaRPr lang="el-GR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29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274707"/>
            <a:ext cx="9144000" cy="1143000"/>
          </a:xfrm>
        </p:spPr>
        <p:txBody>
          <a:bodyPr/>
          <a:lstStyle/>
          <a:p>
            <a:pPr algn="ctr"/>
            <a:r>
              <a:rPr lang="el-GR" dirty="0"/>
              <a:t>ΑΣΠΡΟΜΑΥΡΗ ΦΩΤΟΓΡΑΦΗΣΗ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22219" y="1900822"/>
            <a:ext cx="10141526" cy="4957177"/>
          </a:xfrm>
        </p:spPr>
        <p:txBody>
          <a:bodyPr>
            <a:normAutofit fontScale="92500" lnSpcReduction="20000"/>
          </a:bodyPr>
          <a:lstStyle/>
          <a:p>
            <a:pPr marL="709200" indent="-457200">
              <a:spcAft>
                <a:spcPts val="1200"/>
              </a:spcAft>
              <a:buFont typeface="+mj-lt"/>
              <a:buAutoNum type="arabicPeriod"/>
            </a:pPr>
            <a:r>
              <a:rPr lang="el-GR" dirty="0" smtClean="0"/>
              <a:t>ΒΑΣΗ &amp; ΠΟΥΔΡΑ ΔΕΝ ΕΊΝΑΙ ΑΠΑΡΑΙΤΗΤΟ ΝΑ ΕΊΝΑΙ ΙΔΙΟΥ ΧΡΩΜΑΤΙΚΟΥ ΤΟΝΟΥ ΜΕ ΤΟΥ ΜΟΝΤΕΛΟΥ. ΚΡΙΝΕΤΑΙ ΑΝΑΛΟΓΑ ΤΗΣ ΦΩΤΟΓΡΑΦΙΣΗΣ</a:t>
            </a:r>
          </a:p>
          <a:p>
            <a:pPr marL="709200" indent="-457200">
              <a:spcAft>
                <a:spcPts val="1200"/>
              </a:spcAft>
              <a:buFont typeface="+mj-lt"/>
              <a:buAutoNum type="arabicPeriod"/>
            </a:pPr>
            <a:r>
              <a:rPr lang="el-GR" dirty="0" smtClean="0"/>
              <a:t>ΜΑΤΙΑ: ΑΠΟΦΕΥΓΕΤΑΙ Η ΧΡΗΣΗ ΚΟΝΤΙΝΩΝ ΧΡΩΜΑΤΩΝ ΓΙΑΤΙ ΘΑ ΦΑΙΝΟΝΤΑΙ ΈΝΑ ΕΝΙΑΙΟ ΓΚΡΙ ΧΡΩΜΑ (ΠΧ ΛΕΥΚΟ-ΓΑΛΑΖΙΟ)</a:t>
            </a:r>
          </a:p>
          <a:p>
            <a:pPr marL="70920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EYELINER:</a:t>
            </a:r>
            <a:r>
              <a:rPr lang="el-GR" dirty="0" smtClean="0"/>
              <a:t> ΜΠΟΡΕΙ ΝΑ ΕΦΑΡΜΟΣΤΕΙ</a:t>
            </a:r>
          </a:p>
          <a:p>
            <a:pPr marL="709200" indent="-457200">
              <a:spcAft>
                <a:spcPts val="1200"/>
              </a:spcAft>
              <a:buFont typeface="+mj-lt"/>
              <a:buAutoNum type="arabicPeriod"/>
            </a:pPr>
            <a:r>
              <a:rPr lang="el-GR" dirty="0" smtClean="0"/>
              <a:t>ΤΟΝΙΣΜΟΣ ΦΡΥΔΙΩΝ: ΜΠΟΡΕΙ ΝΑ ΕΦΡΑΜΟΣΤΕΙ</a:t>
            </a:r>
          </a:p>
          <a:p>
            <a:pPr marL="709200" indent="-457200">
              <a:spcAft>
                <a:spcPts val="1200"/>
              </a:spcAft>
              <a:buFont typeface="+mj-lt"/>
              <a:buAutoNum type="arabicPeriod"/>
            </a:pPr>
            <a:r>
              <a:rPr lang="el-GR" dirty="0" smtClean="0"/>
              <a:t>ΧΕΙΛΗ: ΑΝΑΛΟΓΩΣ ΜΕ ΤΟ ΥΦΟΣ. ΜΕ ΣΚΟΥΡΑ ΚΡΑΓΙΟΝ ΦΑΙΝΟΝΤΑΙ ΠΟΛΎ ΤΟΝΙΣΜΕΝΑ ΤΑ ΧΕΙΛΗ</a:t>
            </a:r>
          </a:p>
          <a:p>
            <a:pPr marL="709200" indent="-457200">
              <a:spcAft>
                <a:spcPts val="1200"/>
              </a:spcAft>
              <a:buFont typeface="+mj-lt"/>
              <a:buAutoNum type="arabicPeriod"/>
            </a:pPr>
            <a:r>
              <a:rPr lang="el-GR" dirty="0" smtClean="0"/>
              <a:t>ΡΟΥΖ: ΣΥΝΗΘΩΣ ΔΕΝ ΧΡΗΣΙΜΟΠΟΙΕΙΤΑΙ ΓΙΑΤΙ ΔΕΝ ΔΙΑΚΡΙΝΕΤΑΙ ΤΟ ΧΡΩΜΑ</a:t>
            </a:r>
          </a:p>
          <a:p>
            <a:pPr marL="709200" indent="-457200">
              <a:spcAft>
                <a:spcPts val="1200"/>
              </a:spcAft>
              <a:buFont typeface="+mj-lt"/>
              <a:buAutoNum type="arabicPeriod"/>
            </a:pPr>
            <a:r>
              <a:rPr lang="el-GR" dirty="0" smtClean="0"/>
              <a:t>ΚΆΘΕ ΑΚΑΛΥΠΤΗ ΠΕΡΙΟΧΗ ΜΑΚΙΓΙΑΡΕΤΑΙ</a:t>
            </a:r>
          </a:p>
          <a:p>
            <a:pPr marL="252000" indent="0">
              <a:spcAft>
                <a:spcPts val="1200"/>
              </a:spcAft>
              <a:buNone/>
            </a:pPr>
            <a:endParaRPr lang="el-GR" dirty="0" smtClean="0"/>
          </a:p>
          <a:p>
            <a:pPr marL="709200" indent="-45720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874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ΑΣΠΡΟΜΑΥΡΗ </a:t>
            </a:r>
            <a:r>
              <a:rPr lang="el-GR" dirty="0" smtClean="0"/>
              <a:t>ΦΩΤΟΓΡΑΦΗΣΗ &amp; ΦΩΤΟΣΚΙΑΣΕΙΣ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1900823"/>
            <a:ext cx="9448800" cy="4114800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l-GR" dirty="0" smtClean="0">
                <a:solidFill>
                  <a:srgbClr val="7030A0"/>
                </a:solidFill>
              </a:rPr>
              <a:t>ΑΝΑΛΟΓΑ ΜΕ ΤΟ ΣΧΗΜΑ ΤΟΥ ΠΡΟΣΩΠΟΥ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>
                <a:solidFill>
                  <a:srgbClr val="7030A0"/>
                </a:solidFill>
              </a:rPr>
              <a:t>ΧΡΗΣΗ ΟΠΟΙΑΣΔΗΠΟΤΕ ΑΠΟΧΡΩΣΗΣ ΓΙΑΤΙ ΔΕΝ ΥΠΑΡΧΕΙ ΧΡΩΜΑ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>
                <a:solidFill>
                  <a:srgbClr val="7030A0"/>
                </a:solidFill>
              </a:rPr>
              <a:t>ΣΚΙΑΣΗ – ΣΚΟΥΡΟΥΣ ΤΟΝΟΥΣ ΓΚΡΙ</a:t>
            </a:r>
          </a:p>
          <a:p>
            <a:pPr marL="45720" indent="0">
              <a:buNone/>
            </a:pPr>
            <a:r>
              <a:rPr lang="el-GR" dirty="0" smtClean="0">
                <a:solidFill>
                  <a:srgbClr val="7030A0"/>
                </a:solidFill>
              </a:rPr>
              <a:t>      ΦΩΣ – ΑΝΟΙΧΤΟΥΣ ΤΟΝΟΥΣ ΓΚΡΙ</a:t>
            </a:r>
          </a:p>
          <a:p>
            <a:pPr marL="45720" indent="0">
              <a:buNone/>
            </a:pPr>
            <a:endParaRPr lang="el-GR" dirty="0" smtClean="0">
              <a:solidFill>
                <a:srgbClr val="7030A0"/>
              </a:solidFill>
            </a:endParaRPr>
          </a:p>
          <a:p>
            <a:pPr marL="45720" indent="0">
              <a:buNone/>
            </a:pPr>
            <a:r>
              <a:rPr lang="el-GR" dirty="0" smtClean="0">
                <a:solidFill>
                  <a:srgbClr val="7030A0"/>
                </a:solidFill>
              </a:rPr>
              <a:t>-ΠΩΣ ΘΑ ΦΩΤΟΣΚΙΑΖΑΤΕ ΈΝΑ ΜΑΤΙ ΜΕ ΜΕΓΑΛΟ ΒΛΕΦΑΡΟ;</a:t>
            </a:r>
          </a:p>
          <a:p>
            <a:pPr marL="45720" indent="0">
              <a:buNone/>
            </a:pPr>
            <a:r>
              <a:rPr lang="el-GR" dirty="0" smtClean="0">
                <a:solidFill>
                  <a:srgbClr val="FFC000"/>
                </a:solidFill>
              </a:rPr>
              <a:t>ΔΕΝ ΘΑ ΤΟ ΦΩΤΟΣΚΙΑΖΑ </a:t>
            </a:r>
            <a:r>
              <a:rPr lang="el-GR" dirty="0" smtClean="0">
                <a:solidFill>
                  <a:srgbClr val="7030A0"/>
                </a:solidFill>
              </a:rPr>
              <a:t>ΓΙΑΤΙ ΕΙΤΕ ΕΠΙΛΕΧΘΗΚΕ ΛΟΓΩ ΑΥΤΟΥ ΕΙΤΕ ΘΑ ΦΑΝΕΙ ΤΟ ΜΑΤΙ ΕΞΦΘΑΛΜΟ ΑΝ ΤΟ ΤΟΝΙΖΑ. ΣΥΝΝΕΝΟΗΣΗ ΜΕ ΦΩΤΟΓΡΑΦΟ.</a:t>
            </a:r>
          </a:p>
          <a:p>
            <a:pPr marL="45720" indent="0">
              <a:buNone/>
            </a:pPr>
            <a:endParaRPr lang="el-G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36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163871"/>
            <a:ext cx="9144000" cy="1143000"/>
          </a:xfrm>
        </p:spPr>
        <p:txBody>
          <a:bodyPr/>
          <a:lstStyle/>
          <a:p>
            <a:pPr algn="ctr"/>
            <a:r>
              <a:rPr lang="el-GR" dirty="0" smtClean="0"/>
              <a:t>ΕΓΧΡΩΜΗ ΦΩΤΟΓΡΑΦΙΑ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1512895"/>
            <a:ext cx="9144000" cy="4957177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ΌΤΙ ΙΣΧΥΕΙ ΣΤΟ ΑΣΠΡΟΜΑΥΡΟ + </a:t>
            </a:r>
            <a:r>
              <a:rPr lang="el-GR" b="1" u="sng" dirty="0" smtClean="0">
                <a:solidFill>
                  <a:srgbClr val="C00000"/>
                </a:solidFill>
              </a:rPr>
              <a:t>ΧΡΩΜΑ</a:t>
            </a:r>
          </a:p>
          <a:p>
            <a:r>
              <a:rPr lang="el-GR" dirty="0" smtClean="0">
                <a:solidFill>
                  <a:srgbClr val="C00000"/>
                </a:solidFill>
              </a:rPr>
              <a:t>ΕΠΙΛΟΓΗ ΤΩΝ ΧΡΩΜΑΤΩΝ ΜΕ ΒΑΣΗ: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>
                <a:solidFill>
                  <a:srgbClr val="C00000"/>
                </a:solidFill>
              </a:rPr>
              <a:t>ΦΥΣΙΚΑ ΧΡΩΜΑΤΑ ΤΟΥ ΜΟΝΤΕΛΟΥ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>
                <a:solidFill>
                  <a:srgbClr val="C00000"/>
                </a:solidFill>
              </a:rPr>
              <a:t>ΧΡΩΜΑΤΑ ΡΟΥΧΩΝ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>
                <a:solidFill>
                  <a:srgbClr val="C00000"/>
                </a:solidFill>
              </a:rPr>
              <a:t>ΣΤΥΛ ΔΟΥΛΕΙΑΣ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>
                <a:solidFill>
                  <a:srgbClr val="C00000"/>
                </a:solidFill>
              </a:rPr>
              <a:t>ΧΡΩΜΑΤΑ ΠΕΡΙΒΑΛΛΟΝΤΟΣ ΦΩΤΟΓΡΑΦΗΣΗΣ*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>
                <a:solidFill>
                  <a:srgbClr val="C00000"/>
                </a:solidFill>
              </a:rPr>
              <a:t>ΧΡΩΜΑ ΦΩΤΙΣΜΟΥ (ΛΕΥΚΟ ΣΥΝΗΘΩΣ ΓΙΑΤΙ ΕΠΗΡΕΑΖΕΙ ΕΛΑΧΙΣΤΑ ΤΑ ΧΡΩΜΑΤΑ ΤΩΝ ΥΛΙΚΩΝ)</a:t>
            </a:r>
          </a:p>
          <a:p>
            <a:pPr marL="45720" indent="0">
              <a:buNone/>
            </a:pPr>
            <a:r>
              <a:rPr lang="el-GR" dirty="0" smtClean="0">
                <a:solidFill>
                  <a:srgbClr val="C00000"/>
                </a:solidFill>
              </a:rPr>
              <a:t>*ΠΡΑΣΙΝΗ ΣΚΙΑ, ΠΡΑΣΙΝΟ ΦΟΝΤΟ – ΠΟΛΎ ΠΡΑΣΙΝΟ ΣΤΑ ΜΑΤΙΑ</a:t>
            </a:r>
          </a:p>
          <a:p>
            <a:pPr marL="502920" indent="-457200">
              <a:buFont typeface="+mj-lt"/>
              <a:buAutoNum type="arabicPeriod"/>
            </a:pPr>
            <a:endParaRPr lang="el-GR" dirty="0" smtClean="0">
              <a:solidFill>
                <a:srgbClr val="C00000"/>
              </a:solidFill>
            </a:endParaRPr>
          </a:p>
          <a:p>
            <a:pPr marL="502920" indent="-457200">
              <a:buFont typeface="+mj-lt"/>
              <a:buAutoNum type="arabicPeriod"/>
            </a:pPr>
            <a:endParaRPr lang="el-GR" dirty="0" smtClean="0">
              <a:solidFill>
                <a:srgbClr val="C00000"/>
              </a:solidFill>
            </a:endParaRPr>
          </a:p>
          <a:p>
            <a:endParaRPr lang="el-GR" b="1" u="sng" dirty="0"/>
          </a:p>
        </p:txBody>
      </p:sp>
    </p:spTree>
    <p:extLst>
      <p:ext uri="{BB962C8B-B14F-4D97-AF65-F5344CB8AC3E}">
        <p14:creationId xmlns:p14="http://schemas.microsoft.com/office/powerpoint/2010/main" val="297109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ΤΙ ΓΙΝΕΤΑΙ ΣΕ ΠΕΡΙΠΤΩΣΗ ΕΞΩΤΕΡΙΚΗΣ ΦΩΤΟΓΡΑΦΗΣΗΣ;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ΠΗΓΗ ΦΩΤΟΣ: ΗΛΙΟΣ</a:t>
            </a:r>
          </a:p>
          <a:p>
            <a:r>
              <a:rPr lang="el-GR" dirty="0" smtClean="0"/>
              <a:t>ΜΕΤΑΒΑΛΛΕΤΑΙ ΤΟ ΦΩΣ ΑΝΑΛΟΓΑ ΜΕ ΤΗΝ ΩΡΑ ΤΗΣ ΜΕΡΑΣ</a:t>
            </a:r>
          </a:p>
          <a:p>
            <a:pPr marL="45720" indent="0">
              <a:buNone/>
            </a:pPr>
            <a:r>
              <a:rPr lang="el-GR" dirty="0"/>
              <a:t> </a:t>
            </a:r>
            <a:r>
              <a:rPr lang="el-GR" dirty="0" smtClean="0"/>
              <a:t>  </a:t>
            </a:r>
          </a:p>
          <a:p>
            <a:pPr marL="45720" indent="0">
              <a:buNone/>
            </a:pPr>
            <a:r>
              <a:rPr lang="el-GR" dirty="0" smtClean="0"/>
              <a:t>ΠΡΩΙ-ΓΑΛΑΖΩΠΟ </a:t>
            </a:r>
          </a:p>
          <a:p>
            <a:pPr marL="45720" indent="0">
              <a:buNone/>
            </a:pPr>
            <a:r>
              <a:rPr lang="el-GR" dirty="0"/>
              <a:t> </a:t>
            </a:r>
            <a:r>
              <a:rPr lang="el-GR" dirty="0" smtClean="0"/>
              <a:t>  </a:t>
            </a:r>
          </a:p>
          <a:p>
            <a:pPr marL="45720" indent="0">
              <a:buNone/>
            </a:pPr>
            <a:r>
              <a:rPr lang="el-GR" dirty="0" smtClean="0"/>
              <a:t>ΜΕΣΗΜΕΡΙ-ΛΕΥΚΟ &amp; ΚΙΤΡΙΝΟ</a:t>
            </a:r>
          </a:p>
          <a:p>
            <a:pPr marL="45720" indent="0">
              <a:buNone/>
            </a:pPr>
            <a:r>
              <a:rPr lang="el-GR" dirty="0"/>
              <a:t> </a:t>
            </a:r>
            <a:r>
              <a:rPr lang="el-GR" dirty="0" smtClean="0"/>
              <a:t>  </a:t>
            </a:r>
          </a:p>
          <a:p>
            <a:pPr marL="45720" indent="0">
              <a:buNone/>
            </a:pPr>
            <a:r>
              <a:rPr lang="el-GR" dirty="0" smtClean="0"/>
              <a:t>ΑΠΟΓΕΥΜΑ-ΠΟΡΤΟΚΑΛΙΖΕΙ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003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ΛΟΥΛΟΥΔΙΑ 16Χ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459332_TF03098890" id="{39E934FB-B490-4128-9CF5-968CB98E2D67}" vid="{B3A0CBFC-05A2-4E04-A9EE-402BF1ABF1F6}"/>
    </a:ext>
  </a:extLst>
</a:theme>
</file>

<file path=ppt/theme/theme2.xml><?xml version="1.0" encoding="utf-8"?>
<a:theme xmlns:a="http://schemas.openxmlformats.org/drawingml/2006/main" name="Θέμα του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Μοβ λουλούδια σε μπλε φόντο (ευρεία οθόνη)</Template>
  <TotalTime>293</TotalTime>
  <Words>368</Words>
  <Application>Microsoft Office PowerPoint</Application>
  <PresentationFormat>Ευρεία οθόνη</PresentationFormat>
  <Paragraphs>75</Paragraphs>
  <Slides>11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4" baseType="lpstr">
      <vt:lpstr>Arial</vt:lpstr>
      <vt:lpstr>Century Schoolbook</vt:lpstr>
      <vt:lpstr>ΛΟΥΛΟΥΔΙΑ 16Χ9</vt:lpstr>
      <vt:lpstr>ΜΑΚΙΓΙΑΖ MEDIA &amp; TV  Γ’ ΕΞΑΜΗΝΟ</vt:lpstr>
      <vt:lpstr>ΜΑΚΙΓΙΑΖ ΦΩΤΟΓΡΑΦΙΑΣ</vt:lpstr>
      <vt:lpstr>ΓΕΝΙΚΕΣ ΑΡΧΕΣ ΜΑΚΙΓΙΑΖ</vt:lpstr>
      <vt:lpstr>ΠΑΡΑΓΟΝΤΕΣ ΕΠΗΡΕΑΣΜΟΥ ΜΑΚΙΓΙΑΖ</vt:lpstr>
      <vt:lpstr>ΑΣΠΡΟΜΑΥΡΗ ΦΩΤΟΓΡΑΦΗΣΗ ΓΕΝΙΚΑ</vt:lpstr>
      <vt:lpstr>ΑΣΠΡΟΜΑΥΡΗ ΦΩΤΟΓΡΑΦΗΣΗ</vt:lpstr>
      <vt:lpstr>ΑΣΠΡΟΜΑΥΡΗ ΦΩΤΟΓΡΑΦΗΣΗ &amp; ΦΩΤΟΣΚΙΑΣΕΙΣ</vt:lpstr>
      <vt:lpstr>ΕΓΧΡΩΜΗ ΦΩΤΟΓΡΑΦΙΑ</vt:lpstr>
      <vt:lpstr>ΤΙ ΓΙΝΕΤΑΙ ΣΕ ΠΕΡΙΠΤΩΣΗ ΕΞΩΤΕΡΙΚΗΣ ΦΩΤΟΓΡΑΦΗΣΗΣ;</vt:lpstr>
      <vt:lpstr>ΚΥΚΛΟΣ ΙΤΤΕΝ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ΑΙΣΘΗΤΙΚΗ ΑΚΡΩΝ Γ’ ΕΞΑΜΗΝΟ</dc:title>
  <dc:creator>Νικολέττα Μιχαηλίδου</dc:creator>
  <cp:lastModifiedBy>Νικολέττα Μιχαηλίδου</cp:lastModifiedBy>
  <cp:revision>156</cp:revision>
  <dcterms:created xsi:type="dcterms:W3CDTF">2022-10-12T18:45:22Z</dcterms:created>
  <dcterms:modified xsi:type="dcterms:W3CDTF">2022-12-10T12:48:24Z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