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24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Ορθογώνιο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23" name="Ορθογώνιο 22"/>
          <p:cNvSpPr/>
          <p:nvPr/>
        </p:nvSpPr>
        <p:spPr>
          <a:xfrm flipV="1">
            <a:off x="5410183" y="3810002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24" name="Ορθογώνιο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25" name="Ορθογώνιο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26" name="Ορθογώνιο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27" name="Ορθογώνιο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 useBgFill="1">
        <p:nvSpPr>
          <p:cNvPr id="30" name="Στρογγυλεμένο ορθογώνιο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 useBgFill="1">
        <p:nvSpPr>
          <p:cNvPr id="31" name="Στρογγυλεμένο ορθογώνιο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7" name="Ορθογώνιο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10" name="Ορθογώνιο 9"/>
          <p:cNvSpPr/>
          <p:nvPr/>
        </p:nvSpPr>
        <p:spPr>
          <a:xfrm>
            <a:off x="1" y="3675529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11" name="Ορθογώνιο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457200" y="2389010"/>
            <a:ext cx="8458200" cy="1470025"/>
          </a:xfrm>
        </p:spPr>
        <p:txBody>
          <a:bodyPr rtlCol="0"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pPr rtl="0"/>
            <a:r>
              <a:rPr lang="el-GR" noProof="0" smtClean="0"/>
              <a:t>Kλικ για επεξεργασία του τίτλου</a:t>
            </a:r>
            <a:endParaRPr lang="el-GR" noProof="0" dirty="0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 rtlCol="0"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el-GR" noProof="0" smtClean="0"/>
              <a:t>Κάντε κλικ για να επεξεργαστείτε τον υπότιτλο του υποδείγματος</a:t>
            </a:r>
            <a:endParaRPr lang="el-GR" noProof="0" dirty="0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>
          <a:xfrm>
            <a:off x="5448837" y="4205288"/>
            <a:ext cx="1295400" cy="457200"/>
          </a:xfrm>
        </p:spPr>
        <p:txBody>
          <a:bodyPr rtlCol="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>
          <a:xfrm>
            <a:off x="6782874" y="4206240"/>
            <a:ext cx="960120" cy="457200"/>
          </a:xfrm>
        </p:spPr>
        <p:txBody>
          <a:bodyPr rtlCol="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3411134E-5846-4542-84C9-DE084E3BFDA8}" type="datetimeFigureOut">
              <a:rPr lang="el-GR" smtClean="0"/>
              <a:t>13/11/2022</a:t>
            </a:fld>
            <a:endParaRPr lang="el-GR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8320089" y="1136"/>
            <a:ext cx="747712" cy="365760"/>
          </a:xfrm>
        </p:spPr>
        <p:txBody>
          <a:bodyPr rtlCol="0"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20F7982-D6A7-431D-B8A6-C03818B519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Kλικ για επεξεργασία του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/>
            </a:lvl1pPr>
            <a:lvl5pPr>
              <a:defRPr/>
            </a:lvl5pPr>
          </a:lstStyle>
          <a:p>
            <a:pPr lvl="0" rtl="0" eaLnBrk="1" latinLnBrk="0" hangingPunct="1"/>
            <a:r>
              <a:rPr lang="el-GR" noProof="0" smtClean="0"/>
              <a:t>Kλικ για επεξεργασία των στυλ του υποδείγματος</a:t>
            </a:r>
          </a:p>
          <a:p>
            <a:pPr lvl="1" rtl="0" eaLnBrk="1" latinLnBrk="0" hangingPunct="1"/>
            <a:r>
              <a:rPr lang="el-GR" noProof="0" smtClean="0"/>
              <a:t>Δεύτερου επιπέδου</a:t>
            </a:r>
          </a:p>
          <a:p>
            <a:pPr lvl="2" rtl="0" eaLnBrk="1" latinLnBrk="0" hangingPunct="1"/>
            <a:r>
              <a:rPr lang="el-GR" noProof="0" smtClean="0"/>
              <a:t>Τρίτου επιπέδου</a:t>
            </a:r>
          </a:p>
          <a:p>
            <a:pPr lvl="3" rtl="0" eaLnBrk="1" latinLnBrk="0" hangingPunct="1"/>
            <a:r>
              <a:rPr lang="el-GR" noProof="0" smtClean="0"/>
              <a:t>Τέταρτου επιπέδου</a:t>
            </a:r>
          </a:p>
          <a:p>
            <a:pPr lvl="4" rtl="0" eaLnBrk="1" latinLnBrk="0" hangingPunct="1"/>
            <a:r>
              <a:rPr lang="el-GR" noProof="0" smtClean="0"/>
              <a:t>Πέμπτου επιπέδου</a:t>
            </a:r>
            <a:endParaRPr kumimoji="0"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411134E-5846-4542-84C9-DE084E3BFDA8}" type="datetimeFigureOut">
              <a:rPr lang="el-GR" smtClean="0"/>
              <a:t>13/11/2022</a:t>
            </a:fld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520F7982-D6A7-431D-B8A6-C03818B519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 hasCustomPrompt="1"/>
          </p:nvPr>
        </p:nvSpPr>
        <p:spPr>
          <a:xfrm>
            <a:off x="6781800" y="1143000"/>
            <a:ext cx="1905000" cy="5448300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el-GR" noProof="0" dirty="0" smtClean="0"/>
              <a:t>Επεξεργασία 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1143000"/>
            <a:ext cx="6248400" cy="5448300"/>
          </a:xfrm>
        </p:spPr>
        <p:txBody>
          <a:bodyPr vert="eaVert" rtlCol="0"/>
          <a:lstStyle>
            <a:lvl5pPr>
              <a:defRPr/>
            </a:lvl5pPr>
          </a:lstStyle>
          <a:p>
            <a:pPr lvl="0" rtl="0" eaLnBrk="1" latinLnBrk="0" hangingPunct="1"/>
            <a:r>
              <a:rPr lang="el-GR" noProof="0" dirty="0"/>
              <a:t>Στυλ υποδείγματος κειμένου</a:t>
            </a:r>
          </a:p>
          <a:p>
            <a:pPr lvl="1" rtl="0" eaLnBrk="1" latinLnBrk="0" hangingPunct="1"/>
            <a:r>
              <a:rPr lang="el-GR" noProof="0" dirty="0"/>
              <a:t>Δεύτερου επιπέδου</a:t>
            </a:r>
          </a:p>
          <a:p>
            <a:pPr lvl="2" rtl="0" eaLnBrk="1" latinLnBrk="0" hangingPunct="1"/>
            <a:r>
              <a:rPr lang="el-GR" noProof="0" dirty="0"/>
              <a:t>Τρίτου επιπέδου</a:t>
            </a:r>
          </a:p>
          <a:p>
            <a:pPr lvl="3" rtl="0" eaLnBrk="1" latinLnBrk="0" hangingPunct="1"/>
            <a:r>
              <a:rPr lang="el-GR" noProof="0" dirty="0"/>
              <a:t>Τέταρτου επιπέδου</a:t>
            </a:r>
          </a:p>
          <a:p>
            <a:pPr lvl="4" rtl="0" eaLnBrk="1" latinLnBrk="0" hangingPunct="1"/>
            <a:r>
              <a:rPr lang="el-GR" noProof="0" dirty="0"/>
              <a:t>Πέμπτου επιπέδου</a:t>
            </a:r>
            <a:endParaRPr kumimoji="0"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411134E-5846-4542-84C9-DE084E3BFDA8}" type="datetimeFigureOut">
              <a:rPr lang="el-GR" smtClean="0"/>
              <a:t>13/11/2022</a:t>
            </a:fld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520F7982-D6A7-431D-B8A6-C03818B519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Kλικ για επεξεργασία του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 rtl="0" eaLnBrk="1" latinLnBrk="0" hangingPunct="1"/>
            <a:r>
              <a:rPr lang="el-GR" noProof="0" smtClean="0"/>
              <a:t>Kλικ για επεξεργασία των στυλ του υποδείγματος</a:t>
            </a:r>
          </a:p>
          <a:p>
            <a:pPr lvl="1" rtl="0" eaLnBrk="1" latinLnBrk="0" hangingPunct="1"/>
            <a:r>
              <a:rPr lang="el-GR" noProof="0" smtClean="0"/>
              <a:t>Δεύτερου επιπέδου</a:t>
            </a:r>
          </a:p>
          <a:p>
            <a:pPr lvl="2" rtl="0" eaLnBrk="1" latinLnBrk="0" hangingPunct="1"/>
            <a:r>
              <a:rPr lang="el-GR" noProof="0" smtClean="0"/>
              <a:t>Τρίτου επιπέδου</a:t>
            </a:r>
          </a:p>
          <a:p>
            <a:pPr lvl="3" rtl="0" eaLnBrk="1" latinLnBrk="0" hangingPunct="1"/>
            <a:r>
              <a:rPr lang="el-GR" noProof="0" smtClean="0"/>
              <a:t>Τέταρτου επιπέδου</a:t>
            </a:r>
          </a:p>
          <a:p>
            <a:pPr lvl="4" rtl="0" eaLnBrk="1" latinLnBrk="0" hangingPunct="1"/>
            <a:r>
              <a:rPr lang="el-GR" noProof="0" smtClean="0"/>
              <a:t>Πέμπτου επιπέδου</a:t>
            </a:r>
            <a:endParaRPr kumimoji="0"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411134E-5846-4542-84C9-DE084E3BFDA8}" type="datetimeFigureOut">
              <a:rPr lang="el-GR" smtClean="0"/>
              <a:t>13/11/2022</a:t>
            </a:fld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520F7982-D6A7-431D-B8A6-C03818B519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1968323"/>
            <a:ext cx="7772400" cy="1362075"/>
          </a:xfrm>
        </p:spPr>
        <p:txBody>
          <a:bodyPr rtlCol="0"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pPr rtl="0"/>
            <a:r>
              <a:rPr lang="el-GR" noProof="0" smtClean="0"/>
              <a:t>Kλικ για επεξεργασία του τίτλου</a:t>
            </a:r>
            <a:endParaRPr kumimoji="0"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rtlCol="0"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el-GR" noProof="0" smtClean="0"/>
              <a:t>Kλικ για επεξεργασία των στυλ του υποδείγματος</a:t>
            </a: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411134E-5846-4542-84C9-DE084E3BFDA8}" type="datetimeFigureOut">
              <a:rPr lang="el-GR" smtClean="0"/>
              <a:t>13/11/2022</a:t>
            </a:fld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520F7982-D6A7-431D-B8A6-C03818B519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Kλικ για επεξεργασία του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2249426"/>
            <a:ext cx="4038600" cy="4341875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el-GR" noProof="0" smtClean="0"/>
              <a:t>Kλικ για επεξεργασία των στυλ του υποδείγματος</a:t>
            </a:r>
          </a:p>
          <a:p>
            <a:pPr lvl="1" rtl="0" eaLnBrk="1" latinLnBrk="0" hangingPunct="1"/>
            <a:r>
              <a:rPr lang="el-GR" noProof="0" smtClean="0"/>
              <a:t>Δεύτερου επιπέδου</a:t>
            </a:r>
          </a:p>
          <a:p>
            <a:pPr lvl="2" rtl="0" eaLnBrk="1" latinLnBrk="0" hangingPunct="1"/>
            <a:r>
              <a:rPr lang="el-GR" noProof="0" smtClean="0"/>
              <a:t>Τρίτου επιπέδου</a:t>
            </a:r>
          </a:p>
          <a:p>
            <a:pPr lvl="3" rtl="0" eaLnBrk="1" latinLnBrk="0" hangingPunct="1"/>
            <a:r>
              <a:rPr lang="el-GR" noProof="0" smtClean="0"/>
              <a:t>Τέταρτου επιπέδου</a:t>
            </a:r>
          </a:p>
          <a:p>
            <a:pPr lvl="4" rtl="0" eaLnBrk="1" latinLnBrk="0" hangingPunct="1"/>
            <a:r>
              <a:rPr lang="el-GR" noProof="0" smtClean="0"/>
              <a:t>Πέμπτου επιπέδου</a:t>
            </a:r>
            <a:endParaRPr kumimoji="0"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2249426"/>
            <a:ext cx="4038600" cy="4341875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el-GR" noProof="0" smtClean="0"/>
              <a:t>Kλικ για επεξεργασία των στυλ του υποδείγματος</a:t>
            </a:r>
          </a:p>
          <a:p>
            <a:pPr lvl="1" rtl="0" eaLnBrk="1" latinLnBrk="0" hangingPunct="1"/>
            <a:r>
              <a:rPr lang="el-GR" noProof="0" smtClean="0"/>
              <a:t>Δεύτερου επιπέδου</a:t>
            </a:r>
          </a:p>
          <a:p>
            <a:pPr lvl="2" rtl="0" eaLnBrk="1" latinLnBrk="0" hangingPunct="1"/>
            <a:r>
              <a:rPr lang="el-GR" noProof="0" smtClean="0"/>
              <a:t>Τρίτου επιπέδου</a:t>
            </a:r>
          </a:p>
          <a:p>
            <a:pPr lvl="3" rtl="0" eaLnBrk="1" latinLnBrk="0" hangingPunct="1"/>
            <a:r>
              <a:rPr lang="el-GR" noProof="0" smtClean="0"/>
              <a:t>Τέταρτου επιπέδου</a:t>
            </a:r>
          </a:p>
          <a:p>
            <a:pPr lvl="4" rtl="0" eaLnBrk="1" latinLnBrk="0" hangingPunct="1"/>
            <a:r>
              <a:rPr lang="el-GR" noProof="0" smtClean="0"/>
              <a:t>Πέμπτου επιπέδου</a:t>
            </a:r>
            <a:endParaRPr kumimoji="0" lang="el-GR" noProof="0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411134E-5846-4542-84C9-DE084E3BFDA8}" type="datetimeFigureOut">
              <a:rPr lang="el-GR" smtClean="0"/>
              <a:t>13/11/2022</a:t>
            </a:fld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520F7982-D6A7-431D-B8A6-C03818B519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extLst mod="1">
    <p:ext uri="{DCECCB84-F9BA-43D5-87BE-67443E8EF086}">
      <p15:sldGuideLst xmlns=""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rtlCol="0" anchor="ctr"/>
          <a:lstStyle>
            <a:lvl1pPr>
              <a:defRPr sz="4000" b="0" i="0" cap="none" baseline="0"/>
            </a:lvl1pPr>
          </a:lstStyle>
          <a:p>
            <a:pPr rtl="0"/>
            <a:r>
              <a:rPr lang="el-GR" noProof="0" smtClean="0"/>
              <a:t>Kλικ για επεξεργασία του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el-GR" noProof="0" smtClean="0"/>
              <a:t>Kλικ για επεξεργασία των στυλ του υποδείγματος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el-GR" noProof="0" smtClean="0"/>
              <a:t>Kλικ για επεξεργασία των στυλ του υποδείγματος</a:t>
            </a:r>
          </a:p>
          <a:p>
            <a:pPr lvl="1" rtl="0" eaLnBrk="1" latinLnBrk="0" hangingPunct="1"/>
            <a:r>
              <a:rPr lang="el-GR" noProof="0" smtClean="0"/>
              <a:t>Δεύτερου επιπέδου</a:t>
            </a:r>
          </a:p>
          <a:p>
            <a:pPr lvl="2" rtl="0" eaLnBrk="1" latinLnBrk="0" hangingPunct="1"/>
            <a:r>
              <a:rPr lang="el-GR" noProof="0" smtClean="0"/>
              <a:t>Τρίτου επιπέδου</a:t>
            </a:r>
          </a:p>
          <a:p>
            <a:pPr lvl="3" rtl="0" eaLnBrk="1" latinLnBrk="0" hangingPunct="1"/>
            <a:r>
              <a:rPr lang="el-GR" noProof="0" smtClean="0"/>
              <a:t>Τέταρτου επιπέδου</a:t>
            </a:r>
          </a:p>
          <a:p>
            <a:pPr lvl="4" rtl="0" eaLnBrk="1" latinLnBrk="0" hangingPunct="1"/>
            <a:r>
              <a:rPr lang="el-GR" noProof="0" smtClean="0"/>
              <a:t>Πέμπτου επιπέδου</a:t>
            </a:r>
            <a:endParaRPr kumimoji="0"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el-GR" noProof="0" smtClean="0"/>
              <a:t>Kλικ για επεξεργασία των στυλ του υποδείγματος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718305" y="2708519"/>
            <a:ext cx="4041775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el-GR" noProof="0" smtClean="0"/>
              <a:t>Kλικ για επεξεργασία των στυλ του υποδείγματος</a:t>
            </a:r>
          </a:p>
          <a:p>
            <a:pPr lvl="1" rtl="0" eaLnBrk="1" latinLnBrk="0" hangingPunct="1"/>
            <a:r>
              <a:rPr lang="el-GR" noProof="0" smtClean="0"/>
              <a:t>Δεύτερου επιπέδου</a:t>
            </a:r>
          </a:p>
          <a:p>
            <a:pPr lvl="2" rtl="0" eaLnBrk="1" latinLnBrk="0" hangingPunct="1"/>
            <a:r>
              <a:rPr lang="el-GR" noProof="0" smtClean="0"/>
              <a:t>Τρίτου επιπέδου</a:t>
            </a:r>
          </a:p>
          <a:p>
            <a:pPr lvl="3" rtl="0" eaLnBrk="1" latinLnBrk="0" hangingPunct="1"/>
            <a:r>
              <a:rPr lang="el-GR" noProof="0" smtClean="0"/>
              <a:t>Τέταρτου επιπέδου</a:t>
            </a:r>
          </a:p>
          <a:p>
            <a:pPr lvl="4" rtl="0" eaLnBrk="1" latinLnBrk="0" hangingPunct="1"/>
            <a:r>
              <a:rPr lang="el-GR" noProof="0" smtClean="0"/>
              <a:t>Πέμπτου επιπέδου</a:t>
            </a:r>
            <a:endParaRPr kumimoji="0" lang="el-GR" noProof="0" dirty="0"/>
          </a:p>
        </p:txBody>
      </p:sp>
      <p:sp>
        <p:nvSpPr>
          <p:cNvPr id="28" name="Θέση υποσέλιδου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26" name="Θέση ημερομηνίας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411134E-5846-4542-84C9-DE084E3BFDA8}" type="datetimeFigureOut">
              <a:rPr lang="el-GR" smtClean="0"/>
              <a:t>13/11/2022</a:t>
            </a:fld>
            <a:endParaRPr lang="el-GR"/>
          </a:p>
        </p:txBody>
      </p:sp>
      <p:sp>
        <p:nvSpPr>
          <p:cNvPr id="27" name="Θέση αριθμού διαφάνειας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20F7982-D6A7-431D-B8A6-C03818B519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rtlCol="0"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pPr rtl="0"/>
            <a:r>
              <a:rPr lang="el-GR" noProof="0" smtClean="0"/>
              <a:t>Kλικ για επεξεργασία του τίτλου</a:t>
            </a:r>
            <a:endParaRPr lang="el-GR" noProof="0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 rtlCol="0"/>
          <a:lstStyle/>
          <a:p>
            <a:fld id="{3411134E-5846-4542-84C9-DE084E3BFDA8}" type="datetimeFigureOut">
              <a:rPr lang="el-GR" smtClean="0"/>
              <a:t>13/11/2022</a:t>
            </a:fld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 rtlCol="0"/>
          <a:lstStyle/>
          <a:p>
            <a:fld id="{520F7982-D6A7-431D-B8A6-C03818B519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411134E-5846-4542-84C9-DE084E3BFDA8}" type="datetimeFigureOut">
              <a:rPr lang="el-GR" smtClean="0"/>
              <a:t>13/11/2022</a:t>
            </a:fld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520F7982-D6A7-431D-B8A6-C03818B519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5353496" y="1101970"/>
            <a:ext cx="3383280" cy="877824"/>
          </a:xfrm>
        </p:spPr>
        <p:txBody>
          <a:bodyPr rtlCol="0" anchor="b"/>
          <a:lstStyle>
            <a:lvl1pPr algn="l">
              <a:buNone/>
              <a:defRPr sz="1800" b="1"/>
            </a:lvl1pPr>
          </a:lstStyle>
          <a:p>
            <a:pPr rtl="0"/>
            <a:r>
              <a:rPr lang="el-GR" noProof="0" dirty="0" smtClean="0"/>
              <a:t>Επεξεργασία στυλ κύριου τίτλου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152400" y="776288"/>
            <a:ext cx="5102352" cy="580508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rtl="0" eaLnBrk="1" latinLnBrk="0" hangingPunct="1"/>
            <a:r>
              <a:rPr lang="el-GR" noProof="0" smtClean="0"/>
              <a:t>Kλικ για επεξεργασία των στυλ του υποδείγματος</a:t>
            </a:r>
          </a:p>
          <a:p>
            <a:pPr lvl="1" rtl="0" eaLnBrk="1" latinLnBrk="0" hangingPunct="1"/>
            <a:r>
              <a:rPr lang="el-GR" noProof="0" smtClean="0"/>
              <a:t>Δεύτερου επιπέδου</a:t>
            </a:r>
          </a:p>
          <a:p>
            <a:pPr lvl="2" rtl="0" eaLnBrk="1" latinLnBrk="0" hangingPunct="1"/>
            <a:r>
              <a:rPr lang="el-GR" noProof="0" smtClean="0"/>
              <a:t>Τρίτου επιπέδου</a:t>
            </a:r>
          </a:p>
          <a:p>
            <a:pPr lvl="3" rtl="0" eaLnBrk="1" latinLnBrk="0" hangingPunct="1"/>
            <a:r>
              <a:rPr lang="el-GR" noProof="0" smtClean="0"/>
              <a:t>Τέταρτου επιπέδου</a:t>
            </a:r>
          </a:p>
          <a:p>
            <a:pPr lvl="4" rtl="0" eaLnBrk="1" latinLnBrk="0" hangingPunct="1"/>
            <a:r>
              <a:rPr lang="el-GR" noProof="0" smtClean="0"/>
              <a:t>Πέμπτου επιπέδου</a:t>
            </a:r>
            <a:endParaRPr kumimoji="0"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5353496" y="2010728"/>
            <a:ext cx="3383280" cy="4580573"/>
          </a:xfrm>
        </p:spPr>
        <p:txBody>
          <a:bodyPr rtlCol="0"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el-GR" noProof="0" smtClean="0"/>
              <a:t>Kλικ για επεξεργασία των στυλ του υποδείγματος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411134E-5846-4542-84C9-DE084E3BFDA8}" type="datetimeFigureOut">
              <a:rPr lang="el-GR" smtClean="0"/>
              <a:t>13/11/2022</a:t>
            </a:fld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520F7982-D6A7-431D-B8A6-C03818B519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440435" y="1109162"/>
            <a:ext cx="586803" cy="4681637"/>
          </a:xfrm>
        </p:spPr>
        <p:txBody>
          <a:bodyPr vert="vert270" lIns="45720" tIns="0" rIns="45720" rtlCol="0" anchor="t"/>
          <a:lstStyle>
            <a:lvl1pPr algn="ctr">
              <a:buNone/>
              <a:defRPr sz="2000" b="1"/>
            </a:lvl1pPr>
          </a:lstStyle>
          <a:p>
            <a:pPr rtl="0"/>
            <a:r>
              <a:rPr lang="el-GR" noProof="0" smtClean="0"/>
              <a:t>Kλικ για επεξεργασία του τίτλου</a:t>
            </a:r>
            <a:endParaRPr lang="el-GR" noProof="0" dirty="0"/>
          </a:p>
        </p:txBody>
      </p:sp>
      <p:sp>
        <p:nvSpPr>
          <p:cNvPr id="3" name="Θέση εικόνας 2" descr="Ένα κενό πλαίσιο κράτησης θέσης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el-GR" noProof="0" smtClean="0"/>
              <a:t>Κάντε κλικ στο εικονίδιο για να προσθέσετε μια εικόνα</a:t>
            </a:r>
            <a:endParaRPr kumimoji="0"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088443" y="3274310"/>
            <a:ext cx="2590800" cy="2516489"/>
          </a:xfrm>
        </p:spPr>
        <p:txBody>
          <a:bodyPr lIns="0" tIns="0" rIns="45720" rtlCol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rtl="0" eaLnBrk="1" latinLnBrk="0" hangingPunct="1"/>
            <a:r>
              <a:rPr lang="el-GR" noProof="0" smtClean="0"/>
              <a:t>Kλικ για επεξεργασία των στυλ του υποδείγματος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411134E-5846-4542-84C9-DE084E3BFDA8}" type="datetimeFigureOut">
              <a:rPr lang="el-GR" smtClean="0"/>
              <a:t>13/11/2022</a:t>
            </a:fld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520F7982-D6A7-431D-B8A6-C03818B519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Ορθογώνιο 27"/>
          <p:cNvSpPr/>
          <p:nvPr/>
        </p:nvSpPr>
        <p:spPr>
          <a:xfrm>
            <a:off x="1" y="366820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29" name="Ορθογώνιο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30" name="Ορθογώνιο 29"/>
          <p:cNvSpPr/>
          <p:nvPr/>
        </p:nvSpPr>
        <p:spPr>
          <a:xfrm>
            <a:off x="1" y="308278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31" name="Ορθογώνιο 30"/>
          <p:cNvSpPr/>
          <p:nvPr/>
        </p:nvSpPr>
        <p:spPr>
          <a:xfrm flipV="1">
            <a:off x="5410183" y="360248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32" name="Ορθογώνιο 31"/>
          <p:cNvSpPr/>
          <p:nvPr/>
        </p:nvSpPr>
        <p:spPr>
          <a:xfrm flipV="1">
            <a:off x="5410201" y="440114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 useBgFill="1">
        <p:nvSpPr>
          <p:cNvPr id="33" name="Στρογγυλεμένο ορθογώνιο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 useBgFill="1">
        <p:nvSpPr>
          <p:cNvPr id="34" name="Στρογγυλεμένο ορθογώνιο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35" name="Ορθογώνιο 34"/>
          <p:cNvSpPr/>
          <p:nvPr/>
        </p:nvSpPr>
        <p:spPr bwMode="invGray">
          <a:xfrm>
            <a:off x="9084967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36" name="Ορθογώνιο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37" name="Ορθογώνιο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38" name="Ορθογώνιο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39" name="Ορθογώνιο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40" name="Ορθογώνιο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rtl="0"/>
            <a:r>
              <a:rPr lang="el-GR" noProof="0" dirty="0" smtClean="0"/>
              <a:t>Κάντε κλικ για να επεξεργαστείτε το Στυλ κύριου τίτλου</a:t>
            </a:r>
            <a:endParaRPr lang="el-GR" noProof="0" dirty="0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/>
            <a:r>
              <a:rPr lang="el-GR" noProof="0" dirty="0" smtClean="0"/>
              <a:t>Επεξεργασία στυλ κειμένου υποδείγματος</a:t>
            </a:r>
          </a:p>
          <a:p>
            <a:pPr lvl="1" rtl="0"/>
            <a:r>
              <a:rPr lang="el-GR" noProof="0" dirty="0" smtClean="0"/>
              <a:t>Δεύτερου επιπέδου</a:t>
            </a:r>
          </a:p>
          <a:p>
            <a:pPr lvl="2" rtl="0"/>
            <a:r>
              <a:rPr lang="el-GR" noProof="0" dirty="0" smtClean="0"/>
              <a:t>Τρίτου επιπέδου</a:t>
            </a:r>
          </a:p>
          <a:p>
            <a:pPr lvl="3" rtl="0"/>
            <a:r>
              <a:rPr lang="el-GR" noProof="0" dirty="0" smtClean="0"/>
              <a:t>Τέταρτου επιπέδου</a:t>
            </a:r>
          </a:p>
          <a:p>
            <a:pPr lvl="4" rtl="0"/>
            <a:r>
              <a:rPr lang="el-GR" noProof="0" dirty="0" smtClean="0"/>
              <a:t>Πέμπτου επιπέδου</a:t>
            </a:r>
            <a:endParaRPr lang="el-GR" noProof="0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3411134E-5846-4542-84C9-DE084E3BFDA8}" type="datetimeFigureOut">
              <a:rPr lang="el-GR" smtClean="0"/>
              <a:t>13/11/2022</a:t>
            </a:fld>
            <a:endParaRPr lang="el-GR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20F7982-D6A7-431D-B8A6-C03818B519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>
            <a:lumMod val="75000"/>
          </a:schemeClr>
        </a:buClr>
        <a:buFont typeface="Georgia"/>
        <a:buChar char="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>
            <a:lumMod val="75000"/>
          </a:schemeClr>
        </a:buClr>
        <a:buFont typeface="Georgia"/>
        <a:buChar char="▫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50825" y="1484313"/>
            <a:ext cx="8642350" cy="19208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el-GR" sz="4000" b="1" dirty="0" smtClean="0">
                <a:solidFill>
                  <a:srgbClr val="3A70AC"/>
                </a:solidFill>
                <a:latin typeface="Calibri" pitchFamily="34" charset="0"/>
                <a:cs typeface="Arial" charset="0"/>
              </a:rPr>
              <a:t>Απεικόνιση κι ανάλυση βάδισης</a:t>
            </a:r>
            <a:br>
              <a:rPr lang="el-GR" sz="4000" b="1" dirty="0" smtClean="0">
                <a:solidFill>
                  <a:srgbClr val="3A70AC"/>
                </a:solidFill>
                <a:latin typeface="Calibri" pitchFamily="34" charset="0"/>
                <a:cs typeface="Arial" charset="0"/>
              </a:rPr>
            </a:br>
            <a:r>
              <a:rPr lang="el-GR" sz="4000" b="1" dirty="0" smtClean="0">
                <a:solidFill>
                  <a:srgbClr val="3A70AC"/>
                </a:solidFill>
                <a:latin typeface="Calibri" pitchFamily="34" charset="0"/>
                <a:cs typeface="Arial" charset="0"/>
              </a:rPr>
              <a:t>Αισθητική- </a:t>
            </a:r>
            <a:r>
              <a:rPr lang="el-GR" sz="4000" b="1" dirty="0" err="1" smtClean="0">
                <a:solidFill>
                  <a:srgbClr val="3A70AC"/>
                </a:solidFill>
                <a:latin typeface="Calibri" pitchFamily="34" charset="0"/>
                <a:cs typeface="Arial" charset="0"/>
              </a:rPr>
              <a:t>ποδολογία</a:t>
            </a:r>
            <a:r>
              <a:rPr lang="el-GR" sz="4000" b="1" dirty="0" smtClean="0">
                <a:solidFill>
                  <a:srgbClr val="3A70AC"/>
                </a:solidFill>
                <a:latin typeface="Calibri" pitchFamily="34" charset="0"/>
                <a:cs typeface="Arial" charset="0"/>
              </a:rPr>
              <a:t/>
            </a:r>
            <a:br>
              <a:rPr lang="el-GR" sz="4000" b="1" dirty="0" smtClean="0">
                <a:solidFill>
                  <a:srgbClr val="3A70AC"/>
                </a:solidFill>
                <a:latin typeface="Calibri" pitchFamily="34" charset="0"/>
                <a:cs typeface="Arial" charset="0"/>
              </a:rPr>
            </a:br>
            <a:r>
              <a:rPr lang="el-GR" sz="4000" b="1" dirty="0" smtClean="0">
                <a:solidFill>
                  <a:srgbClr val="3A70AC"/>
                </a:solidFill>
                <a:latin typeface="Calibri" pitchFamily="34" charset="0"/>
                <a:cs typeface="Arial" charset="0"/>
              </a:rPr>
              <a:t>Α΄ Εξάμηνο</a:t>
            </a:r>
            <a:br>
              <a:rPr lang="el-GR" sz="4000" b="1" dirty="0" smtClean="0">
                <a:solidFill>
                  <a:srgbClr val="3A70AC"/>
                </a:solidFill>
                <a:latin typeface="Calibri" pitchFamily="34" charset="0"/>
                <a:cs typeface="Arial" charset="0"/>
              </a:rPr>
            </a:br>
            <a:r>
              <a:rPr lang="el-GR" sz="4000" b="1" dirty="0" smtClean="0">
                <a:solidFill>
                  <a:srgbClr val="3A70AC"/>
                </a:solidFill>
                <a:latin typeface="Calibri" pitchFamily="34" charset="0"/>
                <a:cs typeface="Arial" charset="0"/>
              </a:rPr>
              <a:t>Μάθημα 5</a:t>
            </a:r>
            <a:r>
              <a:rPr lang="el-GR" sz="4000" b="1" baseline="30000" dirty="0" smtClean="0">
                <a:solidFill>
                  <a:srgbClr val="3A70AC"/>
                </a:solidFill>
                <a:latin typeface="Calibri" pitchFamily="34" charset="0"/>
                <a:cs typeface="Arial" charset="0"/>
              </a:rPr>
              <a:t>ο</a:t>
            </a:r>
            <a:r>
              <a:rPr lang="el-GR" sz="4000" b="1" dirty="0" smtClean="0">
                <a:solidFill>
                  <a:srgbClr val="3A70AC"/>
                </a:solidFill>
                <a:latin typeface="Calibri" pitchFamily="34" charset="0"/>
                <a:cs typeface="Arial" charset="0"/>
              </a:rPr>
              <a:t/>
            </a:r>
            <a:br>
              <a:rPr lang="el-GR" sz="4000" b="1" dirty="0" smtClean="0">
                <a:solidFill>
                  <a:srgbClr val="3A70AC"/>
                </a:solidFill>
                <a:latin typeface="Calibri" pitchFamily="34" charset="0"/>
                <a:cs typeface="Arial" charset="0"/>
              </a:rPr>
            </a:br>
            <a:endParaRPr lang="el-GR" sz="4000" b="1" dirty="0" smtClean="0">
              <a:solidFill>
                <a:srgbClr val="3A70AC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50825" y="4005263"/>
            <a:ext cx="8501063" cy="15001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z="2000" dirty="0" smtClean="0">
              <a:latin typeface="Calibri" pitchFamily="34" charset="0"/>
              <a:cs typeface="Arial" charset="0"/>
            </a:endParaRPr>
          </a:p>
          <a:p>
            <a:pPr eaLnBrk="1" hangingPunct="1"/>
            <a:endParaRPr lang="el-GR" dirty="0" smtClean="0">
              <a:latin typeface="Verdana" pitchFamily="34" charset="0"/>
              <a:cs typeface="Arial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1273175"/>
            <a:ext cx="3241675" cy="405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 txBox="1">
            <a:spLocks noRot="1" noChangeArrowheads="1"/>
          </p:cNvSpPr>
          <p:nvPr/>
        </p:nvSpPr>
        <p:spPr bwMode="auto">
          <a:xfrm>
            <a:off x="2886075" y="393700"/>
            <a:ext cx="3363913" cy="711200"/>
          </a:xfrm>
          <a:prstGeom prst="rect">
            <a:avLst/>
          </a:prstGeom>
          <a:noFill/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FF"/>
                </a:solidFill>
                <a:latin typeface="Verdana"/>
                <a:ea typeface="MS PGothic" pitchFamily="34" charset="-128"/>
                <a:cs typeface="Verdana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l-GR" sz="3200" b="1" kern="0" dirty="0" smtClean="0">
                <a:solidFill>
                  <a:srgbClr val="3A70AC"/>
                </a:solidFill>
                <a:latin typeface="Calibri" pitchFamily="34" charset="0"/>
                <a:cs typeface="Arial" charset="0"/>
              </a:rPr>
              <a:t>ΜΗΝΙΣΚΟΙ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2588" y="1162050"/>
            <a:ext cx="5281612" cy="535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l-GR" b="1" u="sng" dirty="0">
                <a:latin typeface="Calibri" pitchFamily="34" charset="0"/>
              </a:rPr>
              <a:t>Λειτουργίες Μηνίσκων</a:t>
            </a:r>
            <a:r>
              <a:rPr lang="en-US" b="1" u="sng" dirty="0">
                <a:latin typeface="Calibri" pitchFamily="34" charset="0"/>
              </a:rPr>
              <a:t>:</a:t>
            </a:r>
            <a:endParaRPr lang="el-GR" b="1" u="sng" dirty="0">
              <a:latin typeface="Calibri" pitchFamily="34" charset="0"/>
            </a:endParaRPr>
          </a:p>
          <a:p>
            <a:pPr>
              <a:defRPr/>
            </a:pPr>
            <a:endParaRPr lang="en-US" sz="800" b="1" u="sng" dirty="0">
              <a:latin typeface="Calibri" pitchFamily="34" charset="0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l-GR" dirty="0">
                <a:latin typeface="Calibri" pitchFamily="34" charset="0"/>
              </a:rPr>
              <a:t>Βοηθούν στην λίπανση και θρέψη της άρθρωσης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l-GR" dirty="0">
                <a:latin typeface="Calibri" pitchFamily="34" charset="0"/>
              </a:rPr>
              <a:t>Απορροφούν κραδασμούς διαχέοντας τα φορτία σε όλη την επιφάνεια του αρθρικού χόνδρου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l-GR" dirty="0">
                <a:latin typeface="Calibri" pitchFamily="34" charset="0"/>
              </a:rPr>
              <a:t>Κάνουν τις αρθρικές επιφάνειες πιο «συναφείς» και αυξάνουν την επιφάνεια επαφής των κονδύλων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l-GR" dirty="0">
                <a:latin typeface="Calibri" pitchFamily="34" charset="0"/>
              </a:rPr>
              <a:t>Περιορίζουν την τριβή κατά την κίνηση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l-GR" dirty="0">
                <a:latin typeface="Calibri" pitchFamily="34" charset="0"/>
              </a:rPr>
              <a:t>Μαζί με τους συνδέσμους και τον θύλακο δεν επιτρέπουν την υπερέκταση στο γόνατο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l-GR" dirty="0">
                <a:latin typeface="Calibri" pitchFamily="34" charset="0"/>
              </a:rPr>
              <a:t>Μετέχουν στον μηχανισμό κλειδώματος της άρθρωσης στη θέση πάκτωσης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l-GR" dirty="0">
                <a:latin typeface="Calibri" pitchFamily="34" charset="0"/>
              </a:rPr>
              <a:t>Δεν επιτρέπουν σε πτυχές του αρθρικού υμένα να εισέλθουν στην αρθρική σχισμή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l-GR" dirty="0">
                <a:latin typeface="Calibri" pitchFamily="34" charset="0"/>
              </a:rPr>
              <a:t>Κινούνται με την κνήμη κατά την κάμψη-έκταση και με το μηριάιο κατά τις στροφές.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endParaRPr lang="el-GR" dirty="0">
              <a:latin typeface="Calibri" pitchFamily="34" charset="0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endParaRPr lang="el-GR" dirty="0">
              <a:latin typeface="Calibri" pitchFamily="34" charset="0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endParaRPr lang="el-GR" dirty="0">
              <a:latin typeface="Calibri" pitchFamily="34" charset="0"/>
            </a:endParaRPr>
          </a:p>
        </p:txBody>
      </p:sp>
      <p:sp>
        <p:nvSpPr>
          <p:cNvPr id="22533" name="TextBox 1"/>
          <p:cNvSpPr txBox="1">
            <a:spLocks noChangeArrowheads="1"/>
          </p:cNvSpPr>
          <p:nvPr/>
        </p:nvSpPr>
        <p:spPr bwMode="auto">
          <a:xfrm>
            <a:off x="6408738" y="1331913"/>
            <a:ext cx="1547812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400" b="1">
                <a:latin typeface="Calibri" pitchFamily="34" charset="0"/>
              </a:rPr>
              <a:t>Μηριαίο</a:t>
            </a:r>
          </a:p>
        </p:txBody>
      </p:sp>
      <p:sp>
        <p:nvSpPr>
          <p:cNvPr id="22534" name="TextBox 1"/>
          <p:cNvSpPr txBox="1">
            <a:spLocks noChangeArrowheads="1"/>
          </p:cNvSpPr>
          <p:nvPr/>
        </p:nvSpPr>
        <p:spPr bwMode="auto">
          <a:xfrm>
            <a:off x="6732588" y="4668838"/>
            <a:ext cx="1330325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400" b="1">
                <a:latin typeface="Calibri" pitchFamily="34" charset="0"/>
              </a:rPr>
              <a:t>Κνήμη</a:t>
            </a:r>
          </a:p>
        </p:txBody>
      </p:sp>
      <p:sp>
        <p:nvSpPr>
          <p:cNvPr id="22535" name="TextBox 1"/>
          <p:cNvSpPr txBox="1">
            <a:spLocks noChangeArrowheads="1"/>
          </p:cNvSpPr>
          <p:nvPr/>
        </p:nvSpPr>
        <p:spPr bwMode="auto">
          <a:xfrm>
            <a:off x="7947025" y="3022600"/>
            <a:ext cx="946150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 b="1">
                <a:latin typeface="Calibri" pitchFamily="34" charset="0"/>
              </a:rPr>
              <a:t>Μηνίσκοι</a:t>
            </a:r>
          </a:p>
        </p:txBody>
      </p:sp>
      <p:sp>
        <p:nvSpPr>
          <p:cNvPr id="22536" name="TextBox 1"/>
          <p:cNvSpPr txBox="1">
            <a:spLocks noChangeArrowheads="1"/>
          </p:cNvSpPr>
          <p:nvPr/>
        </p:nvSpPr>
        <p:spPr bwMode="auto">
          <a:xfrm>
            <a:off x="7843838" y="1712913"/>
            <a:ext cx="1192212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400" b="1">
                <a:latin typeface="Calibri" pitchFamily="34" charset="0"/>
              </a:rPr>
              <a:t>Έπιγονατίδα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913" y="1138238"/>
            <a:ext cx="4479925" cy="447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extBox 1"/>
          <p:cNvSpPr txBox="1">
            <a:spLocks noChangeArrowheads="1"/>
          </p:cNvSpPr>
          <p:nvPr/>
        </p:nvSpPr>
        <p:spPr bwMode="auto">
          <a:xfrm>
            <a:off x="1582738" y="1844675"/>
            <a:ext cx="1030287" cy="2778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200" b="1">
                <a:latin typeface="Calibri" pitchFamily="34" charset="0"/>
              </a:rPr>
              <a:t>Επιγονατίδα</a:t>
            </a:r>
          </a:p>
        </p:txBody>
      </p:sp>
      <p:sp>
        <p:nvSpPr>
          <p:cNvPr id="4" name="Rectangle 2"/>
          <p:cNvSpPr txBox="1">
            <a:spLocks noRot="1" noChangeArrowheads="1"/>
          </p:cNvSpPr>
          <p:nvPr/>
        </p:nvSpPr>
        <p:spPr bwMode="auto">
          <a:xfrm>
            <a:off x="1582738" y="468313"/>
            <a:ext cx="6264275" cy="711200"/>
          </a:xfrm>
          <a:prstGeom prst="rect">
            <a:avLst/>
          </a:prstGeom>
          <a:noFill/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FF"/>
                </a:solidFill>
                <a:latin typeface="Verdana"/>
                <a:ea typeface="MS PGothic" pitchFamily="34" charset="-128"/>
                <a:cs typeface="Verdana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l-GR" sz="3200" b="1" kern="0" dirty="0" smtClean="0">
                <a:solidFill>
                  <a:srgbClr val="3A70AC"/>
                </a:solidFill>
                <a:latin typeface="Calibri" pitchFamily="34" charset="0"/>
                <a:cs typeface="Arial" charset="0"/>
              </a:rPr>
              <a:t>ΕΠΙΓΟΝΑΤΙΔΟΜΗΡΙΑΙΑ ΑΡΘΡΩΣΗ</a:t>
            </a:r>
          </a:p>
        </p:txBody>
      </p:sp>
      <p:sp>
        <p:nvSpPr>
          <p:cNvPr id="23557" name="TextBox 1"/>
          <p:cNvSpPr txBox="1">
            <a:spLocks noChangeArrowheads="1"/>
          </p:cNvSpPr>
          <p:nvPr/>
        </p:nvSpPr>
        <p:spPr bwMode="auto">
          <a:xfrm>
            <a:off x="1792288" y="2122488"/>
            <a:ext cx="820737" cy="460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200" b="1">
                <a:latin typeface="Calibri" pitchFamily="34" charset="0"/>
              </a:rPr>
              <a:t>Μηριαία Τροχιλία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48213" y="1731963"/>
            <a:ext cx="4270375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l-GR" b="1" u="sng" dirty="0">
                <a:latin typeface="Calibri" pitchFamily="34" charset="0"/>
              </a:rPr>
              <a:t>Έπιγονατίδα</a:t>
            </a:r>
            <a:r>
              <a:rPr lang="en-US" b="1" u="sng" dirty="0">
                <a:latin typeface="Calibri" pitchFamily="34" charset="0"/>
              </a:rPr>
              <a:t>:</a:t>
            </a:r>
            <a:endParaRPr lang="el-GR" b="1" u="sng" dirty="0">
              <a:latin typeface="Calibri" pitchFamily="34" charset="0"/>
            </a:endParaRPr>
          </a:p>
          <a:p>
            <a:pPr>
              <a:defRPr/>
            </a:pPr>
            <a:endParaRPr lang="en-US" sz="800" b="1" u="sng" dirty="0">
              <a:latin typeface="Calibri" pitchFamily="34" charset="0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l-GR" dirty="0">
                <a:latin typeface="Calibri" pitchFamily="34" charset="0"/>
              </a:rPr>
              <a:t>Σησαμοειδές οστό μέσα στον επιγονατιδικό τένοντα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l-GR" dirty="0">
                <a:latin typeface="Calibri" pitchFamily="34" charset="0"/>
              </a:rPr>
              <a:t>Βελτιώνει τη γραμμή έλξης του τετρακεφάλου (ειδικά τελευταίες 30</a:t>
            </a:r>
            <a:r>
              <a:rPr lang="el-GR" baseline="30000" dirty="0">
                <a:latin typeface="Calibri" pitchFamily="34" charset="0"/>
              </a:rPr>
              <a:t>ο</a:t>
            </a:r>
            <a:r>
              <a:rPr lang="el-GR" dirty="0">
                <a:latin typeface="Calibri" pitchFamily="34" charset="0"/>
              </a:rPr>
              <a:t> )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l-GR" dirty="0">
                <a:latin typeface="Calibri" pitchFamily="34" charset="0"/>
              </a:rPr>
              <a:t>Προστατεύει τον μηχανισμό του τετρακεφάλου από την τριβή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l-GR" dirty="0">
                <a:latin typeface="Calibri" pitchFamily="34" charset="0"/>
              </a:rPr>
              <a:t>Λειτουργεί ως οδηγός για τον τετρακέφαλο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l-GR" dirty="0">
                <a:latin typeface="Calibri" pitchFamily="34" charset="0"/>
              </a:rPr>
              <a:t>Προστατεύει τον χόνδρο των μηριαίων κονδύλων λειτουργώντας ως οστεϊνη ασπίδα</a:t>
            </a:r>
            <a:endParaRPr lang="en-US" dirty="0">
              <a:latin typeface="Calibri" pitchFamily="34" charset="0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endParaRPr lang="en-US" dirty="0">
              <a:latin typeface="Calibri" pitchFamily="34" charset="0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endParaRPr lang="en-US" dirty="0">
              <a:latin typeface="Calibri" pitchFamily="34" charset="0"/>
            </a:endParaRPr>
          </a:p>
          <a:p>
            <a:pPr>
              <a:defRPr/>
            </a:pPr>
            <a:endParaRPr lang="el-GR" dirty="0">
              <a:latin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Rot="1" noChangeArrowheads="1"/>
          </p:cNvSpPr>
          <p:nvPr/>
        </p:nvSpPr>
        <p:spPr bwMode="auto">
          <a:xfrm>
            <a:off x="3516313" y="404813"/>
            <a:ext cx="5002212" cy="711200"/>
          </a:xfrm>
          <a:prstGeom prst="rect">
            <a:avLst/>
          </a:prstGeom>
          <a:noFill/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FF"/>
                </a:solidFill>
                <a:latin typeface="Verdana"/>
                <a:ea typeface="MS PGothic" pitchFamily="34" charset="-128"/>
                <a:cs typeface="Verdana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l-GR" sz="3200" b="1" kern="0" dirty="0" smtClean="0">
                <a:solidFill>
                  <a:srgbClr val="3A70AC"/>
                </a:solidFill>
                <a:latin typeface="Calibri" pitchFamily="34" charset="0"/>
                <a:cs typeface="Arial" charset="0"/>
              </a:rPr>
              <a:t>ΕΠΙΓΟΝΑΤΙΔΟΜΗΡΙΑΙΑ</a:t>
            </a:r>
          </a:p>
          <a:p>
            <a:pPr eaLnBrk="1" hangingPunct="1">
              <a:defRPr/>
            </a:pPr>
            <a:r>
              <a:rPr lang="el-GR" sz="3200" b="1" kern="0" dirty="0" smtClean="0">
                <a:solidFill>
                  <a:srgbClr val="3A70AC"/>
                </a:solidFill>
                <a:latin typeface="Calibri" pitchFamily="34" charset="0"/>
                <a:cs typeface="Arial" charset="0"/>
              </a:rPr>
              <a:t> ΑΡΘΡΩΣΗ</a:t>
            </a:r>
          </a:p>
        </p:txBody>
      </p:sp>
      <p:pic>
        <p:nvPicPr>
          <p:cNvPr id="24579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67138" y="2028825"/>
            <a:ext cx="3138487" cy="323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803275"/>
            <a:ext cx="32956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TextBox 1"/>
          <p:cNvSpPr txBox="1">
            <a:spLocks noChangeArrowheads="1"/>
          </p:cNvSpPr>
          <p:nvPr/>
        </p:nvSpPr>
        <p:spPr bwMode="auto">
          <a:xfrm>
            <a:off x="3155950" y="3124200"/>
            <a:ext cx="1149350" cy="584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600" b="1">
                <a:latin typeface="Calibri" pitchFamily="34" charset="0"/>
              </a:rPr>
              <a:t>Έξω πλατύς</a:t>
            </a:r>
          </a:p>
        </p:txBody>
      </p:sp>
      <p:sp>
        <p:nvSpPr>
          <p:cNvPr id="24582" name="TextBox 1"/>
          <p:cNvSpPr txBox="1">
            <a:spLocks noChangeArrowheads="1"/>
          </p:cNvSpPr>
          <p:nvPr/>
        </p:nvSpPr>
        <p:spPr bwMode="auto">
          <a:xfrm>
            <a:off x="323850" y="1755775"/>
            <a:ext cx="81915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200" b="1">
                <a:latin typeface="Calibri" pitchFamily="34" charset="0"/>
              </a:rPr>
              <a:t>Μηριαία Τροχιλία</a:t>
            </a:r>
          </a:p>
        </p:txBody>
      </p:sp>
      <p:sp>
        <p:nvSpPr>
          <p:cNvPr id="24583" name="TextBox 1"/>
          <p:cNvSpPr txBox="1">
            <a:spLocks noChangeArrowheads="1"/>
          </p:cNvSpPr>
          <p:nvPr/>
        </p:nvSpPr>
        <p:spPr bwMode="auto">
          <a:xfrm>
            <a:off x="6588125" y="3124200"/>
            <a:ext cx="2162175" cy="20002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>
              <a:buFontTx/>
              <a:buChar char="-"/>
            </a:pPr>
            <a:r>
              <a:rPr lang="el-GR" sz="1600" b="1">
                <a:latin typeface="Calibri" pitchFamily="34" charset="0"/>
              </a:rPr>
              <a:t>Έσω πλατύς</a:t>
            </a:r>
          </a:p>
          <a:p>
            <a:pPr marL="171450" indent="-171450">
              <a:buFontTx/>
              <a:buChar char="-"/>
            </a:pPr>
            <a:r>
              <a:rPr lang="el-GR" sz="1600" b="1">
                <a:latin typeface="Calibri" pitchFamily="34" charset="0"/>
              </a:rPr>
              <a:t>Λαγονοκνημιαία ταινία</a:t>
            </a:r>
          </a:p>
          <a:p>
            <a:pPr marL="171450" indent="-171450">
              <a:buFontTx/>
              <a:buChar char="-"/>
            </a:pPr>
            <a:r>
              <a:rPr lang="el-GR" sz="1600" b="1">
                <a:latin typeface="Calibri" pitchFamily="34" charset="0"/>
              </a:rPr>
              <a:t>Ορθός μηριαίος</a:t>
            </a:r>
          </a:p>
          <a:p>
            <a:pPr marL="171450" indent="-171450">
              <a:buFontTx/>
              <a:buChar char="-"/>
            </a:pPr>
            <a:r>
              <a:rPr lang="el-GR" sz="1600" b="1">
                <a:latin typeface="Calibri" pitchFamily="34" charset="0"/>
              </a:rPr>
              <a:t>Μέσος πλατύς</a:t>
            </a:r>
          </a:p>
          <a:p>
            <a:pPr marL="171450" indent="-171450">
              <a:buFontTx/>
              <a:buChar char="-"/>
            </a:pPr>
            <a:endParaRPr lang="el-GR" sz="1600" b="1">
              <a:latin typeface="Calibri" pitchFamily="34" charset="0"/>
            </a:endParaRPr>
          </a:p>
          <a:p>
            <a:pPr marL="171450" indent="-171450">
              <a:buFontTx/>
              <a:buChar char="-"/>
            </a:pPr>
            <a:endParaRPr lang="el-GR" sz="1600" b="1">
              <a:latin typeface="Calibri" pitchFamily="34" charset="0"/>
            </a:endParaRPr>
          </a:p>
          <a:p>
            <a:pPr marL="171450" indent="-171450">
              <a:buFontTx/>
              <a:buChar char="-"/>
            </a:pPr>
            <a:endParaRPr lang="el-GR" sz="1200" b="1">
              <a:latin typeface="Calibri" pitchFamily="34" charset="0"/>
            </a:endParaRPr>
          </a:p>
        </p:txBody>
      </p:sp>
      <p:sp>
        <p:nvSpPr>
          <p:cNvPr id="24584" name="TextBox 1"/>
          <p:cNvSpPr txBox="1">
            <a:spLocks noChangeArrowheads="1"/>
          </p:cNvSpPr>
          <p:nvPr/>
        </p:nvSpPr>
        <p:spPr bwMode="auto">
          <a:xfrm>
            <a:off x="2112963" y="760413"/>
            <a:ext cx="1042987" cy="276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200" b="1">
                <a:latin typeface="Calibri" pitchFamily="34" charset="0"/>
              </a:rPr>
              <a:t>Επιγονατίδα</a:t>
            </a:r>
          </a:p>
        </p:txBody>
      </p:sp>
      <p:sp>
        <p:nvSpPr>
          <p:cNvPr id="24585" name="TextBox 1"/>
          <p:cNvSpPr txBox="1">
            <a:spLocks noChangeArrowheads="1"/>
          </p:cNvSpPr>
          <p:nvPr/>
        </p:nvSpPr>
        <p:spPr bwMode="auto">
          <a:xfrm>
            <a:off x="2633663" y="1189038"/>
            <a:ext cx="1044575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200" b="1">
                <a:latin typeface="Calibri" pitchFamily="34" charset="0"/>
              </a:rPr>
              <a:t>Αρθρ. Επιφάνεια</a:t>
            </a:r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113" y="981075"/>
            <a:ext cx="8394700" cy="581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1"/>
          <p:cNvSpPr txBox="1">
            <a:spLocks noChangeArrowheads="1"/>
          </p:cNvSpPr>
          <p:nvPr/>
        </p:nvSpPr>
        <p:spPr bwMode="auto">
          <a:xfrm>
            <a:off x="3090863" y="2276475"/>
            <a:ext cx="2087562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MS PGothic" pitchFamily="34" charset="-128"/>
              </a:defRPr>
            </a:lvl9pPr>
          </a:lstStyle>
          <a:p>
            <a:pPr marL="228600" indent="-228600" algn="ctr" eaLnBrk="1" hangingPunct="1">
              <a:buFontTx/>
              <a:buAutoNum type="arabicPeriod"/>
              <a:defRPr/>
            </a:pPr>
            <a:r>
              <a:rPr lang="el-GR" sz="1200" b="1" dirty="0" smtClean="0">
                <a:latin typeface="Calibri" pitchFamily="34" charset="0"/>
              </a:rPr>
              <a:t>Σχήμα του έσω </a:t>
            </a:r>
          </a:p>
          <a:p>
            <a:pPr algn="ctr" eaLnBrk="1" hangingPunct="1">
              <a:defRPr/>
            </a:pPr>
            <a:r>
              <a:rPr lang="el-GR" sz="1200" b="1" dirty="0" smtClean="0">
                <a:latin typeface="Calibri" pitchFamily="34" charset="0"/>
              </a:rPr>
              <a:t>           μηριαίου κονδύλου</a:t>
            </a:r>
          </a:p>
        </p:txBody>
      </p:sp>
      <p:sp>
        <p:nvSpPr>
          <p:cNvPr id="25604" name="TextBox 1"/>
          <p:cNvSpPr txBox="1">
            <a:spLocks noChangeArrowheads="1"/>
          </p:cNvSpPr>
          <p:nvPr/>
        </p:nvSpPr>
        <p:spPr bwMode="auto">
          <a:xfrm>
            <a:off x="3482975" y="5300663"/>
            <a:ext cx="1106488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 b="1">
                <a:latin typeface="Calibri" pitchFamily="34" charset="0"/>
              </a:rPr>
              <a:t>Έξω στροφή</a:t>
            </a:r>
          </a:p>
        </p:txBody>
      </p:sp>
      <p:sp>
        <p:nvSpPr>
          <p:cNvPr id="4" name="Rectangle 2"/>
          <p:cNvSpPr txBox="1">
            <a:spLocks noRot="1" noChangeArrowheads="1"/>
          </p:cNvSpPr>
          <p:nvPr/>
        </p:nvSpPr>
        <p:spPr bwMode="auto">
          <a:xfrm>
            <a:off x="1731963" y="34925"/>
            <a:ext cx="5422900" cy="711200"/>
          </a:xfrm>
          <a:prstGeom prst="rect">
            <a:avLst/>
          </a:prstGeom>
          <a:noFill/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FF"/>
                </a:solidFill>
                <a:latin typeface="Verdana"/>
                <a:ea typeface="MS PGothic" pitchFamily="34" charset="-128"/>
                <a:cs typeface="Verdana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l-GR" sz="3200" b="1" kern="0" dirty="0" smtClean="0">
                <a:solidFill>
                  <a:srgbClr val="3A70AC"/>
                </a:solidFill>
                <a:latin typeface="Calibri" pitchFamily="34" charset="0"/>
                <a:cs typeface="Arial" charset="0"/>
              </a:rPr>
              <a:t>ΜΗΧΑΝΙΣΜΟΣ ΚΛΕΙΔΩΜΑΤΟΣ </a:t>
            </a:r>
          </a:p>
        </p:txBody>
      </p:sp>
      <p:sp>
        <p:nvSpPr>
          <p:cNvPr id="25606" name="TextBox 1"/>
          <p:cNvSpPr txBox="1">
            <a:spLocks noChangeArrowheads="1"/>
          </p:cNvSpPr>
          <p:nvPr/>
        </p:nvSpPr>
        <p:spPr bwMode="auto">
          <a:xfrm>
            <a:off x="4865688" y="842963"/>
            <a:ext cx="4027487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400" b="1">
                <a:latin typeface="Calibri" pitchFamily="34" charset="0"/>
              </a:rPr>
              <a:t>Πορεία της κνήμης πάνω στους μηριαίους κονδύλους</a:t>
            </a:r>
          </a:p>
        </p:txBody>
      </p:sp>
      <p:sp>
        <p:nvSpPr>
          <p:cNvPr id="25607" name="TextBox 1"/>
          <p:cNvSpPr txBox="1">
            <a:spLocks noChangeArrowheads="1"/>
          </p:cNvSpPr>
          <p:nvPr/>
        </p:nvSpPr>
        <p:spPr bwMode="auto">
          <a:xfrm>
            <a:off x="6432550" y="2236788"/>
            <a:ext cx="938213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400" b="1">
                <a:solidFill>
                  <a:srgbClr val="0070C0"/>
                </a:solidFill>
                <a:latin typeface="Calibri" pitchFamily="34" charset="0"/>
              </a:rPr>
              <a:t>Πλήρης Έκταση</a:t>
            </a:r>
          </a:p>
        </p:txBody>
      </p:sp>
      <p:sp>
        <p:nvSpPr>
          <p:cNvPr id="25608" name="TextBox 1"/>
          <p:cNvSpPr txBox="1">
            <a:spLocks noChangeArrowheads="1"/>
          </p:cNvSpPr>
          <p:nvPr/>
        </p:nvSpPr>
        <p:spPr bwMode="auto">
          <a:xfrm>
            <a:off x="3175" y="3425825"/>
            <a:ext cx="1712913" cy="460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200" b="1">
                <a:latin typeface="Calibri" pitchFamily="34" charset="0"/>
              </a:rPr>
              <a:t>2. Τάση του πρόσθιου χιαστού συνδέσμου</a:t>
            </a:r>
          </a:p>
        </p:txBody>
      </p:sp>
      <p:sp>
        <p:nvSpPr>
          <p:cNvPr id="25609" name="TextBox 1"/>
          <p:cNvSpPr txBox="1">
            <a:spLocks noChangeArrowheads="1"/>
          </p:cNvSpPr>
          <p:nvPr/>
        </p:nvSpPr>
        <p:spPr bwMode="auto">
          <a:xfrm>
            <a:off x="-17463" y="4197350"/>
            <a:ext cx="1711326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200" b="1">
                <a:latin typeface="Calibri" pitchFamily="34" charset="0"/>
              </a:rPr>
              <a:t>3. Έλξη προς τα έξω</a:t>
            </a:r>
          </a:p>
          <a:p>
            <a:pPr algn="ctr"/>
            <a:r>
              <a:rPr lang="el-GR" sz="1200" b="1">
                <a:latin typeface="Calibri" pitchFamily="34" charset="0"/>
              </a:rPr>
              <a:t> του τετρακεφάλου</a:t>
            </a:r>
          </a:p>
        </p:txBody>
      </p:sp>
      <p:sp>
        <p:nvSpPr>
          <p:cNvPr id="25610" name="TextBox 1"/>
          <p:cNvSpPr txBox="1">
            <a:spLocks noChangeArrowheads="1"/>
          </p:cNvSpPr>
          <p:nvPr/>
        </p:nvSpPr>
        <p:spPr bwMode="auto">
          <a:xfrm>
            <a:off x="839788" y="858838"/>
            <a:ext cx="4025900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400" b="1">
                <a:latin typeface="Calibri" pitchFamily="34" charset="0"/>
              </a:rPr>
              <a:t>Παράγοντες που προκαλούν την τελική έξω στροφή του γόνατος στην έκταση</a:t>
            </a:r>
          </a:p>
        </p:txBody>
      </p:sp>
      <p:sp>
        <p:nvSpPr>
          <p:cNvPr id="25611" name="TextBox 1"/>
          <p:cNvSpPr txBox="1">
            <a:spLocks noChangeArrowheads="1"/>
          </p:cNvSpPr>
          <p:nvPr/>
        </p:nvSpPr>
        <p:spPr bwMode="auto">
          <a:xfrm>
            <a:off x="1984375" y="6484938"/>
            <a:ext cx="1106488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400" b="1">
                <a:latin typeface="Calibri" pitchFamily="34" charset="0"/>
              </a:rPr>
              <a:t>Έκταση</a:t>
            </a:r>
          </a:p>
        </p:txBody>
      </p:sp>
      <p:sp>
        <p:nvSpPr>
          <p:cNvPr id="25612" name="TextBox 1"/>
          <p:cNvSpPr txBox="1">
            <a:spLocks noChangeArrowheads="1"/>
          </p:cNvSpPr>
          <p:nvPr/>
        </p:nvSpPr>
        <p:spPr bwMode="auto">
          <a:xfrm>
            <a:off x="6781800" y="4683125"/>
            <a:ext cx="747713" cy="2778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200" b="1">
                <a:solidFill>
                  <a:srgbClr val="0070C0"/>
                </a:solidFill>
                <a:latin typeface="Calibri" pitchFamily="34" charset="0"/>
              </a:rPr>
              <a:t>Κάμψη</a:t>
            </a:r>
          </a:p>
        </p:txBody>
      </p:sp>
      <p:sp>
        <p:nvSpPr>
          <p:cNvPr id="25613" name="TextBox 1"/>
          <p:cNvSpPr txBox="1">
            <a:spLocks noChangeArrowheads="1"/>
          </p:cNvSpPr>
          <p:nvPr/>
        </p:nvSpPr>
        <p:spPr bwMode="auto">
          <a:xfrm>
            <a:off x="6800850" y="3233738"/>
            <a:ext cx="746125" cy="276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200" b="1">
                <a:solidFill>
                  <a:srgbClr val="0070C0"/>
                </a:solidFill>
                <a:latin typeface="Calibri" pitchFamily="34" charset="0"/>
              </a:rPr>
              <a:t>Κάμψη</a:t>
            </a:r>
          </a:p>
        </p:txBody>
      </p:sp>
      <p:sp>
        <p:nvSpPr>
          <p:cNvPr id="25614" name="TextBox 1"/>
          <p:cNvSpPr txBox="1">
            <a:spLocks noChangeArrowheads="1"/>
          </p:cNvSpPr>
          <p:nvPr/>
        </p:nvSpPr>
        <p:spPr bwMode="auto">
          <a:xfrm>
            <a:off x="6781800" y="3921125"/>
            <a:ext cx="747713" cy="276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200" b="1">
                <a:solidFill>
                  <a:srgbClr val="0070C0"/>
                </a:solidFill>
                <a:latin typeface="Calibri" pitchFamily="34" charset="0"/>
              </a:rPr>
              <a:t>Κάμψη</a:t>
            </a:r>
          </a:p>
        </p:txBody>
      </p:sp>
      <p:sp>
        <p:nvSpPr>
          <p:cNvPr id="25615" name="TextBox 1"/>
          <p:cNvSpPr txBox="1">
            <a:spLocks noChangeArrowheads="1"/>
          </p:cNvSpPr>
          <p:nvPr/>
        </p:nvSpPr>
        <p:spPr bwMode="auto">
          <a:xfrm>
            <a:off x="7383463" y="2725738"/>
            <a:ext cx="714375" cy="646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200" b="1">
                <a:solidFill>
                  <a:srgbClr val="0070C0"/>
                </a:solidFill>
                <a:latin typeface="Calibri" pitchFamily="34" charset="0"/>
              </a:rPr>
              <a:t>Τελική έξω στροφή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127125"/>
            <a:ext cx="3525837" cy="290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 txBox="1">
            <a:spLocks noRot="1" noChangeArrowheads="1"/>
          </p:cNvSpPr>
          <p:nvPr/>
        </p:nvSpPr>
        <p:spPr bwMode="auto">
          <a:xfrm>
            <a:off x="2884488" y="549275"/>
            <a:ext cx="3630612" cy="711200"/>
          </a:xfrm>
          <a:prstGeom prst="rect">
            <a:avLst/>
          </a:prstGeom>
          <a:noFill/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FF"/>
                </a:solidFill>
                <a:latin typeface="Verdana"/>
                <a:ea typeface="MS PGothic" pitchFamily="34" charset="-128"/>
                <a:cs typeface="Verdana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l-GR" sz="3200" b="1" kern="0" dirty="0" smtClean="0">
                <a:solidFill>
                  <a:srgbClr val="3A70AC"/>
                </a:solidFill>
                <a:latin typeface="Calibri" pitchFamily="34" charset="0"/>
                <a:cs typeface="Arial" charset="0"/>
              </a:rPr>
              <a:t>ΚΙΝΗΣΕΙΣ ΓΟΝΑΤΟΣ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346575" y="1916113"/>
            <a:ext cx="4270375" cy="314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l-GR" b="1" u="sng" dirty="0">
                <a:latin typeface="Calibri" pitchFamily="34" charset="0"/>
              </a:rPr>
              <a:t>Κάμψη-Έκταση</a:t>
            </a:r>
            <a:r>
              <a:rPr lang="en-US" b="1" u="sng" dirty="0">
                <a:latin typeface="Calibri" pitchFamily="34" charset="0"/>
              </a:rPr>
              <a:t>:</a:t>
            </a:r>
            <a:endParaRPr lang="el-GR" b="1" u="sng" dirty="0">
              <a:latin typeface="Calibri" pitchFamily="34" charset="0"/>
            </a:endParaRPr>
          </a:p>
          <a:p>
            <a:pPr>
              <a:defRPr/>
            </a:pPr>
            <a:endParaRPr lang="en-US" b="1" u="sng" dirty="0">
              <a:latin typeface="Calibri" pitchFamily="34" charset="0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l-GR" b="1" dirty="0">
                <a:latin typeface="Calibri" pitchFamily="34" charset="0"/>
              </a:rPr>
              <a:t>Κάμψη </a:t>
            </a:r>
            <a:r>
              <a:rPr lang="en-US" b="1" dirty="0">
                <a:latin typeface="Calibri" pitchFamily="34" charset="0"/>
              </a:rPr>
              <a:t>:</a:t>
            </a:r>
            <a:r>
              <a:rPr lang="el-GR" dirty="0">
                <a:latin typeface="Calibri" pitchFamily="34" charset="0"/>
              </a:rPr>
              <a:t>  0-133 έως 140</a:t>
            </a:r>
            <a:r>
              <a:rPr lang="el-GR" baseline="30000" dirty="0">
                <a:latin typeface="Calibri" pitchFamily="34" charset="0"/>
              </a:rPr>
              <a:t>ο</a:t>
            </a:r>
            <a:r>
              <a:rPr lang="el-GR" dirty="0">
                <a:latin typeface="Calibri" pitchFamily="34" charset="0"/>
              </a:rPr>
              <a:t>  ενεργητικά </a:t>
            </a:r>
          </a:p>
          <a:p>
            <a:pPr>
              <a:defRPr/>
            </a:pPr>
            <a:r>
              <a:rPr lang="el-GR" dirty="0">
                <a:latin typeface="Calibri" pitchFamily="34" charset="0"/>
              </a:rPr>
              <a:t>                 έως 145-150</a:t>
            </a:r>
            <a:r>
              <a:rPr lang="el-GR" baseline="30000" dirty="0">
                <a:latin typeface="Calibri" pitchFamily="34" charset="0"/>
              </a:rPr>
              <a:t>ο</a:t>
            </a:r>
            <a:r>
              <a:rPr lang="el-GR" dirty="0">
                <a:latin typeface="Calibri" pitchFamily="34" charset="0"/>
              </a:rPr>
              <a:t>  παθητικά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l-GR" b="1" dirty="0">
                <a:latin typeface="Calibri" pitchFamily="34" charset="0"/>
              </a:rPr>
              <a:t>Έκταση</a:t>
            </a:r>
            <a:r>
              <a:rPr lang="en-US" b="1" dirty="0">
                <a:latin typeface="Calibri" pitchFamily="34" charset="0"/>
              </a:rPr>
              <a:t> :</a:t>
            </a:r>
            <a:r>
              <a:rPr lang="el-GR" dirty="0">
                <a:latin typeface="Calibri" pitchFamily="34" charset="0"/>
              </a:rPr>
              <a:t> Υπερέκταση 5-10</a:t>
            </a:r>
            <a:r>
              <a:rPr lang="el-GR" baseline="30000" dirty="0">
                <a:latin typeface="Calibri" pitchFamily="34" charset="0"/>
              </a:rPr>
              <a:t>ο</a:t>
            </a:r>
            <a:r>
              <a:rPr lang="el-GR" dirty="0">
                <a:latin typeface="Calibri" pitchFamily="34" charset="0"/>
              </a:rPr>
              <a:t>  </a:t>
            </a:r>
            <a:endParaRPr lang="et-EE" dirty="0">
              <a:latin typeface="Calibri" pitchFamily="34" charset="0"/>
            </a:endParaRPr>
          </a:p>
          <a:p>
            <a:pPr>
              <a:defRPr/>
            </a:pPr>
            <a:r>
              <a:rPr lang="el-GR" dirty="0">
                <a:latin typeface="Calibri" pitchFamily="34" charset="0"/>
              </a:rPr>
              <a:t>                 θεωρείται φυσιολογική</a:t>
            </a:r>
            <a:endParaRPr lang="en-US" dirty="0">
              <a:latin typeface="Calibri" pitchFamily="34" charset="0"/>
            </a:endParaRPr>
          </a:p>
          <a:p>
            <a:pPr>
              <a:defRPr/>
            </a:pPr>
            <a:endParaRPr lang="el-GR" dirty="0">
              <a:latin typeface="Calibri" pitchFamily="34" charset="0"/>
            </a:endParaRPr>
          </a:p>
          <a:p>
            <a:pPr>
              <a:defRPr/>
            </a:pPr>
            <a:r>
              <a:rPr lang="el-GR" b="1" u="sng" dirty="0">
                <a:latin typeface="Calibri" pitchFamily="34" charset="0"/>
              </a:rPr>
              <a:t>Στροφές (στις 90</a:t>
            </a:r>
            <a:r>
              <a:rPr lang="el-GR" b="1" u="sng" baseline="30000" dirty="0">
                <a:latin typeface="Calibri" pitchFamily="34" charset="0"/>
              </a:rPr>
              <a:t>ο</a:t>
            </a:r>
            <a:r>
              <a:rPr lang="el-GR" b="1" u="sng" dirty="0">
                <a:latin typeface="Calibri" pitchFamily="34" charset="0"/>
              </a:rPr>
              <a:t> κάμψη του γόνατος)</a:t>
            </a:r>
            <a:r>
              <a:rPr lang="en-US" b="1" u="sng" dirty="0">
                <a:latin typeface="Calibri" pitchFamily="34" charset="0"/>
              </a:rPr>
              <a:t>:</a:t>
            </a:r>
          </a:p>
          <a:p>
            <a:pPr>
              <a:defRPr/>
            </a:pPr>
            <a:endParaRPr lang="en-US" dirty="0">
              <a:latin typeface="Calibri" pitchFamily="34" charset="0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l-GR" b="1" dirty="0">
                <a:latin typeface="Calibri" pitchFamily="34" charset="0"/>
              </a:rPr>
              <a:t>Έσω στροφή</a:t>
            </a:r>
            <a:r>
              <a:rPr lang="en-US" b="1" dirty="0">
                <a:latin typeface="Calibri" pitchFamily="34" charset="0"/>
              </a:rPr>
              <a:t>:</a:t>
            </a:r>
            <a:r>
              <a:rPr lang="el-GR" b="1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15</a:t>
            </a:r>
            <a:r>
              <a:rPr lang="el-GR" baseline="30000" dirty="0">
                <a:latin typeface="Calibri" pitchFamily="34" charset="0"/>
              </a:rPr>
              <a:t>ο</a:t>
            </a:r>
            <a:r>
              <a:rPr lang="el-GR" dirty="0">
                <a:latin typeface="Calibri" pitchFamily="34" charset="0"/>
              </a:rPr>
              <a:t> 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l-GR" b="1" dirty="0">
                <a:latin typeface="Calibri" pitchFamily="34" charset="0"/>
              </a:rPr>
              <a:t>Έξω στροφή</a:t>
            </a:r>
            <a:r>
              <a:rPr lang="en-US" b="1" dirty="0">
                <a:latin typeface="Calibri" pitchFamily="34" charset="0"/>
              </a:rPr>
              <a:t>: </a:t>
            </a:r>
            <a:r>
              <a:rPr lang="en-US" dirty="0">
                <a:latin typeface="Calibri" pitchFamily="34" charset="0"/>
              </a:rPr>
              <a:t>45o </a:t>
            </a:r>
            <a:endParaRPr lang="el-GR" dirty="0">
              <a:latin typeface="Calibri" pitchFamily="34" charset="0"/>
            </a:endParaRPr>
          </a:p>
        </p:txBody>
      </p:sp>
      <p:pic>
        <p:nvPicPr>
          <p:cNvPr id="26629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438" y="3716338"/>
            <a:ext cx="3048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Content Placeholder 1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63713" y="1187450"/>
            <a:ext cx="4895850" cy="4897438"/>
          </a:xfrm>
          <a:noFill/>
          <a:ln>
            <a:miter lim="800000"/>
            <a:headEnd/>
            <a:tailEnd/>
          </a:ln>
        </p:spPr>
      </p:pic>
      <p:sp>
        <p:nvSpPr>
          <p:cNvPr id="5" name="Rectangle 2"/>
          <p:cNvSpPr txBox="1">
            <a:spLocks noRot="1" noChangeArrowheads="1"/>
          </p:cNvSpPr>
          <p:nvPr/>
        </p:nvSpPr>
        <p:spPr bwMode="auto">
          <a:xfrm>
            <a:off x="2468563" y="476250"/>
            <a:ext cx="3919537" cy="711200"/>
          </a:xfrm>
          <a:prstGeom prst="rect">
            <a:avLst/>
          </a:prstGeom>
          <a:noFill/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FF"/>
                </a:solidFill>
                <a:latin typeface="Verdana"/>
                <a:ea typeface="MS PGothic" pitchFamily="34" charset="-128"/>
                <a:cs typeface="Verdana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l-GR" sz="3200" b="1" kern="0" dirty="0" smtClean="0">
                <a:solidFill>
                  <a:srgbClr val="3A70AC"/>
                </a:solidFill>
                <a:latin typeface="Calibri" pitchFamily="34" charset="0"/>
                <a:cs typeface="Arial" charset="0"/>
              </a:rPr>
              <a:t>ΕΠΙΠΕΔΑ ΘΕΡΑΠΕΙΑΣ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502150" y="4292600"/>
            <a:ext cx="2074863" cy="0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349750" y="2190750"/>
            <a:ext cx="1800225" cy="576263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4" name="TextBox 1"/>
          <p:cNvSpPr txBox="1">
            <a:spLocks noChangeArrowheads="1"/>
          </p:cNvSpPr>
          <p:nvPr/>
        </p:nvSpPr>
        <p:spPr bwMode="auto">
          <a:xfrm>
            <a:off x="3471863" y="1984375"/>
            <a:ext cx="1030287" cy="2778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200" b="1">
                <a:latin typeface="Calibri" pitchFamily="34" charset="0"/>
              </a:rPr>
              <a:t>Επιγονατίδα</a:t>
            </a:r>
          </a:p>
        </p:txBody>
      </p:sp>
      <p:sp>
        <p:nvSpPr>
          <p:cNvPr id="27655" name="TextBox 1"/>
          <p:cNvSpPr txBox="1">
            <a:spLocks noChangeArrowheads="1"/>
          </p:cNvSpPr>
          <p:nvPr/>
        </p:nvSpPr>
        <p:spPr bwMode="auto">
          <a:xfrm>
            <a:off x="3681413" y="2306638"/>
            <a:ext cx="820737" cy="460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200" b="1">
                <a:latin typeface="Calibri" pitchFamily="34" charset="0"/>
              </a:rPr>
              <a:t>Μηριαία Τροχιλία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Content Placeholder 1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8313" y="1484313"/>
            <a:ext cx="3240087" cy="3240087"/>
          </a:xfrm>
          <a:noFill/>
          <a:ln>
            <a:miter lim="800000"/>
            <a:headEnd/>
            <a:tailEnd/>
          </a:ln>
        </p:spPr>
      </p:pic>
      <p:sp>
        <p:nvSpPr>
          <p:cNvPr id="5" name="Rectangle 2"/>
          <p:cNvSpPr txBox="1">
            <a:spLocks noRot="1" noChangeArrowheads="1"/>
          </p:cNvSpPr>
          <p:nvPr/>
        </p:nvSpPr>
        <p:spPr bwMode="auto">
          <a:xfrm>
            <a:off x="1444625" y="260350"/>
            <a:ext cx="5759450" cy="711200"/>
          </a:xfrm>
          <a:prstGeom prst="rect">
            <a:avLst/>
          </a:prstGeom>
          <a:noFill/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FF"/>
                </a:solidFill>
                <a:latin typeface="Verdana"/>
                <a:ea typeface="MS PGothic" pitchFamily="34" charset="-128"/>
                <a:cs typeface="Verdana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l-GR" sz="3200" b="1" kern="0" dirty="0" smtClean="0">
                <a:solidFill>
                  <a:srgbClr val="3A70AC"/>
                </a:solidFill>
                <a:latin typeface="Calibri" pitchFamily="34" charset="0"/>
                <a:cs typeface="Arial" charset="0"/>
              </a:rPr>
              <a:t>ΘΕΣΕΙΣ ΑΡΘΡΩΣΕΩΝ ΓΟΝΑΤΟΣ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24350" y="955675"/>
            <a:ext cx="3984625" cy="60785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l-GR" b="1" u="sng" dirty="0">
                <a:latin typeface="Calibri" pitchFamily="34" charset="0"/>
              </a:rPr>
              <a:t>Κνημομηριαία</a:t>
            </a:r>
          </a:p>
          <a:p>
            <a:pPr>
              <a:defRPr/>
            </a:pPr>
            <a:endParaRPr lang="el-GR" sz="800" b="1" u="sng" dirty="0">
              <a:latin typeface="Calibri" pitchFamily="34" charset="0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l-GR" sz="1700" dirty="0">
                <a:latin typeface="Calibri" pitchFamily="34" charset="0"/>
              </a:rPr>
              <a:t>Το κοίλο βρίσκεται πάνω στο κνημιαίο πλατό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endParaRPr lang="el-GR" sz="800" dirty="0">
              <a:latin typeface="Calibri" pitchFamily="34" charset="0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l-GR" sz="1700" b="1" u="sng" dirty="0">
                <a:latin typeface="Calibri" pitchFamily="34" charset="0"/>
              </a:rPr>
              <a:t>Θέση ανάπαυσης</a:t>
            </a:r>
            <a:r>
              <a:rPr lang="en-US" sz="1700" dirty="0">
                <a:latin typeface="Calibri" pitchFamily="34" charset="0"/>
              </a:rPr>
              <a:t>: </a:t>
            </a:r>
            <a:r>
              <a:rPr lang="el-GR" sz="1700" dirty="0">
                <a:latin typeface="Calibri" pitchFamily="34" charset="0"/>
              </a:rPr>
              <a:t> 25-40</a:t>
            </a:r>
            <a:r>
              <a:rPr lang="el-GR" sz="1700" baseline="30000" dirty="0">
                <a:latin typeface="Calibri" pitchFamily="34" charset="0"/>
              </a:rPr>
              <a:t>ο</a:t>
            </a:r>
            <a:r>
              <a:rPr lang="el-GR" sz="1700" dirty="0">
                <a:latin typeface="Calibri" pitchFamily="34" charset="0"/>
              </a:rPr>
              <a:t> Κάμψη</a:t>
            </a:r>
            <a:endParaRPr lang="en-US" sz="1700" dirty="0">
              <a:latin typeface="Calibri" pitchFamily="34" charset="0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l-GR" sz="1700" b="1" u="sng" dirty="0">
                <a:latin typeface="Calibri" pitchFamily="34" charset="0"/>
              </a:rPr>
              <a:t>Θέση Πάκτωσης</a:t>
            </a:r>
            <a:r>
              <a:rPr lang="en-US" sz="1700" dirty="0">
                <a:latin typeface="Calibri" pitchFamily="34" charset="0"/>
              </a:rPr>
              <a:t>: </a:t>
            </a:r>
            <a:r>
              <a:rPr lang="el-GR" sz="1700" dirty="0">
                <a:latin typeface="Calibri" pitchFamily="34" charset="0"/>
              </a:rPr>
              <a:t> μέγιστη έκταση γόνατος  </a:t>
            </a:r>
            <a:endParaRPr lang="en-US" sz="1700" b="1" u="sng" dirty="0">
              <a:latin typeface="Calibri" pitchFamily="34" charset="0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l-GR" sz="1700" b="1" u="sng" dirty="0">
                <a:latin typeface="Calibri" pitchFamily="34" charset="0"/>
              </a:rPr>
              <a:t>Θυλακικό Πρότυπο</a:t>
            </a:r>
            <a:r>
              <a:rPr lang="en-US" sz="1700" b="1" u="sng" dirty="0">
                <a:latin typeface="Calibri" pitchFamily="34" charset="0"/>
              </a:rPr>
              <a:t>:</a:t>
            </a:r>
            <a:r>
              <a:rPr lang="el-GR" sz="1700" b="1" u="sng" dirty="0">
                <a:latin typeface="Calibri" pitchFamily="34" charset="0"/>
              </a:rPr>
              <a:t> 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endParaRPr lang="el-GR" sz="300" b="1" u="sng" dirty="0">
              <a:latin typeface="Calibri" pitchFamily="34" charset="0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endParaRPr lang="el-GR" sz="400" b="1" u="sng" dirty="0">
              <a:latin typeface="Calibri" pitchFamily="34" charset="0"/>
            </a:endParaRPr>
          </a:p>
          <a:p>
            <a:pPr>
              <a:defRPr/>
            </a:pPr>
            <a:r>
              <a:rPr lang="el-GR" sz="1700" dirty="0">
                <a:latin typeface="Calibri" pitchFamily="34" charset="0"/>
              </a:rPr>
              <a:t>- </a:t>
            </a:r>
            <a:r>
              <a:rPr lang="el-GR" sz="1700" u="sng" dirty="0">
                <a:latin typeface="Calibri" pitchFamily="34" charset="0"/>
              </a:rPr>
              <a:t>Κάμψη – Έκταση</a:t>
            </a:r>
            <a:r>
              <a:rPr lang="en-US" sz="1700" u="sng" dirty="0">
                <a:latin typeface="Calibri" pitchFamily="34" charset="0"/>
              </a:rPr>
              <a:t>: </a:t>
            </a:r>
            <a:r>
              <a:rPr lang="el-GR" sz="1700" dirty="0">
                <a:latin typeface="Calibri" pitchFamily="34" charset="0"/>
              </a:rPr>
              <a:t>Για 90</a:t>
            </a:r>
            <a:r>
              <a:rPr lang="el-GR" sz="1700" baseline="30000" dirty="0">
                <a:latin typeface="Calibri" pitchFamily="34" charset="0"/>
              </a:rPr>
              <a:t>ο</a:t>
            </a:r>
            <a:r>
              <a:rPr lang="el-GR" sz="1700" dirty="0">
                <a:latin typeface="Calibri" pitchFamily="34" charset="0"/>
              </a:rPr>
              <a:t> περίπου περιορισμό στην κάμψη παρατηρούνται 5</a:t>
            </a:r>
            <a:r>
              <a:rPr lang="el-GR" sz="1700" baseline="30000" dirty="0">
                <a:latin typeface="Calibri" pitchFamily="34" charset="0"/>
              </a:rPr>
              <a:t>ο</a:t>
            </a:r>
            <a:r>
              <a:rPr lang="el-GR" sz="1700" dirty="0">
                <a:latin typeface="Calibri" pitchFamily="34" charset="0"/>
              </a:rPr>
              <a:t> περίπου περιορισμού στην έκταση</a:t>
            </a:r>
          </a:p>
          <a:p>
            <a:pPr>
              <a:defRPr/>
            </a:pPr>
            <a:r>
              <a:rPr lang="el-GR" sz="1700" dirty="0">
                <a:latin typeface="Calibri" pitchFamily="34" charset="0"/>
              </a:rPr>
              <a:t>- </a:t>
            </a:r>
            <a:r>
              <a:rPr lang="el-GR" sz="1700" u="sng" dirty="0">
                <a:latin typeface="Calibri" pitchFamily="34" charset="0"/>
              </a:rPr>
              <a:t>Στροφές</a:t>
            </a:r>
            <a:r>
              <a:rPr lang="en-US" sz="1700" u="sng" dirty="0">
                <a:latin typeface="Calibri" pitchFamily="34" charset="0"/>
              </a:rPr>
              <a:t>:</a:t>
            </a:r>
            <a:r>
              <a:rPr lang="en-US" sz="1700" dirty="0">
                <a:latin typeface="Calibri" pitchFamily="34" charset="0"/>
              </a:rPr>
              <a:t> </a:t>
            </a:r>
            <a:r>
              <a:rPr lang="el-GR" sz="1700" dirty="0">
                <a:latin typeface="Calibri" pitchFamily="34" charset="0"/>
              </a:rPr>
              <a:t> περιορισμένη όταν υπάρχει σημαντικός περιορισμός στην κάμψη και έκταση</a:t>
            </a:r>
          </a:p>
          <a:p>
            <a:pPr>
              <a:defRPr/>
            </a:pPr>
            <a:endParaRPr lang="el-GR" dirty="0">
              <a:latin typeface="Calibri" pitchFamily="34" charset="0"/>
            </a:endParaRPr>
          </a:p>
          <a:p>
            <a:pPr>
              <a:defRPr/>
            </a:pPr>
            <a:r>
              <a:rPr lang="en-US" b="1" u="sng" dirty="0">
                <a:latin typeface="Calibri" pitchFamily="34" charset="0"/>
              </a:rPr>
              <a:t>END FEEL</a:t>
            </a:r>
          </a:p>
          <a:p>
            <a:pPr marL="285750" indent="-285750">
              <a:buFontTx/>
              <a:buChar char="-"/>
              <a:defRPr/>
            </a:pPr>
            <a:r>
              <a:rPr lang="el-GR" b="1" u="sng" dirty="0">
                <a:latin typeface="Calibri" pitchFamily="34" charset="0"/>
              </a:rPr>
              <a:t>Κνημομηριαία</a:t>
            </a:r>
            <a:r>
              <a:rPr lang="en-US" b="1" u="sng" dirty="0">
                <a:latin typeface="Calibri" pitchFamily="34" charset="0"/>
              </a:rPr>
              <a:t>:</a:t>
            </a:r>
            <a:r>
              <a:rPr lang="el-GR" b="1" u="sng" dirty="0">
                <a:latin typeface="Calibri" pitchFamily="34" charset="0"/>
              </a:rPr>
              <a:t> </a:t>
            </a:r>
            <a:r>
              <a:rPr lang="en-US" b="1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Έκταση        Σφιχτό</a:t>
            </a:r>
          </a:p>
          <a:p>
            <a:pPr marL="285750" indent="-285750">
              <a:buFontTx/>
              <a:buChar char="-"/>
              <a:defRPr/>
            </a:pPr>
            <a:r>
              <a:rPr lang="el-GR" dirty="0">
                <a:latin typeface="Calibri" pitchFamily="34" charset="0"/>
              </a:rPr>
              <a:t>                              Κάμψη       Μαλακό</a:t>
            </a:r>
          </a:p>
          <a:p>
            <a:pPr marL="285750" indent="-285750">
              <a:buFontTx/>
              <a:buChar char="-"/>
              <a:defRPr/>
            </a:pPr>
            <a:endParaRPr lang="el-GR" dirty="0">
              <a:latin typeface="Calibri" pitchFamily="34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el-GR" b="1" u="sng" dirty="0">
                <a:latin typeface="Calibri" pitchFamily="34" charset="0"/>
              </a:rPr>
              <a:t>Επιγονατομηριαία</a:t>
            </a:r>
            <a:r>
              <a:rPr lang="en-US" b="1" u="sng" dirty="0">
                <a:latin typeface="Calibri" pitchFamily="34" charset="0"/>
              </a:rPr>
              <a:t>:</a:t>
            </a:r>
            <a:r>
              <a:rPr lang="en-US" dirty="0">
                <a:latin typeface="Calibri" pitchFamily="34" charset="0"/>
              </a:rPr>
              <a:t>  </a:t>
            </a:r>
            <a:r>
              <a:rPr lang="el-GR" dirty="0">
                <a:latin typeface="Calibri" pitchFamily="34" charset="0"/>
              </a:rPr>
              <a:t>Σφιχτό σε όλες τις κατευθύνσεις</a:t>
            </a:r>
            <a:endParaRPr lang="en-US" dirty="0">
              <a:latin typeface="Calibri" pitchFamily="34" charset="0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endParaRPr lang="el-GR" dirty="0">
              <a:latin typeface="Calibri" pitchFamily="34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6975475" y="5373688"/>
            <a:ext cx="280988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2" name="Right Arrow 11"/>
          <p:cNvSpPr/>
          <p:nvPr/>
        </p:nvSpPr>
        <p:spPr>
          <a:xfrm>
            <a:off x="6975475" y="5661025"/>
            <a:ext cx="280988" cy="144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Rot="1" noChangeArrowheads="1"/>
          </p:cNvSpPr>
          <p:nvPr/>
        </p:nvSpPr>
        <p:spPr bwMode="auto">
          <a:xfrm>
            <a:off x="636588" y="207963"/>
            <a:ext cx="3919537" cy="711200"/>
          </a:xfrm>
          <a:prstGeom prst="rect">
            <a:avLst/>
          </a:prstGeom>
          <a:noFill/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FF"/>
                </a:solidFill>
                <a:latin typeface="Verdana"/>
                <a:ea typeface="MS PGothic" pitchFamily="34" charset="-128"/>
                <a:cs typeface="Verdana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l-GR" sz="3200" b="1" kern="0" dirty="0" smtClean="0">
                <a:solidFill>
                  <a:srgbClr val="3A70AC"/>
                </a:solidFill>
                <a:latin typeface="Calibri" pitchFamily="34" charset="0"/>
                <a:cs typeface="Arial" charset="0"/>
              </a:rPr>
              <a:t>ΜΥΟΛΟΓΙΑ ΓΟΝΑΤΟΣ</a:t>
            </a:r>
          </a:p>
        </p:txBody>
      </p:sp>
      <p:sp>
        <p:nvSpPr>
          <p:cNvPr id="29699" name="TextBox 1"/>
          <p:cNvSpPr txBox="1">
            <a:spLocks noChangeArrowheads="1"/>
          </p:cNvSpPr>
          <p:nvPr/>
        </p:nvSpPr>
        <p:spPr bwMode="auto">
          <a:xfrm>
            <a:off x="1438275" y="6256338"/>
            <a:ext cx="1030288" cy="2778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200" b="1">
                <a:latin typeface="Calibri" pitchFamily="34" charset="0"/>
              </a:rPr>
              <a:t>Επιγονατίδα</a:t>
            </a:r>
          </a:p>
        </p:txBody>
      </p:sp>
      <p:sp>
        <p:nvSpPr>
          <p:cNvPr id="29700" name="TextBox 1"/>
          <p:cNvSpPr txBox="1">
            <a:spLocks noChangeArrowheads="1"/>
          </p:cNvSpPr>
          <p:nvPr/>
        </p:nvSpPr>
        <p:spPr bwMode="auto">
          <a:xfrm>
            <a:off x="539750" y="6165850"/>
            <a:ext cx="820738" cy="460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200" b="1">
                <a:latin typeface="Calibri" pitchFamily="34" charset="0"/>
              </a:rPr>
              <a:t>Μηριαία Τροχιλία</a:t>
            </a:r>
          </a:p>
        </p:txBody>
      </p:sp>
      <p:pic>
        <p:nvPicPr>
          <p:cNvPr id="29701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08050"/>
            <a:ext cx="4360863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72013" y="115888"/>
            <a:ext cx="4273550" cy="641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3" name="Picture 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716338"/>
            <a:ext cx="4443413" cy="288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4" name="TextBox 1"/>
          <p:cNvSpPr txBox="1">
            <a:spLocks noChangeArrowheads="1"/>
          </p:cNvSpPr>
          <p:nvPr/>
        </p:nvSpPr>
        <p:spPr bwMode="auto">
          <a:xfrm>
            <a:off x="3471863" y="1984375"/>
            <a:ext cx="1030287" cy="2778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200" b="1">
                <a:latin typeface="Calibri" pitchFamily="34" charset="0"/>
              </a:rPr>
              <a:t>Επιγονατίδα</a:t>
            </a:r>
          </a:p>
        </p:txBody>
      </p:sp>
      <p:sp>
        <p:nvSpPr>
          <p:cNvPr id="29705" name="TextBox 1"/>
          <p:cNvSpPr txBox="1">
            <a:spLocks noChangeArrowheads="1"/>
          </p:cNvSpPr>
          <p:nvPr/>
        </p:nvSpPr>
        <p:spPr bwMode="auto">
          <a:xfrm>
            <a:off x="4843463" y="2382838"/>
            <a:ext cx="1109662" cy="2460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000" b="1">
                <a:latin typeface="Calibri" pitchFamily="34" charset="0"/>
              </a:rPr>
              <a:t>Ορθός Μηριαίος</a:t>
            </a:r>
          </a:p>
        </p:txBody>
      </p:sp>
      <p:sp>
        <p:nvSpPr>
          <p:cNvPr id="29706" name="TextBox 1"/>
          <p:cNvSpPr txBox="1">
            <a:spLocks noChangeArrowheads="1"/>
          </p:cNvSpPr>
          <p:nvPr/>
        </p:nvSpPr>
        <p:spPr bwMode="auto">
          <a:xfrm>
            <a:off x="4922838" y="1922463"/>
            <a:ext cx="1030287" cy="2460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000" b="1">
                <a:latin typeface="Calibri" pitchFamily="34" charset="0"/>
              </a:rPr>
              <a:t>Ραπτικός</a:t>
            </a:r>
          </a:p>
        </p:txBody>
      </p:sp>
      <p:sp>
        <p:nvSpPr>
          <p:cNvPr id="29707" name="TextBox 1"/>
          <p:cNvSpPr txBox="1">
            <a:spLocks noChangeArrowheads="1"/>
          </p:cNvSpPr>
          <p:nvPr/>
        </p:nvSpPr>
        <p:spPr bwMode="auto">
          <a:xfrm>
            <a:off x="3624263" y="1268413"/>
            <a:ext cx="1030287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200" b="1">
                <a:latin typeface="Calibri" pitchFamily="34" charset="0"/>
              </a:rPr>
              <a:t>Μηριαία τροχιλία</a:t>
            </a:r>
          </a:p>
        </p:txBody>
      </p:sp>
      <p:sp>
        <p:nvSpPr>
          <p:cNvPr id="29708" name="TextBox 1"/>
          <p:cNvSpPr txBox="1">
            <a:spLocks noChangeArrowheads="1"/>
          </p:cNvSpPr>
          <p:nvPr/>
        </p:nvSpPr>
        <p:spPr bwMode="auto">
          <a:xfrm>
            <a:off x="3432175" y="5287963"/>
            <a:ext cx="1163638" cy="646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200" b="1">
                <a:latin typeface="Calibri" pitchFamily="34" charset="0"/>
              </a:rPr>
              <a:t>Έξω καθεκτικός της επιγονατίδας</a:t>
            </a:r>
          </a:p>
        </p:txBody>
      </p:sp>
      <p:sp>
        <p:nvSpPr>
          <p:cNvPr id="29709" name="TextBox 1"/>
          <p:cNvSpPr txBox="1">
            <a:spLocks noChangeArrowheads="1"/>
          </p:cNvSpPr>
          <p:nvPr/>
        </p:nvSpPr>
        <p:spPr bwMode="auto">
          <a:xfrm>
            <a:off x="82550" y="4745038"/>
            <a:ext cx="1030288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200" b="1">
                <a:latin typeface="Calibri" pitchFamily="34" charset="0"/>
              </a:rPr>
              <a:t>Τένοντας Δικεφάλου</a:t>
            </a:r>
          </a:p>
        </p:txBody>
      </p:sp>
      <p:sp>
        <p:nvSpPr>
          <p:cNvPr id="29710" name="TextBox 1"/>
          <p:cNvSpPr txBox="1">
            <a:spLocks noChangeArrowheads="1"/>
          </p:cNvSpPr>
          <p:nvPr/>
        </p:nvSpPr>
        <p:spPr bwMode="auto">
          <a:xfrm>
            <a:off x="3432175" y="3716338"/>
            <a:ext cx="1123950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200" b="1">
                <a:latin typeface="Calibri" pitchFamily="34" charset="0"/>
              </a:rPr>
              <a:t>Τετρακέφαλος Μηριαίος</a:t>
            </a:r>
          </a:p>
        </p:txBody>
      </p:sp>
      <p:sp>
        <p:nvSpPr>
          <p:cNvPr id="29711" name="TextBox 1"/>
          <p:cNvSpPr txBox="1">
            <a:spLocks noChangeArrowheads="1"/>
          </p:cNvSpPr>
          <p:nvPr/>
        </p:nvSpPr>
        <p:spPr bwMode="auto">
          <a:xfrm>
            <a:off x="3513138" y="4879975"/>
            <a:ext cx="1030287" cy="2778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200" b="1">
                <a:latin typeface="Calibri" pitchFamily="34" charset="0"/>
              </a:rPr>
              <a:t>Επιγονατίδα</a:t>
            </a:r>
          </a:p>
        </p:txBody>
      </p:sp>
      <p:sp>
        <p:nvSpPr>
          <p:cNvPr id="29712" name="TextBox 1"/>
          <p:cNvSpPr txBox="1">
            <a:spLocks noChangeArrowheads="1"/>
          </p:cNvSpPr>
          <p:nvPr/>
        </p:nvSpPr>
        <p:spPr bwMode="auto">
          <a:xfrm>
            <a:off x="3298825" y="6161088"/>
            <a:ext cx="1239838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200" b="1">
                <a:latin typeface="Calibri" pitchFamily="34" charset="0"/>
              </a:rPr>
              <a:t>Επιγονατιδικός Τένοντας</a:t>
            </a:r>
          </a:p>
        </p:txBody>
      </p:sp>
      <p:sp>
        <p:nvSpPr>
          <p:cNvPr id="29713" name="TextBox 1"/>
          <p:cNvSpPr txBox="1">
            <a:spLocks noChangeArrowheads="1"/>
          </p:cNvSpPr>
          <p:nvPr/>
        </p:nvSpPr>
        <p:spPr bwMode="auto">
          <a:xfrm>
            <a:off x="44450" y="3719513"/>
            <a:ext cx="1316038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200" b="1">
                <a:latin typeface="Calibri" pitchFamily="34" charset="0"/>
              </a:rPr>
              <a:t>Λαγονοκνημιαία ταινία</a:t>
            </a:r>
          </a:p>
        </p:txBody>
      </p:sp>
      <p:sp>
        <p:nvSpPr>
          <p:cNvPr id="29714" name="TextBox 1"/>
          <p:cNvSpPr txBox="1">
            <a:spLocks noChangeArrowheads="1"/>
          </p:cNvSpPr>
          <p:nvPr/>
        </p:nvSpPr>
        <p:spPr bwMode="auto">
          <a:xfrm>
            <a:off x="2081213" y="2925763"/>
            <a:ext cx="1030287" cy="2778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200" b="1">
                <a:latin typeface="Calibri" pitchFamily="34" charset="0"/>
              </a:rPr>
              <a:t>Επιγονατίδα</a:t>
            </a:r>
          </a:p>
        </p:txBody>
      </p:sp>
      <p:sp>
        <p:nvSpPr>
          <p:cNvPr id="29715" name="TextBox 1"/>
          <p:cNvSpPr txBox="1">
            <a:spLocks noChangeArrowheads="1"/>
          </p:cNvSpPr>
          <p:nvPr/>
        </p:nvSpPr>
        <p:spPr bwMode="auto">
          <a:xfrm>
            <a:off x="5254625" y="5516563"/>
            <a:ext cx="1238250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000" b="1">
                <a:latin typeface="Calibri" pitchFamily="34" charset="0"/>
              </a:rPr>
              <a:t>Επιγονατιδικός Τένοντας</a:t>
            </a:r>
          </a:p>
        </p:txBody>
      </p:sp>
      <p:sp>
        <p:nvSpPr>
          <p:cNvPr id="29716" name="TextBox 1"/>
          <p:cNvSpPr txBox="1">
            <a:spLocks noChangeArrowheads="1"/>
          </p:cNvSpPr>
          <p:nvPr/>
        </p:nvSpPr>
        <p:spPr bwMode="auto">
          <a:xfrm>
            <a:off x="3432175" y="4273550"/>
            <a:ext cx="1163638" cy="460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200" b="1">
                <a:latin typeface="Calibri" pitchFamily="34" charset="0"/>
              </a:rPr>
              <a:t>Τένοντας Τετρακεφάλου</a:t>
            </a:r>
          </a:p>
        </p:txBody>
      </p:sp>
      <p:sp>
        <p:nvSpPr>
          <p:cNvPr id="29717" name="TextBox 1"/>
          <p:cNvSpPr txBox="1">
            <a:spLocks noChangeArrowheads="1"/>
          </p:cNvSpPr>
          <p:nvPr/>
        </p:nvSpPr>
        <p:spPr bwMode="auto">
          <a:xfrm>
            <a:off x="4818063" y="992188"/>
            <a:ext cx="1239837" cy="5540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000" b="1">
                <a:latin typeface="Calibri" pitchFamily="34" charset="0"/>
              </a:rPr>
              <a:t>Τείνων την Λαγονοκνημιία ταινία</a:t>
            </a:r>
          </a:p>
        </p:txBody>
      </p:sp>
      <p:sp>
        <p:nvSpPr>
          <p:cNvPr id="29718" name="TextBox 1"/>
          <p:cNvSpPr txBox="1">
            <a:spLocks noChangeArrowheads="1"/>
          </p:cNvSpPr>
          <p:nvPr/>
        </p:nvSpPr>
        <p:spPr bwMode="auto">
          <a:xfrm>
            <a:off x="5200650" y="4908550"/>
            <a:ext cx="1030288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000" b="1">
                <a:latin typeface="Calibri" pitchFamily="34" charset="0"/>
              </a:rPr>
              <a:t>Ττομή της περιτονίας</a:t>
            </a:r>
          </a:p>
        </p:txBody>
      </p:sp>
      <p:sp>
        <p:nvSpPr>
          <p:cNvPr id="29719" name="TextBox 1"/>
          <p:cNvSpPr txBox="1">
            <a:spLocks noChangeArrowheads="1"/>
          </p:cNvSpPr>
          <p:nvPr/>
        </p:nvSpPr>
        <p:spPr bwMode="auto">
          <a:xfrm>
            <a:off x="4843463" y="3254375"/>
            <a:ext cx="1030287" cy="2460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000" b="1">
                <a:latin typeface="Calibri" pitchFamily="34" charset="0"/>
              </a:rPr>
              <a:t>Μέσος πλατύς</a:t>
            </a:r>
          </a:p>
        </p:txBody>
      </p:sp>
      <p:sp>
        <p:nvSpPr>
          <p:cNvPr id="29720" name="TextBox 1"/>
          <p:cNvSpPr txBox="1">
            <a:spLocks noChangeArrowheads="1"/>
          </p:cNvSpPr>
          <p:nvPr/>
        </p:nvSpPr>
        <p:spPr bwMode="auto">
          <a:xfrm>
            <a:off x="4983163" y="3716338"/>
            <a:ext cx="1030287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l-GR" sz="1000" b="1">
              <a:latin typeface="Calibri" pitchFamily="34" charset="0"/>
            </a:endParaRPr>
          </a:p>
          <a:p>
            <a:pPr algn="ctr"/>
            <a:r>
              <a:rPr lang="el-GR" sz="1000" b="1">
                <a:latin typeface="Calibri" pitchFamily="34" charset="0"/>
              </a:rPr>
              <a:t>Έσω πλτύς</a:t>
            </a:r>
          </a:p>
        </p:txBody>
      </p:sp>
      <p:sp>
        <p:nvSpPr>
          <p:cNvPr id="29721" name="TextBox 1"/>
          <p:cNvSpPr txBox="1">
            <a:spLocks noChangeArrowheads="1"/>
          </p:cNvSpPr>
          <p:nvPr/>
        </p:nvSpPr>
        <p:spPr bwMode="auto">
          <a:xfrm>
            <a:off x="4818063" y="2803525"/>
            <a:ext cx="1030287" cy="2460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000" b="1">
                <a:latin typeface="Calibri" pitchFamily="34" charset="0"/>
              </a:rPr>
              <a:t>Έξω πλατύς</a:t>
            </a:r>
          </a:p>
        </p:txBody>
      </p:sp>
      <p:sp>
        <p:nvSpPr>
          <p:cNvPr id="29722" name="TextBox 1"/>
          <p:cNvSpPr txBox="1">
            <a:spLocks noChangeArrowheads="1"/>
          </p:cNvSpPr>
          <p:nvPr/>
        </p:nvSpPr>
        <p:spPr bwMode="auto">
          <a:xfrm>
            <a:off x="4672013" y="4178300"/>
            <a:ext cx="1558925" cy="2460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000" b="1">
                <a:latin typeface="Calibri" pitchFamily="34" charset="0"/>
              </a:rPr>
              <a:t>Λαγονοκνημιαία ταινία</a:t>
            </a:r>
          </a:p>
        </p:txBody>
      </p:sp>
      <p:sp>
        <p:nvSpPr>
          <p:cNvPr id="29723" name="TextBox 1"/>
          <p:cNvSpPr txBox="1">
            <a:spLocks noChangeArrowheads="1"/>
          </p:cNvSpPr>
          <p:nvPr/>
        </p:nvSpPr>
        <p:spPr bwMode="auto">
          <a:xfrm>
            <a:off x="4759325" y="4487863"/>
            <a:ext cx="1274763" cy="2460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000" b="1">
                <a:latin typeface="Calibri" pitchFamily="34" charset="0"/>
              </a:rPr>
              <a:t>Ορθός Μηριαίος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Rot="1" noChangeArrowheads="1"/>
          </p:cNvSpPr>
          <p:nvPr/>
        </p:nvSpPr>
        <p:spPr bwMode="auto">
          <a:xfrm>
            <a:off x="2713038" y="284163"/>
            <a:ext cx="3917950" cy="711200"/>
          </a:xfrm>
          <a:prstGeom prst="rect">
            <a:avLst/>
          </a:prstGeom>
          <a:noFill/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FF"/>
                </a:solidFill>
                <a:latin typeface="Verdana"/>
                <a:ea typeface="MS PGothic" pitchFamily="34" charset="-128"/>
                <a:cs typeface="Verdana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l-GR" sz="3200" b="1" kern="0" dirty="0" smtClean="0">
                <a:solidFill>
                  <a:srgbClr val="3A70AC"/>
                </a:solidFill>
                <a:latin typeface="Calibri" pitchFamily="34" charset="0"/>
                <a:cs typeface="Arial" charset="0"/>
              </a:rPr>
              <a:t>ΜΥΟΛΟΓΙΑ ΓΟΝΑΤΟΣ</a:t>
            </a:r>
          </a:p>
        </p:txBody>
      </p:sp>
      <p:sp>
        <p:nvSpPr>
          <p:cNvPr id="30723" name="TextBox 1"/>
          <p:cNvSpPr txBox="1">
            <a:spLocks noChangeArrowheads="1"/>
          </p:cNvSpPr>
          <p:nvPr/>
        </p:nvSpPr>
        <p:spPr bwMode="auto">
          <a:xfrm>
            <a:off x="1438275" y="6256338"/>
            <a:ext cx="1030288" cy="2778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200" b="1">
                <a:latin typeface="Calibri" pitchFamily="34" charset="0"/>
              </a:rPr>
              <a:t>Επιγονατίδα</a:t>
            </a:r>
          </a:p>
        </p:txBody>
      </p:sp>
      <p:sp>
        <p:nvSpPr>
          <p:cNvPr id="30724" name="TextBox 1"/>
          <p:cNvSpPr txBox="1">
            <a:spLocks noChangeArrowheads="1"/>
          </p:cNvSpPr>
          <p:nvPr/>
        </p:nvSpPr>
        <p:spPr bwMode="auto">
          <a:xfrm>
            <a:off x="539750" y="6165850"/>
            <a:ext cx="820738" cy="460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200" b="1">
                <a:latin typeface="Calibri" pitchFamily="34" charset="0"/>
              </a:rPr>
              <a:t>Μηριαία Τροχιλία</a:t>
            </a:r>
          </a:p>
        </p:txBody>
      </p:sp>
      <p:pic>
        <p:nvPicPr>
          <p:cNvPr id="30725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9838" y="1300163"/>
            <a:ext cx="5356225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3" y="1292225"/>
            <a:ext cx="2760662" cy="395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7" name="TextBox 1"/>
          <p:cNvSpPr txBox="1">
            <a:spLocks noChangeArrowheads="1"/>
          </p:cNvSpPr>
          <p:nvPr/>
        </p:nvSpPr>
        <p:spPr bwMode="auto">
          <a:xfrm>
            <a:off x="3735388" y="1484313"/>
            <a:ext cx="1484312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400" b="1">
                <a:latin typeface="Calibri" pitchFamily="34" charset="0"/>
              </a:rPr>
              <a:t>Ημιτενοντώδης</a:t>
            </a:r>
          </a:p>
        </p:txBody>
      </p:sp>
      <p:sp>
        <p:nvSpPr>
          <p:cNvPr id="30728" name="TextBox 1"/>
          <p:cNvSpPr txBox="1">
            <a:spLocks noChangeArrowheads="1"/>
          </p:cNvSpPr>
          <p:nvPr/>
        </p:nvSpPr>
        <p:spPr bwMode="auto">
          <a:xfrm>
            <a:off x="3787775" y="2039938"/>
            <a:ext cx="1646238" cy="3063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400" b="1">
                <a:latin typeface="Calibri" pitchFamily="34" charset="0"/>
              </a:rPr>
              <a:t>Ημιμεμβρανώδης</a:t>
            </a:r>
          </a:p>
        </p:txBody>
      </p:sp>
      <p:sp>
        <p:nvSpPr>
          <p:cNvPr id="30729" name="TextBox 1"/>
          <p:cNvSpPr txBox="1">
            <a:spLocks noChangeArrowheads="1"/>
          </p:cNvSpPr>
          <p:nvPr/>
        </p:nvSpPr>
        <p:spPr bwMode="auto">
          <a:xfrm>
            <a:off x="565150" y="4706938"/>
            <a:ext cx="1239838" cy="646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200" b="1">
                <a:latin typeface="Calibri" pitchFamily="34" charset="0"/>
              </a:rPr>
              <a:t>Χήνειος πόδας</a:t>
            </a:r>
          </a:p>
          <a:p>
            <a:pPr algn="ctr"/>
            <a:endParaRPr lang="el-GR" sz="1200" b="1">
              <a:latin typeface="Calibri" pitchFamily="34" charset="0"/>
            </a:endParaRPr>
          </a:p>
          <a:p>
            <a:pPr algn="ctr"/>
            <a:endParaRPr lang="el-GR" sz="1200" b="1">
              <a:latin typeface="Calibri" pitchFamily="34" charset="0"/>
            </a:endParaRPr>
          </a:p>
        </p:txBody>
      </p:sp>
      <p:sp>
        <p:nvSpPr>
          <p:cNvPr id="30730" name="TextBox 1"/>
          <p:cNvSpPr txBox="1">
            <a:spLocks noChangeArrowheads="1"/>
          </p:cNvSpPr>
          <p:nvPr/>
        </p:nvSpPr>
        <p:spPr bwMode="auto">
          <a:xfrm>
            <a:off x="-19050" y="3778250"/>
            <a:ext cx="123825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200" b="1">
                <a:latin typeface="Calibri" pitchFamily="34" charset="0"/>
              </a:rPr>
              <a:t>Επιγονατιδικός Τένοντας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949325" y="3878263"/>
            <a:ext cx="269875" cy="131762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32" name="TextBox 1"/>
          <p:cNvSpPr txBox="1">
            <a:spLocks noChangeArrowheads="1"/>
          </p:cNvSpPr>
          <p:nvPr/>
        </p:nvSpPr>
        <p:spPr bwMode="auto">
          <a:xfrm>
            <a:off x="3575050" y="4332288"/>
            <a:ext cx="1644650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400" b="1">
                <a:latin typeface="Calibri" pitchFamily="34" charset="0"/>
              </a:rPr>
              <a:t>Γαστροκνήμιος</a:t>
            </a:r>
          </a:p>
        </p:txBody>
      </p:sp>
      <p:sp>
        <p:nvSpPr>
          <p:cNvPr id="30733" name="TextBox 1"/>
          <p:cNvSpPr txBox="1">
            <a:spLocks noChangeArrowheads="1"/>
          </p:cNvSpPr>
          <p:nvPr/>
        </p:nvSpPr>
        <p:spPr bwMode="auto">
          <a:xfrm>
            <a:off x="3654425" y="3116263"/>
            <a:ext cx="1646238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400" b="1">
                <a:latin typeface="Calibri" pitchFamily="34" charset="0"/>
              </a:rPr>
              <a:t>Ισχνός Προσαγωγός</a:t>
            </a:r>
          </a:p>
        </p:txBody>
      </p:sp>
      <p:sp>
        <p:nvSpPr>
          <p:cNvPr id="30734" name="TextBox 1"/>
          <p:cNvSpPr txBox="1">
            <a:spLocks noChangeArrowheads="1"/>
          </p:cNvSpPr>
          <p:nvPr/>
        </p:nvSpPr>
        <p:spPr bwMode="auto">
          <a:xfrm>
            <a:off x="7740650" y="3332163"/>
            <a:ext cx="1395413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400" b="1">
                <a:latin typeface="Calibri" pitchFamily="34" charset="0"/>
              </a:rPr>
              <a:t>Μακρός Πελματικός</a:t>
            </a:r>
          </a:p>
        </p:txBody>
      </p:sp>
      <p:sp>
        <p:nvSpPr>
          <p:cNvPr id="30735" name="TextBox 1"/>
          <p:cNvSpPr txBox="1">
            <a:spLocks noChangeArrowheads="1"/>
          </p:cNvSpPr>
          <p:nvPr/>
        </p:nvSpPr>
        <p:spPr bwMode="auto">
          <a:xfrm>
            <a:off x="7681913" y="2174875"/>
            <a:ext cx="1454150" cy="5222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400" b="1">
                <a:latin typeface="Calibri" pitchFamily="34" charset="0"/>
              </a:rPr>
              <a:t>Δικέφαλος Μηριαίος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Rot="1" noChangeArrowheads="1"/>
          </p:cNvSpPr>
          <p:nvPr/>
        </p:nvSpPr>
        <p:spPr bwMode="auto">
          <a:xfrm>
            <a:off x="611188" y="471488"/>
            <a:ext cx="8229600" cy="711200"/>
          </a:xfrm>
          <a:prstGeom prst="rect">
            <a:avLst/>
          </a:prstGeom>
          <a:noFill/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FF"/>
                </a:solidFill>
                <a:latin typeface="Verdana"/>
                <a:ea typeface="MS PGothic" pitchFamily="34" charset="-128"/>
                <a:cs typeface="Verdana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l-GR" sz="3200" b="1" kern="0" dirty="0" smtClean="0">
                <a:solidFill>
                  <a:srgbClr val="3A70AC"/>
                </a:solidFill>
                <a:latin typeface="Calibri" pitchFamily="34" charset="0"/>
                <a:cs typeface="Arial" charset="0"/>
              </a:rPr>
              <a:t>ΟΣΤΕΟΛΟΓΙΑ</a:t>
            </a:r>
          </a:p>
        </p:txBody>
      </p:sp>
      <p:pic>
        <p:nvPicPr>
          <p:cNvPr id="14339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97013" y="1487488"/>
            <a:ext cx="6029325" cy="376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Box 1"/>
          <p:cNvSpPr txBox="1">
            <a:spLocks noChangeArrowheads="1"/>
          </p:cNvSpPr>
          <p:nvPr/>
        </p:nvSpPr>
        <p:spPr bwMode="auto">
          <a:xfrm>
            <a:off x="3865563" y="4868863"/>
            <a:ext cx="1055687" cy="5857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b="1">
                <a:latin typeface="Calibri" pitchFamily="34" charset="0"/>
              </a:rPr>
              <a:t>Περόνη</a:t>
            </a:r>
          </a:p>
          <a:p>
            <a:endParaRPr lang="el-GR" sz="1400" b="1">
              <a:latin typeface="Calibri" pitchFamily="34" charset="0"/>
            </a:endParaRPr>
          </a:p>
        </p:txBody>
      </p:sp>
      <p:sp>
        <p:nvSpPr>
          <p:cNvPr id="14341" name="TextBox 1"/>
          <p:cNvSpPr txBox="1">
            <a:spLocks noChangeArrowheads="1"/>
          </p:cNvSpPr>
          <p:nvPr/>
        </p:nvSpPr>
        <p:spPr bwMode="auto">
          <a:xfrm>
            <a:off x="3995738" y="3368675"/>
            <a:ext cx="82550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b="1">
                <a:latin typeface="Calibri" pitchFamily="34" charset="0"/>
              </a:rPr>
              <a:t>Κνήμη</a:t>
            </a:r>
          </a:p>
        </p:txBody>
      </p:sp>
      <p:sp>
        <p:nvSpPr>
          <p:cNvPr id="14342" name="TextBox 1"/>
          <p:cNvSpPr txBox="1">
            <a:spLocks noChangeArrowheads="1"/>
          </p:cNvSpPr>
          <p:nvPr/>
        </p:nvSpPr>
        <p:spPr bwMode="auto">
          <a:xfrm>
            <a:off x="3629025" y="4049713"/>
            <a:ext cx="1528763" cy="723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b="1">
                <a:latin typeface="Calibri" pitchFamily="34" charset="0"/>
              </a:rPr>
              <a:t>Κνημιαίο </a:t>
            </a:r>
          </a:p>
          <a:p>
            <a:pPr algn="ctr"/>
            <a:r>
              <a:rPr lang="el-GR" b="1">
                <a:latin typeface="Calibri" pitchFamily="34" charset="0"/>
              </a:rPr>
              <a:t>Κύρτωμα</a:t>
            </a:r>
          </a:p>
          <a:p>
            <a:pPr algn="ctr"/>
            <a:endParaRPr lang="el-GR" sz="500" b="1">
              <a:latin typeface="Calibri" pitchFamily="34" charset="0"/>
            </a:endParaRPr>
          </a:p>
        </p:txBody>
      </p:sp>
      <p:sp>
        <p:nvSpPr>
          <p:cNvPr id="14343" name="TextBox 1"/>
          <p:cNvSpPr txBox="1">
            <a:spLocks noChangeArrowheads="1"/>
          </p:cNvSpPr>
          <p:nvPr/>
        </p:nvSpPr>
        <p:spPr bwMode="auto">
          <a:xfrm>
            <a:off x="3948113" y="1990725"/>
            <a:ext cx="1127125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b="1">
                <a:latin typeface="Calibri" pitchFamily="34" charset="0"/>
              </a:rPr>
              <a:t>Μηριαίο</a:t>
            </a:r>
          </a:p>
        </p:txBody>
      </p:sp>
      <p:sp>
        <p:nvSpPr>
          <p:cNvPr id="14344" name="TextBox 1"/>
          <p:cNvSpPr txBox="1">
            <a:spLocks noChangeArrowheads="1"/>
          </p:cNvSpPr>
          <p:nvPr/>
        </p:nvSpPr>
        <p:spPr bwMode="auto">
          <a:xfrm>
            <a:off x="3649663" y="2670175"/>
            <a:ext cx="1514475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b="1">
                <a:latin typeface="Calibri" pitchFamily="34" charset="0"/>
              </a:rPr>
              <a:t>Επιγονατίδα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276600" y="1412875"/>
            <a:ext cx="2232025" cy="577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8038" y="98425"/>
            <a:ext cx="5327650" cy="703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1"/>
          <p:cNvSpPr txBox="1">
            <a:spLocks noChangeArrowheads="1"/>
          </p:cNvSpPr>
          <p:nvPr/>
        </p:nvSpPr>
        <p:spPr bwMode="auto">
          <a:xfrm>
            <a:off x="3536950" y="6021388"/>
            <a:ext cx="852488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 b="1">
                <a:latin typeface="Calibri" pitchFamily="34" charset="0"/>
              </a:rPr>
              <a:t>Περόνη</a:t>
            </a:r>
          </a:p>
          <a:p>
            <a:endParaRPr lang="el-GR" sz="1400" b="1">
              <a:latin typeface="Calibri" pitchFamily="34" charset="0"/>
            </a:endParaRPr>
          </a:p>
        </p:txBody>
      </p:sp>
      <p:sp>
        <p:nvSpPr>
          <p:cNvPr id="15364" name="TextBox 1"/>
          <p:cNvSpPr txBox="1">
            <a:spLocks noChangeArrowheads="1"/>
          </p:cNvSpPr>
          <p:nvPr/>
        </p:nvSpPr>
        <p:spPr bwMode="auto">
          <a:xfrm>
            <a:off x="6770688" y="5373688"/>
            <a:ext cx="825500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 b="1">
                <a:latin typeface="Calibri" pitchFamily="34" charset="0"/>
              </a:rPr>
              <a:t>Κνήμη</a:t>
            </a:r>
          </a:p>
        </p:txBody>
      </p:sp>
      <p:sp>
        <p:nvSpPr>
          <p:cNvPr id="15365" name="TextBox 1"/>
          <p:cNvSpPr txBox="1">
            <a:spLocks noChangeArrowheads="1"/>
          </p:cNvSpPr>
          <p:nvPr/>
        </p:nvSpPr>
        <p:spPr bwMode="auto">
          <a:xfrm>
            <a:off x="2852738" y="4437063"/>
            <a:ext cx="1300162" cy="7699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400" b="1">
                <a:latin typeface="Calibri" pitchFamily="34" charset="0"/>
              </a:rPr>
              <a:t>Έξω πλάγιος Σύνδεσμος</a:t>
            </a:r>
          </a:p>
          <a:p>
            <a:pPr algn="ctr"/>
            <a:endParaRPr lang="el-GR" sz="1600" b="1">
              <a:latin typeface="Calibri" pitchFamily="34" charset="0"/>
            </a:endParaRPr>
          </a:p>
        </p:txBody>
      </p:sp>
      <p:sp>
        <p:nvSpPr>
          <p:cNvPr id="15366" name="TextBox 1"/>
          <p:cNvSpPr txBox="1">
            <a:spLocks noChangeArrowheads="1"/>
          </p:cNvSpPr>
          <p:nvPr/>
        </p:nvSpPr>
        <p:spPr bwMode="auto">
          <a:xfrm>
            <a:off x="3721100" y="838200"/>
            <a:ext cx="958850" cy="6778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l-GR" sz="1000" b="1">
              <a:latin typeface="Calibri" pitchFamily="34" charset="0"/>
            </a:endParaRPr>
          </a:p>
          <a:p>
            <a:pPr algn="ctr"/>
            <a:r>
              <a:rPr lang="el-GR" sz="1400" b="1">
                <a:latin typeface="Calibri" pitchFamily="34" charset="0"/>
              </a:rPr>
              <a:t>Πρόσθιος Χιαστος</a:t>
            </a:r>
          </a:p>
        </p:txBody>
      </p:sp>
      <p:sp>
        <p:nvSpPr>
          <p:cNvPr id="15367" name="TextBox 1"/>
          <p:cNvSpPr txBox="1">
            <a:spLocks noChangeArrowheads="1"/>
          </p:cNvSpPr>
          <p:nvPr/>
        </p:nvSpPr>
        <p:spPr bwMode="auto">
          <a:xfrm>
            <a:off x="6804025" y="146050"/>
            <a:ext cx="1584325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 b="1">
                <a:latin typeface="Calibri" pitchFamily="34" charset="0"/>
              </a:rPr>
              <a:t>Επιγονατίδα</a:t>
            </a:r>
          </a:p>
        </p:txBody>
      </p:sp>
      <p:sp>
        <p:nvSpPr>
          <p:cNvPr id="15368" name="TextBox 1"/>
          <p:cNvSpPr txBox="1">
            <a:spLocks noChangeArrowheads="1"/>
          </p:cNvSpPr>
          <p:nvPr/>
        </p:nvSpPr>
        <p:spPr bwMode="auto">
          <a:xfrm>
            <a:off x="6956425" y="1362075"/>
            <a:ext cx="1216025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 b="1">
                <a:latin typeface="Calibri" pitchFamily="34" charset="0"/>
              </a:rPr>
              <a:t>Μηριαία </a:t>
            </a:r>
          </a:p>
          <a:p>
            <a:r>
              <a:rPr lang="el-GR" sz="1400" b="1">
                <a:latin typeface="Calibri" pitchFamily="34" charset="0"/>
              </a:rPr>
              <a:t>Τροχιλία</a:t>
            </a:r>
          </a:p>
        </p:txBody>
      </p:sp>
      <p:sp>
        <p:nvSpPr>
          <p:cNvPr id="15369" name="TextBox 1"/>
          <p:cNvSpPr txBox="1">
            <a:spLocks noChangeArrowheads="1"/>
          </p:cNvSpPr>
          <p:nvPr/>
        </p:nvSpPr>
        <p:spPr bwMode="auto">
          <a:xfrm>
            <a:off x="7373938" y="2060575"/>
            <a:ext cx="957262" cy="7381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400" b="1">
                <a:latin typeface="Calibri" pitchFamily="34" charset="0"/>
              </a:rPr>
              <a:t>Οπίσθιος Χιαστος</a:t>
            </a:r>
          </a:p>
          <a:p>
            <a:pPr algn="ctr"/>
            <a:endParaRPr lang="el-GR" sz="1400" b="1">
              <a:latin typeface="Calibri" pitchFamily="34" charset="0"/>
            </a:endParaRPr>
          </a:p>
        </p:txBody>
      </p:sp>
      <p:sp>
        <p:nvSpPr>
          <p:cNvPr id="15370" name="TextBox 1"/>
          <p:cNvSpPr txBox="1">
            <a:spLocks noChangeArrowheads="1"/>
          </p:cNvSpPr>
          <p:nvPr/>
        </p:nvSpPr>
        <p:spPr bwMode="auto">
          <a:xfrm>
            <a:off x="7596188" y="3135313"/>
            <a:ext cx="1300162" cy="7699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400" b="1">
                <a:latin typeface="Calibri" pitchFamily="34" charset="0"/>
              </a:rPr>
              <a:t>Έσω πλάγιος Σύνδεσμος</a:t>
            </a:r>
          </a:p>
          <a:p>
            <a:pPr algn="ctr"/>
            <a:endParaRPr lang="el-GR" sz="1600" b="1">
              <a:latin typeface="Calibri" pitchFamily="34" charset="0"/>
            </a:endParaRPr>
          </a:p>
        </p:txBody>
      </p:sp>
      <p:sp>
        <p:nvSpPr>
          <p:cNvPr id="15371" name="TextBox 1"/>
          <p:cNvSpPr txBox="1">
            <a:spLocks noChangeArrowheads="1"/>
          </p:cNvSpPr>
          <p:nvPr/>
        </p:nvSpPr>
        <p:spPr bwMode="auto">
          <a:xfrm>
            <a:off x="7377113" y="3905250"/>
            <a:ext cx="1298575" cy="7381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400" b="1">
                <a:latin typeface="Calibri" pitchFamily="34" charset="0"/>
              </a:rPr>
              <a:t>Έσω Μηνίσκος</a:t>
            </a:r>
          </a:p>
          <a:p>
            <a:pPr algn="ctr"/>
            <a:endParaRPr lang="el-GR" sz="1400" b="1">
              <a:latin typeface="Calibri" pitchFamily="34" charset="0"/>
            </a:endParaRPr>
          </a:p>
          <a:p>
            <a:pPr algn="ctr"/>
            <a:endParaRPr lang="el-GR" sz="1400" b="1">
              <a:latin typeface="Calibri" pitchFamily="34" charset="0"/>
            </a:endParaRPr>
          </a:p>
        </p:txBody>
      </p:sp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852738" y="3259138"/>
            <a:ext cx="1300162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400" b="1">
                <a:latin typeface="Calibri" pitchFamily="34" charset="0"/>
              </a:rPr>
              <a:t>Έξω Μηνίσκος</a:t>
            </a:r>
          </a:p>
          <a:p>
            <a:pPr algn="ctr"/>
            <a:endParaRPr lang="el-GR" sz="1400" b="1">
              <a:latin typeface="Calibri" pitchFamily="34" charset="0"/>
            </a:endParaRPr>
          </a:p>
        </p:txBody>
      </p:sp>
      <p:sp>
        <p:nvSpPr>
          <p:cNvPr id="15373" name="TextBox 1"/>
          <p:cNvSpPr txBox="1">
            <a:spLocks noChangeArrowheads="1"/>
          </p:cNvSpPr>
          <p:nvPr/>
        </p:nvSpPr>
        <p:spPr bwMode="auto">
          <a:xfrm>
            <a:off x="6964363" y="4699000"/>
            <a:ext cx="1281112" cy="5222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 b="1">
                <a:latin typeface="Calibri" pitchFamily="34" charset="0"/>
              </a:rPr>
              <a:t>Κνήμιαίο πλατό</a:t>
            </a:r>
          </a:p>
        </p:txBody>
      </p:sp>
      <p:sp>
        <p:nvSpPr>
          <p:cNvPr id="15374" name="TextBox 1"/>
          <p:cNvSpPr txBox="1">
            <a:spLocks noChangeArrowheads="1"/>
          </p:cNvSpPr>
          <p:nvPr/>
        </p:nvSpPr>
        <p:spPr bwMode="auto">
          <a:xfrm>
            <a:off x="2887663" y="1938338"/>
            <a:ext cx="1298575" cy="8604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l-GR" sz="800" b="1">
              <a:latin typeface="Calibri" pitchFamily="34" charset="0"/>
            </a:endParaRPr>
          </a:p>
          <a:p>
            <a:pPr algn="ctr"/>
            <a:r>
              <a:rPr lang="el-GR" sz="1400" b="1">
                <a:latin typeface="Calibri" pitchFamily="34" charset="0"/>
              </a:rPr>
              <a:t>Έξω μηριαίος κόνδυλος</a:t>
            </a:r>
          </a:p>
          <a:p>
            <a:pPr algn="ctr"/>
            <a:endParaRPr lang="el-GR" sz="1400" b="1">
              <a:latin typeface="Calibri" pitchFamily="34" charset="0"/>
            </a:endParaRPr>
          </a:p>
        </p:txBody>
      </p:sp>
      <p:sp>
        <p:nvSpPr>
          <p:cNvPr id="15375" name="TextBox 1"/>
          <p:cNvSpPr txBox="1">
            <a:spLocks noChangeArrowheads="1"/>
          </p:cNvSpPr>
          <p:nvPr/>
        </p:nvSpPr>
        <p:spPr bwMode="auto">
          <a:xfrm>
            <a:off x="6680200" y="5859463"/>
            <a:ext cx="1708150" cy="646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b="1">
                <a:solidFill>
                  <a:srgbClr val="0070C0"/>
                </a:solidFill>
                <a:latin typeface="Calibri" pitchFamily="34" charset="0"/>
              </a:rPr>
              <a:t>Πρόσθια όψη</a:t>
            </a:r>
          </a:p>
          <a:p>
            <a:r>
              <a:rPr lang="el-GR" b="1">
                <a:solidFill>
                  <a:srgbClr val="0070C0"/>
                </a:solidFill>
                <a:latin typeface="Calibri" pitchFamily="34" charset="0"/>
              </a:rPr>
              <a:t>Δεξιού Γόνατος</a:t>
            </a:r>
          </a:p>
        </p:txBody>
      </p:sp>
      <p:sp>
        <p:nvSpPr>
          <p:cNvPr id="21" name="Rectangle 2"/>
          <p:cNvSpPr txBox="1">
            <a:spLocks noRot="1" noChangeArrowheads="1"/>
          </p:cNvSpPr>
          <p:nvPr/>
        </p:nvSpPr>
        <p:spPr bwMode="auto">
          <a:xfrm>
            <a:off x="0" y="138113"/>
            <a:ext cx="3363913" cy="711200"/>
          </a:xfrm>
          <a:prstGeom prst="rect">
            <a:avLst/>
          </a:prstGeom>
          <a:noFill/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FF"/>
                </a:solidFill>
                <a:latin typeface="Verdana"/>
                <a:ea typeface="MS PGothic" pitchFamily="34" charset="-128"/>
                <a:cs typeface="Verdana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l-GR" sz="3200" b="1" kern="0" dirty="0" smtClean="0">
                <a:solidFill>
                  <a:srgbClr val="3A70AC"/>
                </a:solidFill>
                <a:latin typeface="Calibri" pitchFamily="34" charset="0"/>
                <a:cs typeface="Arial" charset="0"/>
              </a:rPr>
              <a:t>ΣΥΝΔΕΣΜΟΛΟΓΙΑ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7663" y="444500"/>
            <a:ext cx="5629275" cy="557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1"/>
          <p:cNvSpPr txBox="1">
            <a:spLocks noChangeArrowheads="1"/>
          </p:cNvSpPr>
          <p:nvPr/>
        </p:nvSpPr>
        <p:spPr bwMode="auto">
          <a:xfrm>
            <a:off x="3017838" y="5265738"/>
            <a:ext cx="852487" cy="5222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 b="1">
                <a:latin typeface="Calibri" pitchFamily="34" charset="0"/>
              </a:rPr>
              <a:t>Περόνη</a:t>
            </a:r>
          </a:p>
          <a:p>
            <a:endParaRPr lang="el-GR" sz="1400" b="1">
              <a:latin typeface="Calibri" pitchFamily="34" charset="0"/>
            </a:endParaRPr>
          </a:p>
        </p:txBody>
      </p:sp>
      <p:sp>
        <p:nvSpPr>
          <p:cNvPr id="16388" name="TextBox 1"/>
          <p:cNvSpPr txBox="1">
            <a:spLocks noChangeArrowheads="1"/>
          </p:cNvSpPr>
          <p:nvPr/>
        </p:nvSpPr>
        <p:spPr bwMode="auto">
          <a:xfrm>
            <a:off x="7151688" y="5276850"/>
            <a:ext cx="825500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 b="1">
                <a:latin typeface="Calibri" pitchFamily="34" charset="0"/>
              </a:rPr>
              <a:t>Κνήμη</a:t>
            </a:r>
          </a:p>
        </p:txBody>
      </p:sp>
      <p:sp>
        <p:nvSpPr>
          <p:cNvPr id="16389" name="TextBox 1"/>
          <p:cNvSpPr txBox="1">
            <a:spLocks noChangeArrowheads="1"/>
          </p:cNvSpPr>
          <p:nvPr/>
        </p:nvSpPr>
        <p:spPr bwMode="auto">
          <a:xfrm>
            <a:off x="2619375" y="3667125"/>
            <a:ext cx="1300163" cy="7699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400" b="1">
                <a:latin typeface="Calibri" pitchFamily="34" charset="0"/>
              </a:rPr>
              <a:t>Έξω πλάγιος Σύνδεσμος</a:t>
            </a:r>
          </a:p>
          <a:p>
            <a:pPr algn="ctr"/>
            <a:endParaRPr lang="el-GR" sz="1600" b="1">
              <a:latin typeface="Calibri" pitchFamily="34" charset="0"/>
            </a:endParaRPr>
          </a:p>
        </p:txBody>
      </p:sp>
      <p:sp>
        <p:nvSpPr>
          <p:cNvPr id="16390" name="TextBox 1"/>
          <p:cNvSpPr txBox="1">
            <a:spLocks noChangeArrowheads="1"/>
          </p:cNvSpPr>
          <p:nvPr/>
        </p:nvSpPr>
        <p:spPr bwMode="auto">
          <a:xfrm>
            <a:off x="2913063" y="1773238"/>
            <a:ext cx="957262" cy="8921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l-GR" sz="1000" b="1">
              <a:latin typeface="Calibri" pitchFamily="34" charset="0"/>
            </a:endParaRPr>
          </a:p>
          <a:p>
            <a:pPr algn="ctr"/>
            <a:r>
              <a:rPr lang="el-GR" sz="1400" b="1">
                <a:latin typeface="Calibri" pitchFamily="34" charset="0"/>
              </a:rPr>
              <a:t>Πρόσθιος Χιαστος</a:t>
            </a:r>
          </a:p>
          <a:p>
            <a:pPr algn="ctr"/>
            <a:endParaRPr lang="el-GR" sz="1400" b="1">
              <a:latin typeface="Calibri" pitchFamily="34" charset="0"/>
            </a:endParaRPr>
          </a:p>
        </p:txBody>
      </p:sp>
      <p:sp>
        <p:nvSpPr>
          <p:cNvPr id="16391" name="TextBox 1"/>
          <p:cNvSpPr txBox="1">
            <a:spLocks noChangeArrowheads="1"/>
          </p:cNvSpPr>
          <p:nvPr/>
        </p:nvSpPr>
        <p:spPr bwMode="auto">
          <a:xfrm>
            <a:off x="7723188" y="1412875"/>
            <a:ext cx="1216025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 b="1">
                <a:latin typeface="Calibri" pitchFamily="34" charset="0"/>
              </a:rPr>
              <a:t>Μηριαίο</a:t>
            </a:r>
          </a:p>
        </p:txBody>
      </p:sp>
      <p:sp>
        <p:nvSpPr>
          <p:cNvPr id="16392" name="TextBox 1"/>
          <p:cNvSpPr txBox="1">
            <a:spLocks noChangeArrowheads="1"/>
          </p:cNvSpPr>
          <p:nvPr/>
        </p:nvSpPr>
        <p:spPr bwMode="auto">
          <a:xfrm>
            <a:off x="7373938" y="4240213"/>
            <a:ext cx="957262" cy="739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400" b="1">
                <a:latin typeface="Calibri" pitchFamily="34" charset="0"/>
              </a:rPr>
              <a:t>Οπίσθιος Χιαστος</a:t>
            </a:r>
          </a:p>
          <a:p>
            <a:pPr algn="ctr"/>
            <a:endParaRPr lang="el-GR" sz="1400" b="1">
              <a:latin typeface="Calibri" pitchFamily="34" charset="0"/>
            </a:endParaRPr>
          </a:p>
        </p:txBody>
      </p:sp>
      <p:sp>
        <p:nvSpPr>
          <p:cNvPr id="16393" name="TextBox 1"/>
          <p:cNvSpPr txBox="1">
            <a:spLocks noChangeArrowheads="1"/>
          </p:cNvSpPr>
          <p:nvPr/>
        </p:nvSpPr>
        <p:spPr bwMode="auto">
          <a:xfrm>
            <a:off x="7551738" y="2273300"/>
            <a:ext cx="1298575" cy="7699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400" b="1">
                <a:latin typeface="Calibri" pitchFamily="34" charset="0"/>
              </a:rPr>
              <a:t>Έσω πλάγιος Σύνδεσμος</a:t>
            </a:r>
          </a:p>
          <a:p>
            <a:pPr algn="ctr"/>
            <a:endParaRPr lang="el-GR" sz="1600" b="1">
              <a:latin typeface="Calibri" pitchFamily="34" charset="0"/>
            </a:endParaRPr>
          </a:p>
        </p:txBody>
      </p:sp>
      <p:sp>
        <p:nvSpPr>
          <p:cNvPr id="16394" name="TextBox 1"/>
          <p:cNvSpPr txBox="1">
            <a:spLocks noChangeArrowheads="1"/>
          </p:cNvSpPr>
          <p:nvPr/>
        </p:nvSpPr>
        <p:spPr bwMode="auto">
          <a:xfrm>
            <a:off x="7515225" y="3529013"/>
            <a:ext cx="1298575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400" b="1">
                <a:latin typeface="Calibri" pitchFamily="34" charset="0"/>
              </a:rPr>
              <a:t>Έσω Μηνίσκος</a:t>
            </a:r>
          </a:p>
          <a:p>
            <a:pPr algn="ctr"/>
            <a:endParaRPr lang="el-GR" sz="1400" b="1">
              <a:latin typeface="Calibri" pitchFamily="34" charset="0"/>
            </a:endParaRPr>
          </a:p>
        </p:txBody>
      </p:sp>
      <p:sp>
        <p:nvSpPr>
          <p:cNvPr id="16395" name="TextBox 1"/>
          <p:cNvSpPr txBox="1">
            <a:spLocks noChangeArrowheads="1"/>
          </p:cNvSpPr>
          <p:nvPr/>
        </p:nvSpPr>
        <p:spPr bwMode="auto">
          <a:xfrm>
            <a:off x="2568575" y="2887663"/>
            <a:ext cx="1300163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400" b="1">
                <a:latin typeface="Calibri" pitchFamily="34" charset="0"/>
              </a:rPr>
              <a:t>Αρθρικός χόνδρος</a:t>
            </a:r>
          </a:p>
        </p:txBody>
      </p:sp>
      <p:sp>
        <p:nvSpPr>
          <p:cNvPr id="16396" name="TextBox 1"/>
          <p:cNvSpPr txBox="1">
            <a:spLocks noChangeArrowheads="1"/>
          </p:cNvSpPr>
          <p:nvPr/>
        </p:nvSpPr>
        <p:spPr bwMode="auto">
          <a:xfrm>
            <a:off x="4586288" y="5788025"/>
            <a:ext cx="2168525" cy="647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b="1">
                <a:solidFill>
                  <a:srgbClr val="0070C0"/>
                </a:solidFill>
                <a:latin typeface="Calibri" pitchFamily="34" charset="0"/>
              </a:rPr>
              <a:t>Οπίσθια όψη Αριστερού γόνατος</a:t>
            </a:r>
          </a:p>
        </p:txBody>
      </p:sp>
      <p:sp>
        <p:nvSpPr>
          <p:cNvPr id="16397" name="TextBox 1"/>
          <p:cNvSpPr txBox="1">
            <a:spLocks noChangeArrowheads="1"/>
          </p:cNvSpPr>
          <p:nvPr/>
        </p:nvSpPr>
        <p:spPr bwMode="auto">
          <a:xfrm>
            <a:off x="3014663" y="4348163"/>
            <a:ext cx="854075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 b="1">
                <a:latin typeface="Calibri" pitchFamily="34" charset="0"/>
              </a:rPr>
              <a:t>ΚεφαλήΠερόνης</a:t>
            </a:r>
          </a:p>
        </p:txBody>
      </p:sp>
      <p:cxnSp>
        <p:nvCxnSpPr>
          <p:cNvPr id="3" name="Straight Connector 2"/>
          <p:cNvCxnSpPr>
            <a:stCxn id="16397" idx="3"/>
          </p:cNvCxnSpPr>
          <p:nvPr/>
        </p:nvCxnSpPr>
        <p:spPr>
          <a:xfrm flipV="1">
            <a:off x="3868738" y="4240213"/>
            <a:ext cx="919162" cy="36988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2"/>
          <p:cNvSpPr txBox="1">
            <a:spLocks noRot="1" noChangeArrowheads="1"/>
          </p:cNvSpPr>
          <p:nvPr/>
        </p:nvSpPr>
        <p:spPr bwMode="auto">
          <a:xfrm>
            <a:off x="114300" y="146050"/>
            <a:ext cx="3363913" cy="711200"/>
          </a:xfrm>
          <a:prstGeom prst="rect">
            <a:avLst/>
          </a:prstGeom>
          <a:noFill/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FF"/>
                </a:solidFill>
                <a:latin typeface="Verdana"/>
                <a:ea typeface="MS PGothic" pitchFamily="34" charset="-128"/>
                <a:cs typeface="Verdana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l-GR" sz="3200" b="1" kern="0" dirty="0" smtClean="0">
                <a:solidFill>
                  <a:srgbClr val="3A70AC"/>
                </a:solidFill>
                <a:latin typeface="Calibri" pitchFamily="34" charset="0"/>
                <a:cs typeface="Arial" charset="0"/>
              </a:rPr>
              <a:t>ΣΥΝΔΕΣΜΟΛΟΓΙΑ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Rot="1" noChangeArrowheads="1"/>
          </p:cNvSpPr>
          <p:nvPr/>
        </p:nvSpPr>
        <p:spPr bwMode="auto">
          <a:xfrm>
            <a:off x="2344738" y="306388"/>
            <a:ext cx="4321175" cy="711200"/>
          </a:xfrm>
          <a:prstGeom prst="rect">
            <a:avLst/>
          </a:prstGeom>
          <a:noFill/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FF"/>
                </a:solidFill>
                <a:latin typeface="Verdana"/>
                <a:ea typeface="MS PGothic" pitchFamily="34" charset="-128"/>
                <a:cs typeface="Verdana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l-GR" sz="3200" b="1" kern="0" dirty="0" smtClean="0">
                <a:solidFill>
                  <a:srgbClr val="3A70AC"/>
                </a:solidFill>
                <a:latin typeface="Calibri" pitchFamily="34" charset="0"/>
                <a:cs typeface="Arial" charset="0"/>
              </a:rPr>
              <a:t>ΠΛΑΓΙΟΙ ΣΥΝΔΕΣΜΟΙ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36650" y="4076700"/>
            <a:ext cx="7065963" cy="1997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l-GR" b="1" u="sng" dirty="0">
                <a:latin typeface="Calibri" pitchFamily="34" charset="0"/>
              </a:rPr>
              <a:t>Λειτουργίες Έσω πλάγιου σύνδεσμου</a:t>
            </a:r>
            <a:r>
              <a:rPr lang="en-US" b="1" u="sng" dirty="0">
                <a:latin typeface="Calibri" pitchFamily="34" charset="0"/>
              </a:rPr>
              <a:t>:</a:t>
            </a:r>
            <a:endParaRPr lang="el-GR" b="1" u="sng" dirty="0">
              <a:latin typeface="Calibri" pitchFamily="34" charset="0"/>
            </a:endParaRPr>
          </a:p>
          <a:p>
            <a:pPr>
              <a:defRPr/>
            </a:pPr>
            <a:endParaRPr lang="en-US" sz="800" b="1" u="sng" dirty="0">
              <a:latin typeface="Calibri" pitchFamily="34" charset="0"/>
            </a:endParaRP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l-GR" dirty="0">
                <a:latin typeface="Calibri" pitchFamily="34" charset="0"/>
              </a:rPr>
              <a:t>Έλεγχος έκτασης (όλες οι δεσμίδες του σε τάση).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l-GR" dirty="0">
                <a:latin typeface="Calibri" pitchFamily="34" charset="0"/>
              </a:rPr>
              <a:t>Ελέγχει τις δυνάμεις βλαισότητας (απαγωγής) συνεπικουρούμενος σ’ αυτό από τους Χιαστούς Συνδέσμους και από τους μηνίσκους. 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l-GR" dirty="0">
                <a:latin typeface="Calibri" pitchFamily="34" charset="0"/>
              </a:rPr>
              <a:t>Συνεισφέρει στον έλεγχο της έξω και έσω στροφής στο γόνατο.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endParaRPr lang="el-GR" dirty="0">
              <a:latin typeface="Calibri" pitchFamily="34" charset="0"/>
            </a:endParaRPr>
          </a:p>
        </p:txBody>
      </p:sp>
      <p:pic>
        <p:nvPicPr>
          <p:cNvPr id="17412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70138" y="1171575"/>
            <a:ext cx="3973512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TextBox 1"/>
          <p:cNvSpPr txBox="1">
            <a:spLocks noChangeArrowheads="1"/>
          </p:cNvSpPr>
          <p:nvPr/>
        </p:nvSpPr>
        <p:spPr bwMode="auto">
          <a:xfrm>
            <a:off x="5003800" y="1422400"/>
            <a:ext cx="863600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 b="1">
                <a:latin typeface="Calibri" pitchFamily="34" charset="0"/>
              </a:rPr>
              <a:t>Μηριαίο</a:t>
            </a:r>
          </a:p>
        </p:txBody>
      </p:sp>
      <p:sp>
        <p:nvSpPr>
          <p:cNvPr id="17414" name="TextBox 1"/>
          <p:cNvSpPr txBox="1">
            <a:spLocks noChangeArrowheads="1"/>
          </p:cNvSpPr>
          <p:nvPr/>
        </p:nvSpPr>
        <p:spPr bwMode="auto">
          <a:xfrm>
            <a:off x="2843213" y="2924175"/>
            <a:ext cx="825500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 b="1">
                <a:latin typeface="Calibri" pitchFamily="34" charset="0"/>
              </a:rPr>
              <a:t>Κνήμη</a:t>
            </a:r>
          </a:p>
        </p:txBody>
      </p:sp>
      <p:sp>
        <p:nvSpPr>
          <p:cNvPr id="17415" name="TextBox 1"/>
          <p:cNvSpPr txBox="1">
            <a:spLocks noChangeArrowheads="1"/>
          </p:cNvSpPr>
          <p:nvPr/>
        </p:nvSpPr>
        <p:spPr bwMode="auto">
          <a:xfrm>
            <a:off x="2370138" y="2098675"/>
            <a:ext cx="1298575" cy="5222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400" b="1">
                <a:latin typeface="Calibri" pitchFamily="34" charset="0"/>
              </a:rPr>
              <a:t>Έσω πλάγιος Σύνδεσμος</a:t>
            </a:r>
          </a:p>
        </p:txBody>
      </p:sp>
      <p:sp>
        <p:nvSpPr>
          <p:cNvPr id="17416" name="TextBox 1"/>
          <p:cNvSpPr txBox="1">
            <a:spLocks noChangeArrowheads="1"/>
          </p:cNvSpPr>
          <p:nvPr/>
        </p:nvSpPr>
        <p:spPr bwMode="auto">
          <a:xfrm>
            <a:off x="5041900" y="2946400"/>
            <a:ext cx="825500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 b="1">
                <a:latin typeface="Calibri" pitchFamily="34" charset="0"/>
              </a:rPr>
              <a:t>Περόνη</a:t>
            </a:r>
          </a:p>
        </p:txBody>
      </p:sp>
      <p:sp>
        <p:nvSpPr>
          <p:cNvPr id="17417" name="TextBox 1"/>
          <p:cNvSpPr txBox="1">
            <a:spLocks noChangeArrowheads="1"/>
          </p:cNvSpPr>
          <p:nvPr/>
        </p:nvSpPr>
        <p:spPr bwMode="auto">
          <a:xfrm>
            <a:off x="2344738" y="1314450"/>
            <a:ext cx="1300162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l-GR" sz="1400" b="1">
              <a:latin typeface="Calibri" pitchFamily="34" charset="0"/>
            </a:endParaRPr>
          </a:p>
          <a:p>
            <a:pPr algn="ctr"/>
            <a:r>
              <a:rPr lang="el-GR" sz="1400" b="1">
                <a:latin typeface="Calibri" pitchFamily="34" charset="0"/>
              </a:rPr>
              <a:t>Έπιγονατίδα</a:t>
            </a:r>
          </a:p>
        </p:txBody>
      </p:sp>
      <p:sp>
        <p:nvSpPr>
          <p:cNvPr id="17418" name="TextBox 1"/>
          <p:cNvSpPr txBox="1">
            <a:spLocks noChangeArrowheads="1"/>
          </p:cNvSpPr>
          <p:nvPr/>
        </p:nvSpPr>
        <p:spPr bwMode="auto">
          <a:xfrm>
            <a:off x="2041525" y="3357563"/>
            <a:ext cx="1604963" cy="5222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400" b="1">
                <a:solidFill>
                  <a:srgbClr val="0070C0"/>
                </a:solidFill>
                <a:latin typeface="Calibri" pitchFamily="34" charset="0"/>
              </a:rPr>
              <a:t>Έσω όψη δεξιού γόνατος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Rot="1" noChangeArrowheads="1"/>
          </p:cNvSpPr>
          <p:nvPr/>
        </p:nvSpPr>
        <p:spPr bwMode="auto">
          <a:xfrm>
            <a:off x="2344738" y="306388"/>
            <a:ext cx="4321175" cy="711200"/>
          </a:xfrm>
          <a:prstGeom prst="rect">
            <a:avLst/>
          </a:prstGeom>
          <a:noFill/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FF"/>
                </a:solidFill>
                <a:latin typeface="Verdana"/>
                <a:ea typeface="MS PGothic" pitchFamily="34" charset="-128"/>
                <a:cs typeface="Verdana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l-GR" sz="3200" b="1" kern="0" dirty="0" smtClean="0">
                <a:solidFill>
                  <a:srgbClr val="3A70AC"/>
                </a:solidFill>
                <a:latin typeface="Calibri" pitchFamily="34" charset="0"/>
                <a:cs typeface="Arial" charset="0"/>
              </a:rPr>
              <a:t>ΠΛΑΓΙΟΙ ΣΥΝΔΕΣΜΟΙ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68300" y="4032250"/>
            <a:ext cx="8274050" cy="1998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l-GR" b="1" u="sng" dirty="0">
                <a:latin typeface="Calibri" pitchFamily="34" charset="0"/>
              </a:rPr>
              <a:t>Λειτουργίες Έξω πλάγιου σύνδεσμου</a:t>
            </a:r>
            <a:r>
              <a:rPr lang="en-US" b="1" u="sng" dirty="0">
                <a:latin typeface="Calibri" pitchFamily="34" charset="0"/>
              </a:rPr>
              <a:t>:</a:t>
            </a:r>
            <a:endParaRPr lang="el-GR" b="1" u="sng" dirty="0">
              <a:latin typeface="Calibri" pitchFamily="34" charset="0"/>
            </a:endParaRPr>
          </a:p>
          <a:p>
            <a:pPr>
              <a:defRPr/>
            </a:pPr>
            <a:endParaRPr lang="en-US" sz="800" b="1" u="sng" dirty="0">
              <a:latin typeface="Calibri" pitchFamily="34" charset="0"/>
            </a:endParaRP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l-GR" dirty="0">
                <a:latin typeface="Calibri" pitchFamily="34" charset="0"/>
              </a:rPr>
              <a:t>Έλεγχος της έκτασης.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l-GR" dirty="0">
                <a:latin typeface="Calibri" pitchFamily="34" charset="0"/>
              </a:rPr>
              <a:t>Ελέγχει δυνάμεις ραιβότητας (προσαγωγής) συνεπικουρούμενος από τον τένοντα του ιγνυακού, τους χιαστούς, τους μηνίσκους και την λαγονοκνημιαία ταινία. 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l-GR" dirty="0">
                <a:latin typeface="Calibri" pitchFamily="34" charset="0"/>
              </a:rPr>
              <a:t>Βοηθάει στον έλεγχο της έξω στροφής. 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endParaRPr lang="el-GR" dirty="0">
              <a:latin typeface="Calibri" pitchFamily="34" charset="0"/>
            </a:endParaRPr>
          </a:p>
        </p:txBody>
      </p:sp>
      <p:pic>
        <p:nvPicPr>
          <p:cNvPr id="18436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70138" y="1171575"/>
            <a:ext cx="3973512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TextBox 1"/>
          <p:cNvSpPr txBox="1">
            <a:spLocks noChangeArrowheads="1"/>
          </p:cNvSpPr>
          <p:nvPr/>
        </p:nvSpPr>
        <p:spPr bwMode="auto">
          <a:xfrm>
            <a:off x="2124075" y="3459163"/>
            <a:ext cx="1604963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400" b="1">
                <a:solidFill>
                  <a:srgbClr val="0070C0"/>
                </a:solidFill>
                <a:latin typeface="Calibri" pitchFamily="34" charset="0"/>
              </a:rPr>
              <a:t>Έξω όψη δεξιού γόνατος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125" y="2678113"/>
            <a:ext cx="2262188" cy="297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 txBox="1">
            <a:spLocks noRot="1" noChangeArrowheads="1"/>
          </p:cNvSpPr>
          <p:nvPr/>
        </p:nvSpPr>
        <p:spPr bwMode="auto">
          <a:xfrm>
            <a:off x="3835400" y="415925"/>
            <a:ext cx="4321175" cy="711200"/>
          </a:xfrm>
          <a:prstGeom prst="rect">
            <a:avLst/>
          </a:prstGeom>
          <a:noFill/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FF"/>
                </a:solidFill>
                <a:latin typeface="Verdana"/>
                <a:ea typeface="MS PGothic" pitchFamily="34" charset="-128"/>
                <a:cs typeface="Verdana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l-GR" sz="3200" b="1" kern="0" dirty="0" smtClean="0">
                <a:solidFill>
                  <a:srgbClr val="3A70AC"/>
                </a:solidFill>
                <a:latin typeface="Calibri" pitchFamily="34" charset="0"/>
                <a:cs typeface="Arial" charset="0"/>
              </a:rPr>
              <a:t>ΧΙΑΣΤΟΙ ΣΥΝΔΕΣΜΟΙ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35350" y="1628775"/>
            <a:ext cx="5122863" cy="3262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l-GR" b="1" u="sng" dirty="0">
                <a:latin typeface="Calibri" pitchFamily="34" charset="0"/>
              </a:rPr>
              <a:t>Λειτουργίες Πρόσθιου χιαστού</a:t>
            </a:r>
            <a:r>
              <a:rPr lang="en-US" b="1" u="sng" dirty="0">
                <a:latin typeface="Calibri" pitchFamily="34" charset="0"/>
              </a:rPr>
              <a:t>:</a:t>
            </a:r>
            <a:endParaRPr lang="el-GR" b="1" u="sng" dirty="0">
              <a:latin typeface="Calibri" pitchFamily="34" charset="0"/>
            </a:endParaRPr>
          </a:p>
          <a:p>
            <a:pPr>
              <a:defRPr/>
            </a:pPr>
            <a:endParaRPr lang="en-US" sz="800" b="1" u="sng" dirty="0">
              <a:latin typeface="Calibri" pitchFamily="34" charset="0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l-GR" dirty="0">
                <a:latin typeface="Calibri" pitchFamily="34" charset="0"/>
              </a:rPr>
              <a:t>Περιορίζει την πρόσθια μετατόπιση της κνήμης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l-GR" dirty="0">
                <a:latin typeface="Calibri" pitchFamily="34" charset="0"/>
              </a:rPr>
              <a:t>Περιορίζει την έσω στροφή της κνήμης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l-GR" dirty="0">
                <a:latin typeface="Calibri" pitchFamily="34" charset="0"/>
              </a:rPr>
              <a:t>Περιορίζει δευτερευόντως τις ραιβές – βλαισές δυνάμεις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l-GR" dirty="0">
                <a:latin typeface="Calibri" pitchFamily="34" charset="0"/>
              </a:rPr>
              <a:t>Συμμετέχει  στον μηχανισμό κλειδώματος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l-GR" dirty="0">
                <a:latin typeface="Calibri" pitchFamily="34" charset="0"/>
              </a:rPr>
              <a:t>Το πρόσθιο-έσω τμήμα διατείνεται στην κάμψη, το οπίσθιο-έξω τμήμα στην έκταση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endParaRPr lang="el-GR" dirty="0">
              <a:latin typeface="Calibri" pitchFamily="34" charset="0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endParaRPr lang="el-GR" dirty="0">
              <a:latin typeface="Calibri" pitchFamily="34" charset="0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endParaRPr lang="el-GR" dirty="0">
              <a:latin typeface="Calibri" pitchFamily="34" charset="0"/>
            </a:endParaRPr>
          </a:p>
        </p:txBody>
      </p:sp>
      <p:pic>
        <p:nvPicPr>
          <p:cNvPr id="19461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" y="279400"/>
            <a:ext cx="2270125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TextBox 1"/>
          <p:cNvSpPr txBox="1">
            <a:spLocks noChangeArrowheads="1"/>
          </p:cNvSpPr>
          <p:nvPr/>
        </p:nvSpPr>
        <p:spPr bwMode="auto">
          <a:xfrm>
            <a:off x="1331913" y="617538"/>
            <a:ext cx="863600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 b="1">
                <a:latin typeface="Calibri" pitchFamily="34" charset="0"/>
              </a:rPr>
              <a:t>Μηριαίο</a:t>
            </a:r>
          </a:p>
        </p:txBody>
      </p:sp>
      <p:sp>
        <p:nvSpPr>
          <p:cNvPr id="19463" name="TextBox 1"/>
          <p:cNvSpPr txBox="1">
            <a:spLocks noChangeArrowheads="1"/>
          </p:cNvSpPr>
          <p:nvPr/>
        </p:nvSpPr>
        <p:spPr bwMode="auto">
          <a:xfrm>
            <a:off x="1203325" y="2408238"/>
            <a:ext cx="825500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 b="1">
                <a:latin typeface="Calibri" pitchFamily="34" charset="0"/>
              </a:rPr>
              <a:t>Κνήμη</a:t>
            </a:r>
          </a:p>
        </p:txBody>
      </p:sp>
      <p:sp>
        <p:nvSpPr>
          <p:cNvPr id="19464" name="TextBox 1"/>
          <p:cNvSpPr txBox="1">
            <a:spLocks noChangeArrowheads="1"/>
          </p:cNvSpPr>
          <p:nvPr/>
        </p:nvSpPr>
        <p:spPr bwMode="auto">
          <a:xfrm>
            <a:off x="244475" y="1639888"/>
            <a:ext cx="958850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400" b="1">
                <a:latin typeface="Calibri" pitchFamily="34" charset="0"/>
              </a:rPr>
              <a:t>Πρόσθιος Χιαστος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3200" y="3068638"/>
            <a:ext cx="351790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 txBox="1">
            <a:spLocks noRot="1" noChangeArrowheads="1"/>
          </p:cNvSpPr>
          <p:nvPr/>
        </p:nvSpPr>
        <p:spPr bwMode="auto">
          <a:xfrm>
            <a:off x="3835400" y="415925"/>
            <a:ext cx="4321175" cy="711200"/>
          </a:xfrm>
          <a:prstGeom prst="rect">
            <a:avLst/>
          </a:prstGeom>
          <a:noFill/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FF"/>
                </a:solidFill>
                <a:latin typeface="Verdana"/>
                <a:ea typeface="MS PGothic" pitchFamily="34" charset="-128"/>
                <a:cs typeface="Verdana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l-GR" sz="3200" b="1" kern="0" dirty="0" smtClean="0">
                <a:solidFill>
                  <a:srgbClr val="3A70AC"/>
                </a:solidFill>
                <a:latin typeface="Calibri" pitchFamily="34" charset="0"/>
                <a:cs typeface="Arial" charset="0"/>
              </a:rPr>
              <a:t>ΧΙΑΣΤΟΙ ΣΥΝΔΕΣΜΟΙ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35400" y="1628775"/>
            <a:ext cx="4752975" cy="4648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l-GR" b="1" u="sng" dirty="0">
                <a:latin typeface="Calibri" pitchFamily="34" charset="0"/>
              </a:rPr>
              <a:t>Λειτουργίες Οπίσθιου χιαστού</a:t>
            </a:r>
            <a:r>
              <a:rPr lang="en-US" b="1" u="sng" dirty="0">
                <a:latin typeface="Calibri" pitchFamily="34" charset="0"/>
              </a:rPr>
              <a:t>:</a:t>
            </a:r>
            <a:endParaRPr lang="el-GR" b="1" u="sng" dirty="0">
              <a:latin typeface="Calibri" pitchFamily="34" charset="0"/>
            </a:endParaRPr>
          </a:p>
          <a:p>
            <a:pPr>
              <a:defRPr/>
            </a:pPr>
            <a:endParaRPr lang="en-US" sz="800" b="1" u="sng" dirty="0">
              <a:latin typeface="Calibri" pitchFamily="34" charset="0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l-GR" dirty="0">
                <a:latin typeface="Calibri" pitchFamily="34" charset="0"/>
              </a:rPr>
              <a:t>Λειτουργεί ως κεντρικός άξονας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l-GR" dirty="0">
                <a:latin typeface="Calibri" pitchFamily="34" charset="0"/>
              </a:rPr>
              <a:t>Περιορίζει την έσω στροφή της κνήμης</a:t>
            </a:r>
            <a:endParaRPr lang="en-US" dirty="0">
              <a:latin typeface="Calibri" pitchFamily="34" charset="0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l-GR" dirty="0">
                <a:latin typeface="Calibri" pitchFamily="34" charset="0"/>
              </a:rPr>
              <a:t>Περιορίζει την οπίσθια μετατόπιση της κνήμης 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l-GR" dirty="0">
                <a:latin typeface="Calibri" pitchFamily="34" charset="0"/>
              </a:rPr>
              <a:t>Περιορίζει δευτερευόντως τις ραιβές – βλαισές δυνάμεις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l-GR" dirty="0">
                <a:latin typeface="Calibri" pitchFamily="34" charset="0"/>
              </a:rPr>
              <a:t>Συμμετέχει  στον μηχανισμό κλειδώματος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l-GR" dirty="0">
                <a:latin typeface="Calibri" pitchFamily="34" charset="0"/>
              </a:rPr>
              <a:t>Σταθεροποιεί την άρθρωση καθώς συμπιέζει τις αρθρικές επιφάνειες κατά την διάταση του στην έσω στροφή.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l-GR" dirty="0">
                <a:latin typeface="Calibri" pitchFamily="34" charset="0"/>
              </a:rPr>
              <a:t>Το οπισθιο-έσω τμήμα διατείνεται στην έκταση, το πρόσθιο-έξω τμήμα διατείνεται κατά την κάμψη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endParaRPr lang="el-GR" dirty="0">
              <a:latin typeface="Calibri" pitchFamily="34" charset="0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endParaRPr lang="el-GR" dirty="0">
              <a:latin typeface="Calibri" pitchFamily="34" charset="0"/>
            </a:endParaRPr>
          </a:p>
        </p:txBody>
      </p:sp>
      <p:pic>
        <p:nvPicPr>
          <p:cNvPr id="20485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" y="438150"/>
            <a:ext cx="2270125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Box 1"/>
          <p:cNvSpPr txBox="1">
            <a:spLocks noChangeArrowheads="1"/>
          </p:cNvSpPr>
          <p:nvPr/>
        </p:nvSpPr>
        <p:spPr bwMode="auto">
          <a:xfrm>
            <a:off x="1331913" y="617538"/>
            <a:ext cx="863600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 b="1">
                <a:latin typeface="Calibri" pitchFamily="34" charset="0"/>
              </a:rPr>
              <a:t>Μηριαίο</a:t>
            </a:r>
          </a:p>
        </p:txBody>
      </p:sp>
      <p:sp>
        <p:nvSpPr>
          <p:cNvPr id="20487" name="TextBox 1"/>
          <p:cNvSpPr txBox="1">
            <a:spLocks noChangeArrowheads="1"/>
          </p:cNvSpPr>
          <p:nvPr/>
        </p:nvSpPr>
        <p:spPr bwMode="auto">
          <a:xfrm>
            <a:off x="1203325" y="2408238"/>
            <a:ext cx="825500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400" b="1">
                <a:latin typeface="Calibri" pitchFamily="34" charset="0"/>
              </a:rPr>
              <a:t>Κνήμη</a:t>
            </a:r>
          </a:p>
        </p:txBody>
      </p:sp>
      <p:sp>
        <p:nvSpPr>
          <p:cNvPr id="20488" name="TextBox 1"/>
          <p:cNvSpPr txBox="1">
            <a:spLocks noChangeArrowheads="1"/>
          </p:cNvSpPr>
          <p:nvPr/>
        </p:nvSpPr>
        <p:spPr bwMode="auto">
          <a:xfrm>
            <a:off x="2195513" y="1127125"/>
            <a:ext cx="958850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400" b="1">
                <a:latin typeface="Calibri" pitchFamily="34" charset="0"/>
              </a:rPr>
              <a:t>Οπίσθιος Χιαστος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850" y="1592263"/>
            <a:ext cx="4497388" cy="321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Box 1"/>
          <p:cNvSpPr txBox="1">
            <a:spLocks noChangeArrowheads="1"/>
          </p:cNvSpPr>
          <p:nvPr/>
        </p:nvSpPr>
        <p:spPr bwMode="auto">
          <a:xfrm>
            <a:off x="1423988" y="3890963"/>
            <a:ext cx="1954212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400" b="1">
                <a:latin typeface="Calibri" pitchFamily="34" charset="0"/>
              </a:rPr>
              <a:t>Πρόσθιος Χιαστος</a:t>
            </a:r>
          </a:p>
        </p:txBody>
      </p:sp>
      <p:sp>
        <p:nvSpPr>
          <p:cNvPr id="21508" name="TextBox 1"/>
          <p:cNvSpPr txBox="1">
            <a:spLocks noChangeArrowheads="1"/>
          </p:cNvSpPr>
          <p:nvPr/>
        </p:nvSpPr>
        <p:spPr bwMode="auto">
          <a:xfrm>
            <a:off x="882650" y="1835150"/>
            <a:ext cx="1665288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400" b="1">
                <a:latin typeface="Calibri" pitchFamily="34" charset="0"/>
              </a:rPr>
              <a:t>Οπίσθιος  Χιαστος</a:t>
            </a:r>
          </a:p>
        </p:txBody>
      </p:sp>
      <p:sp>
        <p:nvSpPr>
          <p:cNvPr id="4" name="Rectangle 2"/>
          <p:cNvSpPr txBox="1">
            <a:spLocks noRot="1" noChangeArrowheads="1"/>
          </p:cNvSpPr>
          <p:nvPr/>
        </p:nvSpPr>
        <p:spPr bwMode="auto">
          <a:xfrm>
            <a:off x="2886075" y="393700"/>
            <a:ext cx="3363913" cy="711200"/>
          </a:xfrm>
          <a:prstGeom prst="rect">
            <a:avLst/>
          </a:prstGeom>
          <a:noFill/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66FF"/>
                </a:solidFill>
                <a:latin typeface="Verdana"/>
                <a:ea typeface="MS PGothic" pitchFamily="34" charset="-128"/>
                <a:cs typeface="Verdana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itchFamily="34" charset="-128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l-GR" sz="3200" b="1" kern="0" dirty="0" smtClean="0">
                <a:solidFill>
                  <a:srgbClr val="3A70AC"/>
                </a:solidFill>
                <a:latin typeface="Calibri" pitchFamily="34" charset="0"/>
                <a:cs typeface="Arial" charset="0"/>
              </a:rPr>
              <a:t>ΜΗΝΙΣΚΟΙ</a:t>
            </a:r>
          </a:p>
        </p:txBody>
      </p:sp>
      <p:sp>
        <p:nvSpPr>
          <p:cNvPr id="21510" name="TextBox 1"/>
          <p:cNvSpPr txBox="1">
            <a:spLocks noChangeArrowheads="1"/>
          </p:cNvSpPr>
          <p:nvPr/>
        </p:nvSpPr>
        <p:spPr bwMode="auto">
          <a:xfrm>
            <a:off x="3690938" y="3468688"/>
            <a:ext cx="1089025" cy="7381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400" b="1">
                <a:latin typeface="Calibri" pitchFamily="34" charset="0"/>
              </a:rPr>
              <a:t>Έσω </a:t>
            </a:r>
          </a:p>
          <a:p>
            <a:pPr algn="ctr"/>
            <a:r>
              <a:rPr lang="el-GR" sz="1400" b="1">
                <a:latin typeface="Calibri" pitchFamily="34" charset="0"/>
              </a:rPr>
              <a:t>Μηνίσκος</a:t>
            </a:r>
          </a:p>
          <a:p>
            <a:pPr algn="ctr"/>
            <a:endParaRPr lang="el-GR" sz="1400" b="1">
              <a:latin typeface="Calibri" pitchFamily="34" charset="0"/>
            </a:endParaRPr>
          </a:p>
        </p:txBody>
      </p:sp>
      <p:sp>
        <p:nvSpPr>
          <p:cNvPr id="21511" name="TextBox 1"/>
          <p:cNvSpPr txBox="1">
            <a:spLocks noChangeArrowheads="1"/>
          </p:cNvSpPr>
          <p:nvPr/>
        </p:nvSpPr>
        <p:spPr bwMode="auto">
          <a:xfrm>
            <a:off x="179388" y="3521075"/>
            <a:ext cx="1046162" cy="739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400" b="1">
                <a:latin typeface="Calibri" pitchFamily="34" charset="0"/>
              </a:rPr>
              <a:t>Έσω</a:t>
            </a:r>
          </a:p>
          <a:p>
            <a:pPr algn="ctr"/>
            <a:r>
              <a:rPr lang="el-GR" sz="1400" b="1">
                <a:latin typeface="Calibri" pitchFamily="34" charset="0"/>
              </a:rPr>
              <a:t> Μηνίσκος</a:t>
            </a:r>
          </a:p>
          <a:p>
            <a:pPr algn="ctr"/>
            <a:endParaRPr lang="el-GR" sz="1400" b="1"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65675" y="1333500"/>
            <a:ext cx="4270375" cy="4800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l-GR" b="1" u="sng" dirty="0">
                <a:latin typeface="Calibri" pitchFamily="34" charset="0"/>
              </a:rPr>
              <a:t>Έξω μηνίσκος</a:t>
            </a:r>
            <a:r>
              <a:rPr lang="en-US" b="1" u="sng" dirty="0">
                <a:latin typeface="Calibri" pitchFamily="34" charset="0"/>
              </a:rPr>
              <a:t>: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l-GR" dirty="0">
                <a:latin typeface="Calibri" pitchFamily="34" charset="0"/>
              </a:rPr>
              <a:t>Μεγάλο τμήμα μικρού κύκλου (σχήμα Ο)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l-GR" dirty="0">
                <a:latin typeface="Calibri" pitchFamily="34" charset="0"/>
              </a:rPr>
              <a:t>Πιο παχύς στο οπίσθιο τμήμα του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l-GR" dirty="0">
                <a:latin typeface="Calibri" pitchFamily="34" charset="0"/>
              </a:rPr>
              <a:t>Δεν είναι σε επαφή με τον αρθρικό θύλακο ή τον έξω πλάγιο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l-GR" dirty="0">
                <a:latin typeface="Calibri" pitchFamily="34" charset="0"/>
              </a:rPr>
              <a:t>Πιο κινητικός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l-GR" dirty="0">
                <a:latin typeface="Calibri" pitchFamily="34" charset="0"/>
              </a:rPr>
              <a:t>Λιγότερο επιρεπής σε τραυματισμούς</a:t>
            </a:r>
            <a:endParaRPr lang="en-US" dirty="0">
              <a:latin typeface="Calibri" pitchFamily="34" charset="0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endParaRPr lang="en-US" dirty="0">
              <a:latin typeface="Calibri" pitchFamily="34" charset="0"/>
            </a:endParaRPr>
          </a:p>
          <a:p>
            <a:pPr>
              <a:defRPr/>
            </a:pPr>
            <a:r>
              <a:rPr lang="el-GR" b="1" u="sng" dirty="0">
                <a:latin typeface="Calibri" pitchFamily="34" charset="0"/>
              </a:rPr>
              <a:t>Έσω μηνίσκος</a:t>
            </a:r>
            <a:r>
              <a:rPr lang="en-US" b="1" u="sng" dirty="0">
                <a:latin typeface="Calibri" pitchFamily="34" charset="0"/>
              </a:rPr>
              <a:t>:</a:t>
            </a:r>
            <a:endParaRPr lang="el-GR" b="1" u="sng" dirty="0">
              <a:latin typeface="Calibri" pitchFamily="34" charset="0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l-GR" dirty="0">
                <a:latin typeface="Calibri" pitchFamily="34" charset="0"/>
              </a:rPr>
              <a:t>Μικρό τμήμα μεγάλου κύκλου (σχήμα </a:t>
            </a:r>
            <a:r>
              <a:rPr lang="en-US" dirty="0">
                <a:latin typeface="Calibri" pitchFamily="34" charset="0"/>
              </a:rPr>
              <a:t>C)</a:t>
            </a:r>
            <a:endParaRPr lang="el-GR" dirty="0">
              <a:latin typeface="Calibri" pitchFamily="34" charset="0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l-GR" dirty="0">
                <a:latin typeface="Calibri" pitchFamily="34" charset="0"/>
              </a:rPr>
              <a:t>Ομοιόμορφο πάχος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l-GR" dirty="0">
                <a:latin typeface="Calibri" pitchFamily="34" charset="0"/>
              </a:rPr>
              <a:t>Σε επαφή με τον αρθρικό θύλακο και τον έσω πλάγιο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l-GR" dirty="0">
                <a:latin typeface="Calibri" pitchFamily="34" charset="0"/>
              </a:rPr>
              <a:t>Λιγότερο κινητικός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l-GR" dirty="0">
                <a:latin typeface="Calibri" pitchFamily="34" charset="0"/>
              </a:rPr>
              <a:t>Πιο επιρεπής σε τραυματισμούς</a:t>
            </a:r>
            <a:endParaRPr lang="en-US" dirty="0">
              <a:latin typeface="Calibri" pitchFamily="34" charset="0"/>
            </a:endParaRPr>
          </a:p>
          <a:p>
            <a:pPr>
              <a:defRPr/>
            </a:pPr>
            <a:endParaRPr lang="el-GR" dirty="0">
              <a:latin typeface="Calibri" pitchFamily="34" charset="0"/>
            </a:endParaRPr>
          </a:p>
        </p:txBody>
      </p:sp>
      <p:sp>
        <p:nvSpPr>
          <p:cNvPr id="21513" name="TextBox 1"/>
          <p:cNvSpPr txBox="1">
            <a:spLocks noChangeArrowheads="1"/>
          </p:cNvSpPr>
          <p:nvPr/>
        </p:nvSpPr>
        <p:spPr bwMode="auto">
          <a:xfrm>
            <a:off x="3836988" y="2859088"/>
            <a:ext cx="806450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400" b="1">
                <a:solidFill>
                  <a:srgbClr val="0070C0"/>
                </a:solidFill>
                <a:latin typeface="Calibri" pitchFamily="34" charset="0"/>
              </a:rPr>
              <a:t>ΕΣΩ</a:t>
            </a:r>
          </a:p>
        </p:txBody>
      </p:sp>
      <p:sp>
        <p:nvSpPr>
          <p:cNvPr id="21514" name="TextBox 1"/>
          <p:cNvSpPr txBox="1">
            <a:spLocks noChangeArrowheads="1"/>
          </p:cNvSpPr>
          <p:nvPr/>
        </p:nvSpPr>
        <p:spPr bwMode="auto">
          <a:xfrm>
            <a:off x="65088" y="2857500"/>
            <a:ext cx="808037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400" b="1">
                <a:solidFill>
                  <a:srgbClr val="0070C0"/>
                </a:solidFill>
                <a:latin typeface="Calibri" pitchFamily="34" charset="0"/>
              </a:rPr>
              <a:t>ΕΞΩ</a:t>
            </a:r>
          </a:p>
        </p:txBody>
      </p:sp>
      <p:sp>
        <p:nvSpPr>
          <p:cNvPr id="21515" name="TextBox 1"/>
          <p:cNvSpPr txBox="1">
            <a:spLocks noChangeArrowheads="1"/>
          </p:cNvSpPr>
          <p:nvPr/>
        </p:nvSpPr>
        <p:spPr bwMode="auto">
          <a:xfrm>
            <a:off x="2005013" y="4198938"/>
            <a:ext cx="938212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400" b="1">
                <a:solidFill>
                  <a:srgbClr val="0070C0"/>
                </a:solidFill>
                <a:latin typeface="Calibri" pitchFamily="34" charset="0"/>
              </a:rPr>
              <a:t>ΠΡΟΣΘΙΑ</a:t>
            </a:r>
          </a:p>
        </p:txBody>
      </p:sp>
      <p:sp>
        <p:nvSpPr>
          <p:cNvPr id="21516" name="TextBox 1"/>
          <p:cNvSpPr txBox="1">
            <a:spLocks noChangeArrowheads="1"/>
          </p:cNvSpPr>
          <p:nvPr/>
        </p:nvSpPr>
        <p:spPr bwMode="auto">
          <a:xfrm>
            <a:off x="1741488" y="1438275"/>
            <a:ext cx="1030287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400" b="1">
                <a:solidFill>
                  <a:srgbClr val="0070C0"/>
                </a:solidFill>
                <a:latin typeface="Calibri" pitchFamily="34" charset="0"/>
              </a:rPr>
              <a:t>ΟΠΙΣΘΙΑ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Θέμα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_16224867_TF03460604" id="{9F125D09-B65C-4C28-B6F9-9C26781AEFE5}" vid="{0F1DC339-5937-4C6D-AFA0-B80945571E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Θέμα1</Template>
  <TotalTime>9</TotalTime>
  <Words>751</Words>
  <Application>Microsoft Office PowerPoint</Application>
  <PresentationFormat>Προβολή στην οθόνη (4:3)</PresentationFormat>
  <Paragraphs>229</Paragraphs>
  <Slides>18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19" baseType="lpstr">
      <vt:lpstr>Θέμα1</vt:lpstr>
      <vt:lpstr>Απεικόνιση κι ανάλυση βάδισης Αισθητική- ποδολογία Α΄ Εξάμηνο Μάθημα 5ο 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mgiak</dc:creator>
  <cp:lastModifiedBy>mgiak</cp:lastModifiedBy>
  <cp:revision>2</cp:revision>
  <dcterms:created xsi:type="dcterms:W3CDTF">2022-11-13T19:03:44Z</dcterms:created>
  <dcterms:modified xsi:type="dcterms:W3CDTF">2022-11-13T19:13:28Z</dcterms:modified>
</cp:coreProperties>
</file>