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3" name="Ορθογώνιο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0" name="Ορθογώνιο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389010"/>
            <a:ext cx="84582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48837" y="4205288"/>
            <a:ext cx="12954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82874" y="4206240"/>
            <a:ext cx="96012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dirty="0" smtClean="0"/>
              <a:t>Επεξεργασία 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el-GR" noProof="0" dirty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dirty="0"/>
              <a:t>Δεύτερου επιπέδου</a:t>
            </a:r>
          </a:p>
          <a:p>
            <a:pPr lvl="2" rtl="0" eaLnBrk="1" latinLnBrk="0" hangingPunct="1"/>
            <a:r>
              <a:rPr lang="el-GR" noProof="0" dirty="0"/>
              <a:t>Τρίτου επιπέδου</a:t>
            </a:r>
          </a:p>
          <a:p>
            <a:pPr lvl="3" rtl="0" eaLnBrk="1" latinLnBrk="0" hangingPunct="1"/>
            <a:r>
              <a:rPr lang="el-GR" noProof="0" dirty="0"/>
              <a:t>Τέταρτου επιπέδου</a:t>
            </a:r>
          </a:p>
          <a:p>
            <a:pPr lvl="4" rtl="0" eaLnBrk="1" latinLnBrk="0" hangingPunct="1"/>
            <a:r>
              <a:rPr lang="el-GR" noProof="0" dirty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68323"/>
            <a:ext cx="77724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el-GR" noProof="0" dirty="0" smtClean="0"/>
              <a:t>Επεξεργασία 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8"/>
            <a:ext cx="5102352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8"/>
            <a:ext cx="338328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l-GR" noProof="0" smtClean="0"/>
              <a:t>Κάντε κλικ στο εικονίδιο για να προσθέσετε μια εικόνα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Kλικ για επεξεργασία των στυλ του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0" name="Ορθογώνιο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el-GR" noProof="0" dirty="0" smtClean="0"/>
              <a:t>Επεξεργασία στυλ κειμένου υποδείγματος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411134E-5846-4542-84C9-DE084E3BFDA8}" type="datetimeFigureOut">
              <a:rPr lang="el-GR" smtClean="0"/>
              <a:t>13/11/2022</a:t>
            </a:fld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0F7982-D6A7-431D-B8A6-C03818B519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50825" y="1484313"/>
            <a:ext cx="8642350" cy="1920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Απεικόνιση κι ανάλυση βάδισης</a:t>
            </a:r>
            <a:b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</a:br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Αισθητική- </a:t>
            </a:r>
            <a:r>
              <a:rPr lang="el-GR" sz="4000" b="1" dirty="0" err="1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ποδολογία</a:t>
            </a:r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/>
            </a:r>
            <a:b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</a:br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Α΄ Εξάμηνο</a:t>
            </a:r>
            <a:b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</a:br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Μάθημα 5</a:t>
            </a:r>
            <a:r>
              <a:rPr lang="el-GR" sz="4000" b="1" baseline="3000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ο</a:t>
            </a:r>
            <a: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/>
            </a:r>
            <a:br>
              <a:rPr lang="el-GR" sz="4000" b="1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</a:br>
            <a:endParaRPr lang="el-GR" sz="4000" b="1" dirty="0" smtClean="0">
              <a:solidFill>
                <a:srgbClr val="3A70AC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0825" y="4005263"/>
            <a:ext cx="8501063" cy="15001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2000" dirty="0" smtClean="0">
              <a:latin typeface="Calibri" pitchFamily="34" charset="0"/>
              <a:cs typeface="Arial" charset="0"/>
            </a:endParaRPr>
          </a:p>
          <a:p>
            <a:pPr eaLnBrk="1" hangingPunct="1"/>
            <a:endParaRPr lang="el-GR" dirty="0" smtClean="0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273175"/>
            <a:ext cx="3241675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2886075" y="393700"/>
            <a:ext cx="3363913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ΜΗΝΙΣΚΟΙ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2588" y="1162050"/>
            <a:ext cx="5281612" cy="535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Λειτουργίες Μηνίσκων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Βοηθούν στην λίπανση και θρέψη της άρθρωσης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Απορροφούν κραδασμούς διαχέοντας τα φορτία σε όλη την επιφάνεια του αρθρικού χόνδρου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Κάνουν τις αρθρικές επιφάνειες πιο «συναφείς» και αυξάνουν την επιφάνεια επαφής των κονδύλων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Περιορίζουν την τριβή κατά την κίνηση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Μαζί με τους συνδέσμους και τον θύλακο δεν επιτρέπουν την υπερέκταση στο γόνατο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Μετέχουν στον μηχανισμό κλειδώματος της άρθρωσης στη θέση πάκτωσης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Δεν επιτρέπουν σε πτυχές του αρθρικού υμένα να εισέλθουν στην αρθρική σχισμή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Κινούνται με την κνήμη κατά την κάμψη-έκταση και με το μηριάιο κατά τις στροφές.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6408738" y="1331913"/>
            <a:ext cx="154781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Μηριαίο</a:t>
            </a:r>
          </a:p>
        </p:txBody>
      </p:sp>
      <p:sp>
        <p:nvSpPr>
          <p:cNvPr id="22534" name="TextBox 1"/>
          <p:cNvSpPr txBox="1">
            <a:spLocks noChangeArrowheads="1"/>
          </p:cNvSpPr>
          <p:nvPr/>
        </p:nvSpPr>
        <p:spPr bwMode="auto">
          <a:xfrm>
            <a:off x="6732588" y="4668838"/>
            <a:ext cx="13303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7947025" y="3022600"/>
            <a:ext cx="94615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Μηνίσκοι</a:t>
            </a:r>
          </a:p>
        </p:txBody>
      </p:sp>
      <p:sp>
        <p:nvSpPr>
          <p:cNvPr id="22536" name="TextBox 1"/>
          <p:cNvSpPr txBox="1">
            <a:spLocks noChangeArrowheads="1"/>
          </p:cNvSpPr>
          <p:nvPr/>
        </p:nvSpPr>
        <p:spPr bwMode="auto">
          <a:xfrm>
            <a:off x="7843838" y="1712913"/>
            <a:ext cx="119221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Έπιγονατίδα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1138238"/>
            <a:ext cx="4479925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1"/>
          <p:cNvSpPr txBox="1">
            <a:spLocks noChangeArrowheads="1"/>
          </p:cNvSpPr>
          <p:nvPr/>
        </p:nvSpPr>
        <p:spPr bwMode="auto">
          <a:xfrm>
            <a:off x="1582738" y="1844675"/>
            <a:ext cx="10302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1582738" y="468313"/>
            <a:ext cx="6264275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ΕΠΙΓΟΝΑΤΙΔΟΜΗΡΙΑΙΑ ΑΡΘΡΩΣΗ</a:t>
            </a:r>
          </a:p>
        </p:txBody>
      </p:sp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1792288" y="2122488"/>
            <a:ext cx="820737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48213" y="1731963"/>
            <a:ext cx="4270375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Έπιγονατίδα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Σησαμοειδές οστό μέσα στον επιγονατιδικό τένοντα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Βελτιώνει τη γραμμή έλξης του τετρακεφάλου (ειδικά τελευταίες 30</a:t>
            </a:r>
            <a:r>
              <a:rPr lang="el-GR" baseline="30000" dirty="0">
                <a:latin typeface="Calibri" pitchFamily="34" charset="0"/>
              </a:rPr>
              <a:t>ο</a:t>
            </a:r>
            <a:r>
              <a:rPr lang="el-GR" dirty="0">
                <a:latin typeface="Calibri" pitchFamily="34" charset="0"/>
              </a:rPr>
              <a:t> )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Προστατεύει τον μηχανισμό του τετρακεφάλου από την τριβή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Λειτουργεί ως οδηγός για τον τετρακέφαλο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Προστατεύει τον χόνδρο των μηριαίων κονδύλων λειτουργώντας ως οστεϊνη ασπίδα</a:t>
            </a: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n-US" dirty="0">
              <a:latin typeface="Calibri" pitchFamily="34" charset="0"/>
            </a:endParaRPr>
          </a:p>
          <a:p>
            <a:pPr>
              <a:defRPr/>
            </a:pP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3516313" y="404813"/>
            <a:ext cx="5002212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ΕΠΙΓΟΝΑΤΙΔΟΜΗΡΙΑΙΑ</a:t>
            </a:r>
          </a:p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 ΑΡΘΡΩΣΗ</a:t>
            </a:r>
          </a:p>
        </p:txBody>
      </p:sp>
      <p:pic>
        <p:nvPicPr>
          <p:cNvPr id="24579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7138" y="2028825"/>
            <a:ext cx="3138487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803275"/>
            <a:ext cx="3295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3155950" y="3124200"/>
            <a:ext cx="114935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latin typeface="Calibri" pitchFamily="34" charset="0"/>
              </a:rPr>
              <a:t>Έξω πλατύς</a:t>
            </a:r>
          </a:p>
        </p:txBody>
      </p:sp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323850" y="1755775"/>
            <a:ext cx="8191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  <p:sp>
        <p:nvSpPr>
          <p:cNvPr id="24583" name="TextBox 1"/>
          <p:cNvSpPr txBox="1">
            <a:spLocks noChangeArrowheads="1"/>
          </p:cNvSpPr>
          <p:nvPr/>
        </p:nvSpPr>
        <p:spPr bwMode="auto">
          <a:xfrm>
            <a:off x="6588125" y="3124200"/>
            <a:ext cx="2162175" cy="200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FontTx/>
              <a:buChar char="-"/>
            </a:pPr>
            <a:r>
              <a:rPr lang="el-GR" sz="1600" b="1">
                <a:latin typeface="Calibri" pitchFamily="34" charset="0"/>
              </a:rPr>
              <a:t>Έσω πλατύς</a:t>
            </a:r>
          </a:p>
          <a:p>
            <a:pPr marL="171450" indent="-171450">
              <a:buFontTx/>
              <a:buChar char="-"/>
            </a:pPr>
            <a:r>
              <a:rPr lang="el-GR" sz="1600" b="1">
                <a:latin typeface="Calibri" pitchFamily="34" charset="0"/>
              </a:rPr>
              <a:t>Λαγονοκνημιαία ταινία</a:t>
            </a:r>
          </a:p>
          <a:p>
            <a:pPr marL="171450" indent="-171450">
              <a:buFontTx/>
              <a:buChar char="-"/>
            </a:pPr>
            <a:r>
              <a:rPr lang="el-GR" sz="1600" b="1">
                <a:latin typeface="Calibri" pitchFamily="34" charset="0"/>
              </a:rPr>
              <a:t>Ορθός μηριαίος</a:t>
            </a:r>
          </a:p>
          <a:p>
            <a:pPr marL="171450" indent="-171450">
              <a:buFontTx/>
              <a:buChar char="-"/>
            </a:pPr>
            <a:r>
              <a:rPr lang="el-GR" sz="1600" b="1">
                <a:latin typeface="Calibri" pitchFamily="34" charset="0"/>
              </a:rPr>
              <a:t>Μέσος πλατύς</a:t>
            </a:r>
          </a:p>
          <a:p>
            <a:pPr marL="171450" indent="-171450">
              <a:buFontTx/>
              <a:buChar char="-"/>
            </a:pPr>
            <a:endParaRPr lang="el-GR" sz="1600" b="1">
              <a:latin typeface="Calibri" pitchFamily="34" charset="0"/>
            </a:endParaRPr>
          </a:p>
          <a:p>
            <a:pPr marL="171450" indent="-171450">
              <a:buFontTx/>
              <a:buChar char="-"/>
            </a:pPr>
            <a:endParaRPr lang="el-GR" sz="1600" b="1">
              <a:latin typeface="Calibri" pitchFamily="34" charset="0"/>
            </a:endParaRPr>
          </a:p>
          <a:p>
            <a:pPr marL="171450" indent="-171450">
              <a:buFontTx/>
              <a:buChar char="-"/>
            </a:pPr>
            <a:endParaRPr lang="el-GR" sz="1200" b="1">
              <a:latin typeface="Calibri" pitchFamily="34" charset="0"/>
            </a:endParaRPr>
          </a:p>
        </p:txBody>
      </p:sp>
      <p:sp>
        <p:nvSpPr>
          <p:cNvPr id="24584" name="TextBox 1"/>
          <p:cNvSpPr txBox="1">
            <a:spLocks noChangeArrowheads="1"/>
          </p:cNvSpPr>
          <p:nvPr/>
        </p:nvSpPr>
        <p:spPr bwMode="auto">
          <a:xfrm>
            <a:off x="2112963" y="760413"/>
            <a:ext cx="1042987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4585" name="TextBox 1"/>
          <p:cNvSpPr txBox="1">
            <a:spLocks noChangeArrowheads="1"/>
          </p:cNvSpPr>
          <p:nvPr/>
        </p:nvSpPr>
        <p:spPr bwMode="auto">
          <a:xfrm>
            <a:off x="2633663" y="1189038"/>
            <a:ext cx="10445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latin typeface="Calibri" pitchFamily="34" charset="0"/>
              </a:rPr>
              <a:t>Αρθρ. Επιφάνεια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3" y="981075"/>
            <a:ext cx="8394700" cy="581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3090863" y="2276475"/>
            <a:ext cx="208756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marL="228600" indent="-228600" algn="ctr" eaLnBrk="1" hangingPunct="1">
              <a:buFontTx/>
              <a:buAutoNum type="arabicPeriod"/>
              <a:defRPr/>
            </a:pPr>
            <a:r>
              <a:rPr lang="el-GR" sz="1200" b="1" dirty="0" smtClean="0">
                <a:latin typeface="Calibri" pitchFamily="34" charset="0"/>
              </a:rPr>
              <a:t>Σχήμα του έσω </a:t>
            </a:r>
          </a:p>
          <a:p>
            <a:pPr algn="ctr" eaLnBrk="1" hangingPunct="1">
              <a:defRPr/>
            </a:pPr>
            <a:r>
              <a:rPr lang="el-GR" sz="1200" b="1" dirty="0" smtClean="0">
                <a:latin typeface="Calibri" pitchFamily="34" charset="0"/>
              </a:rPr>
              <a:t>           μηριαίου κονδύλου</a:t>
            </a:r>
          </a:p>
        </p:txBody>
      </p: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3482975" y="5300663"/>
            <a:ext cx="1106488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Έξω στροφή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1731963" y="34925"/>
            <a:ext cx="5422900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ΜΗΧΑΝΙΣΜΟΣ ΚΛΕΙΔΩΜΑΤΟΣ </a:t>
            </a:r>
          </a:p>
        </p:txBody>
      </p:sp>
      <p:sp>
        <p:nvSpPr>
          <p:cNvPr id="25606" name="TextBox 1"/>
          <p:cNvSpPr txBox="1">
            <a:spLocks noChangeArrowheads="1"/>
          </p:cNvSpPr>
          <p:nvPr/>
        </p:nvSpPr>
        <p:spPr bwMode="auto">
          <a:xfrm>
            <a:off x="4865688" y="842963"/>
            <a:ext cx="4027487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Πορεία της κνήμης πάνω στους μηριαίους κονδύλους</a:t>
            </a:r>
          </a:p>
        </p:txBody>
      </p:sp>
      <p:sp>
        <p:nvSpPr>
          <p:cNvPr id="25607" name="TextBox 1"/>
          <p:cNvSpPr txBox="1">
            <a:spLocks noChangeArrowheads="1"/>
          </p:cNvSpPr>
          <p:nvPr/>
        </p:nvSpPr>
        <p:spPr bwMode="auto">
          <a:xfrm>
            <a:off x="6432550" y="2236788"/>
            <a:ext cx="938213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Πλήρης Έκταση</a:t>
            </a:r>
          </a:p>
        </p:txBody>
      </p:sp>
      <p:sp>
        <p:nvSpPr>
          <p:cNvPr id="25608" name="TextBox 1"/>
          <p:cNvSpPr txBox="1">
            <a:spLocks noChangeArrowheads="1"/>
          </p:cNvSpPr>
          <p:nvPr/>
        </p:nvSpPr>
        <p:spPr bwMode="auto">
          <a:xfrm>
            <a:off x="3175" y="3425825"/>
            <a:ext cx="1712913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2. Τάση του πρόσθιου χιαστού συνδέσμου</a:t>
            </a:r>
          </a:p>
        </p:txBody>
      </p:sp>
      <p:sp>
        <p:nvSpPr>
          <p:cNvPr id="25609" name="TextBox 1"/>
          <p:cNvSpPr txBox="1">
            <a:spLocks noChangeArrowheads="1"/>
          </p:cNvSpPr>
          <p:nvPr/>
        </p:nvSpPr>
        <p:spPr bwMode="auto">
          <a:xfrm>
            <a:off x="-17463" y="4197350"/>
            <a:ext cx="1711326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3. Έλξη προς τα έξω</a:t>
            </a:r>
          </a:p>
          <a:p>
            <a:pPr algn="ctr"/>
            <a:r>
              <a:rPr lang="el-GR" sz="1200" b="1">
                <a:latin typeface="Calibri" pitchFamily="34" charset="0"/>
              </a:rPr>
              <a:t> του τετρακεφάλου</a:t>
            </a:r>
          </a:p>
        </p:txBody>
      </p:sp>
      <p:sp>
        <p:nvSpPr>
          <p:cNvPr id="25610" name="TextBox 1"/>
          <p:cNvSpPr txBox="1">
            <a:spLocks noChangeArrowheads="1"/>
          </p:cNvSpPr>
          <p:nvPr/>
        </p:nvSpPr>
        <p:spPr bwMode="auto">
          <a:xfrm>
            <a:off x="839788" y="858838"/>
            <a:ext cx="40259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Παράγοντες που προκαλούν την τελική έξω στροφή του γόνατος στην έκταση</a:t>
            </a:r>
          </a:p>
        </p:txBody>
      </p:sp>
      <p:sp>
        <p:nvSpPr>
          <p:cNvPr id="25611" name="TextBox 1"/>
          <p:cNvSpPr txBox="1">
            <a:spLocks noChangeArrowheads="1"/>
          </p:cNvSpPr>
          <p:nvPr/>
        </p:nvSpPr>
        <p:spPr bwMode="auto">
          <a:xfrm>
            <a:off x="1984375" y="6484938"/>
            <a:ext cx="1106488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Έκταση</a:t>
            </a:r>
          </a:p>
        </p:txBody>
      </p:sp>
      <p:sp>
        <p:nvSpPr>
          <p:cNvPr id="25612" name="TextBox 1"/>
          <p:cNvSpPr txBox="1">
            <a:spLocks noChangeArrowheads="1"/>
          </p:cNvSpPr>
          <p:nvPr/>
        </p:nvSpPr>
        <p:spPr bwMode="auto">
          <a:xfrm>
            <a:off x="6781800" y="4683125"/>
            <a:ext cx="747713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0070C0"/>
                </a:solidFill>
                <a:latin typeface="Calibri" pitchFamily="34" charset="0"/>
              </a:rPr>
              <a:t>Κάμψη</a:t>
            </a:r>
          </a:p>
        </p:txBody>
      </p:sp>
      <p:sp>
        <p:nvSpPr>
          <p:cNvPr id="25613" name="TextBox 1"/>
          <p:cNvSpPr txBox="1">
            <a:spLocks noChangeArrowheads="1"/>
          </p:cNvSpPr>
          <p:nvPr/>
        </p:nvSpPr>
        <p:spPr bwMode="auto">
          <a:xfrm>
            <a:off x="6800850" y="3233738"/>
            <a:ext cx="746125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0070C0"/>
                </a:solidFill>
                <a:latin typeface="Calibri" pitchFamily="34" charset="0"/>
              </a:rPr>
              <a:t>Κάμψη</a:t>
            </a:r>
          </a:p>
        </p:txBody>
      </p:sp>
      <p:sp>
        <p:nvSpPr>
          <p:cNvPr id="25614" name="TextBox 1"/>
          <p:cNvSpPr txBox="1">
            <a:spLocks noChangeArrowheads="1"/>
          </p:cNvSpPr>
          <p:nvPr/>
        </p:nvSpPr>
        <p:spPr bwMode="auto">
          <a:xfrm>
            <a:off x="6781800" y="3921125"/>
            <a:ext cx="747713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0070C0"/>
                </a:solidFill>
                <a:latin typeface="Calibri" pitchFamily="34" charset="0"/>
              </a:rPr>
              <a:t>Κάμψη</a:t>
            </a:r>
          </a:p>
        </p:txBody>
      </p:sp>
      <p:sp>
        <p:nvSpPr>
          <p:cNvPr id="25615" name="TextBox 1"/>
          <p:cNvSpPr txBox="1">
            <a:spLocks noChangeArrowheads="1"/>
          </p:cNvSpPr>
          <p:nvPr/>
        </p:nvSpPr>
        <p:spPr bwMode="auto">
          <a:xfrm>
            <a:off x="7383463" y="2725738"/>
            <a:ext cx="714375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solidFill>
                  <a:srgbClr val="0070C0"/>
                </a:solidFill>
                <a:latin typeface="Calibri" pitchFamily="34" charset="0"/>
              </a:rPr>
              <a:t>Τελική έξω στροφή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27125"/>
            <a:ext cx="3525837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2884488" y="549275"/>
            <a:ext cx="3630612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ΚΙΝΗΣΕΙΣ ΓΟΝΑΤΟΣ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46575" y="1916113"/>
            <a:ext cx="4270375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Κάμψη-Έκταση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b="1" dirty="0">
                <a:latin typeface="Calibri" pitchFamily="34" charset="0"/>
              </a:rPr>
              <a:t>Κάμψη </a:t>
            </a:r>
            <a:r>
              <a:rPr lang="en-US" b="1" dirty="0">
                <a:latin typeface="Calibri" pitchFamily="34" charset="0"/>
              </a:rPr>
              <a:t>:</a:t>
            </a:r>
            <a:r>
              <a:rPr lang="el-GR" dirty="0">
                <a:latin typeface="Calibri" pitchFamily="34" charset="0"/>
              </a:rPr>
              <a:t>  0-133 έως 140</a:t>
            </a:r>
            <a:r>
              <a:rPr lang="el-GR" baseline="30000" dirty="0">
                <a:latin typeface="Calibri" pitchFamily="34" charset="0"/>
              </a:rPr>
              <a:t>ο</a:t>
            </a:r>
            <a:r>
              <a:rPr lang="el-GR" dirty="0">
                <a:latin typeface="Calibri" pitchFamily="34" charset="0"/>
              </a:rPr>
              <a:t>  ενεργητικά </a:t>
            </a:r>
          </a:p>
          <a:p>
            <a:pPr>
              <a:defRPr/>
            </a:pPr>
            <a:r>
              <a:rPr lang="el-GR" dirty="0">
                <a:latin typeface="Calibri" pitchFamily="34" charset="0"/>
              </a:rPr>
              <a:t>                 έως 145-150</a:t>
            </a:r>
            <a:r>
              <a:rPr lang="el-GR" baseline="30000" dirty="0">
                <a:latin typeface="Calibri" pitchFamily="34" charset="0"/>
              </a:rPr>
              <a:t>ο</a:t>
            </a:r>
            <a:r>
              <a:rPr lang="el-GR" dirty="0">
                <a:latin typeface="Calibri" pitchFamily="34" charset="0"/>
              </a:rPr>
              <a:t>  παθητικά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b="1" dirty="0">
                <a:latin typeface="Calibri" pitchFamily="34" charset="0"/>
              </a:rPr>
              <a:t>Έκταση</a:t>
            </a:r>
            <a:r>
              <a:rPr lang="en-US" b="1" dirty="0">
                <a:latin typeface="Calibri" pitchFamily="34" charset="0"/>
              </a:rPr>
              <a:t> :</a:t>
            </a:r>
            <a:r>
              <a:rPr lang="el-GR" dirty="0">
                <a:latin typeface="Calibri" pitchFamily="34" charset="0"/>
              </a:rPr>
              <a:t> Υπερέκταση 5-10</a:t>
            </a:r>
            <a:r>
              <a:rPr lang="el-GR" baseline="30000" dirty="0">
                <a:latin typeface="Calibri" pitchFamily="34" charset="0"/>
              </a:rPr>
              <a:t>ο</a:t>
            </a:r>
            <a:r>
              <a:rPr lang="el-GR" dirty="0">
                <a:latin typeface="Calibri" pitchFamily="34" charset="0"/>
              </a:rPr>
              <a:t>  </a:t>
            </a:r>
            <a:endParaRPr lang="et-EE" dirty="0">
              <a:latin typeface="Calibri" pitchFamily="34" charset="0"/>
            </a:endParaRPr>
          </a:p>
          <a:p>
            <a:pPr>
              <a:defRPr/>
            </a:pPr>
            <a:r>
              <a:rPr lang="el-GR" dirty="0">
                <a:latin typeface="Calibri" pitchFamily="34" charset="0"/>
              </a:rPr>
              <a:t>                 θεωρείται φυσιολογική</a:t>
            </a:r>
            <a:endParaRPr lang="en-US" dirty="0">
              <a:latin typeface="Calibri" pitchFamily="34" charset="0"/>
            </a:endParaRPr>
          </a:p>
          <a:p>
            <a:pPr>
              <a:defRPr/>
            </a:pPr>
            <a:endParaRPr lang="el-GR" dirty="0">
              <a:latin typeface="Calibri" pitchFamily="34" charset="0"/>
            </a:endParaRPr>
          </a:p>
          <a:p>
            <a:pPr>
              <a:defRPr/>
            </a:pPr>
            <a:r>
              <a:rPr lang="el-GR" b="1" u="sng" dirty="0">
                <a:latin typeface="Calibri" pitchFamily="34" charset="0"/>
              </a:rPr>
              <a:t>Στροφές (στις 90</a:t>
            </a:r>
            <a:r>
              <a:rPr lang="el-GR" b="1" u="sng" baseline="30000" dirty="0">
                <a:latin typeface="Calibri" pitchFamily="34" charset="0"/>
              </a:rPr>
              <a:t>ο</a:t>
            </a:r>
            <a:r>
              <a:rPr lang="el-GR" b="1" u="sng" dirty="0">
                <a:latin typeface="Calibri" pitchFamily="34" charset="0"/>
              </a:rPr>
              <a:t> κάμψη του γόνατος)</a:t>
            </a:r>
            <a:r>
              <a:rPr lang="en-US" b="1" u="sng" dirty="0">
                <a:latin typeface="Calibri" pitchFamily="34" charset="0"/>
              </a:rPr>
              <a:t>:</a:t>
            </a:r>
          </a:p>
          <a:p>
            <a:pPr>
              <a:defRPr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b="1" dirty="0">
                <a:latin typeface="Calibri" pitchFamily="34" charset="0"/>
              </a:rPr>
              <a:t>Έσω στροφή</a:t>
            </a:r>
            <a:r>
              <a:rPr lang="en-US" b="1" dirty="0">
                <a:latin typeface="Calibri" pitchFamily="34" charset="0"/>
              </a:rPr>
              <a:t>: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15</a:t>
            </a:r>
            <a:r>
              <a:rPr lang="el-GR" baseline="30000" dirty="0">
                <a:latin typeface="Calibri" pitchFamily="34" charset="0"/>
              </a:rPr>
              <a:t>ο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b="1" dirty="0">
                <a:latin typeface="Calibri" pitchFamily="34" charset="0"/>
              </a:rPr>
              <a:t>Έξω στροφή</a:t>
            </a:r>
            <a:r>
              <a:rPr lang="en-US" b="1" dirty="0">
                <a:latin typeface="Calibri" pitchFamily="34" charset="0"/>
              </a:rPr>
              <a:t>: </a:t>
            </a:r>
            <a:r>
              <a:rPr lang="en-US" dirty="0">
                <a:latin typeface="Calibri" pitchFamily="34" charset="0"/>
              </a:rPr>
              <a:t>45o </a:t>
            </a:r>
            <a:endParaRPr lang="el-GR" dirty="0">
              <a:latin typeface="Calibri" pitchFamily="34" charset="0"/>
            </a:endParaRPr>
          </a:p>
        </p:txBody>
      </p:sp>
      <p:pic>
        <p:nvPicPr>
          <p:cNvPr id="2662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438" y="3716338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187450"/>
            <a:ext cx="4895850" cy="4897438"/>
          </a:xfrm>
          <a:noFill/>
          <a:ln>
            <a:miter lim="800000"/>
            <a:headEnd/>
            <a:tailEnd/>
          </a:ln>
        </p:spPr>
      </p:pic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2468563" y="476250"/>
            <a:ext cx="3919537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ΕΠΙΠΕΔΑ ΘΕΡΑΠΕΙΑΣ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02150" y="4292600"/>
            <a:ext cx="2074863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349750" y="2190750"/>
            <a:ext cx="1800225" cy="576263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3471863" y="1984375"/>
            <a:ext cx="10302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7655" name="TextBox 1"/>
          <p:cNvSpPr txBox="1">
            <a:spLocks noChangeArrowheads="1"/>
          </p:cNvSpPr>
          <p:nvPr/>
        </p:nvSpPr>
        <p:spPr bwMode="auto">
          <a:xfrm>
            <a:off x="3681413" y="2306638"/>
            <a:ext cx="820737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3240087" cy="3240087"/>
          </a:xfrm>
          <a:noFill/>
          <a:ln>
            <a:miter lim="800000"/>
            <a:headEnd/>
            <a:tailEnd/>
          </a:ln>
        </p:spPr>
      </p:pic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1444625" y="260350"/>
            <a:ext cx="5759450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ΘΕΣΕΙΣ ΑΡΘΡΩΣΕΩΝ ΓΟΝΑΤΟΣ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24350" y="955675"/>
            <a:ext cx="3984625" cy="6078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Κνημομηριαία</a:t>
            </a:r>
          </a:p>
          <a:p>
            <a:pPr>
              <a:defRPr/>
            </a:pPr>
            <a:endParaRPr lang="el-GR" sz="8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sz="1700" dirty="0">
                <a:latin typeface="Calibri" pitchFamily="34" charset="0"/>
              </a:rPr>
              <a:t>Το κοίλο βρίσκεται πάνω στο κνημιαίο πλατό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sz="800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sz="1700" b="1" u="sng" dirty="0">
                <a:latin typeface="Calibri" pitchFamily="34" charset="0"/>
              </a:rPr>
              <a:t>Θέση ανάπαυσης</a:t>
            </a:r>
            <a:r>
              <a:rPr lang="en-US" sz="1700" dirty="0">
                <a:latin typeface="Calibri" pitchFamily="34" charset="0"/>
              </a:rPr>
              <a:t>: </a:t>
            </a:r>
            <a:r>
              <a:rPr lang="el-GR" sz="1700" dirty="0">
                <a:latin typeface="Calibri" pitchFamily="34" charset="0"/>
              </a:rPr>
              <a:t> 25-40</a:t>
            </a:r>
            <a:r>
              <a:rPr lang="el-GR" sz="1700" baseline="30000" dirty="0">
                <a:latin typeface="Calibri" pitchFamily="34" charset="0"/>
              </a:rPr>
              <a:t>ο</a:t>
            </a:r>
            <a:r>
              <a:rPr lang="el-GR" sz="1700" dirty="0">
                <a:latin typeface="Calibri" pitchFamily="34" charset="0"/>
              </a:rPr>
              <a:t> Κάμψη</a:t>
            </a:r>
            <a:endParaRPr lang="en-US" sz="1700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sz="1700" b="1" u="sng" dirty="0">
                <a:latin typeface="Calibri" pitchFamily="34" charset="0"/>
              </a:rPr>
              <a:t>Θέση Πάκτωσης</a:t>
            </a:r>
            <a:r>
              <a:rPr lang="en-US" sz="1700" dirty="0">
                <a:latin typeface="Calibri" pitchFamily="34" charset="0"/>
              </a:rPr>
              <a:t>: </a:t>
            </a:r>
            <a:r>
              <a:rPr lang="el-GR" sz="1700" dirty="0">
                <a:latin typeface="Calibri" pitchFamily="34" charset="0"/>
              </a:rPr>
              <a:t> μέγιστη έκταση γόνατος  </a:t>
            </a:r>
            <a:endParaRPr lang="en-US" sz="17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sz="1700" b="1" u="sng" dirty="0">
                <a:latin typeface="Calibri" pitchFamily="34" charset="0"/>
              </a:rPr>
              <a:t>Θυλακικό Πρότυπο</a:t>
            </a:r>
            <a:r>
              <a:rPr lang="en-US" sz="1700" b="1" u="sng" dirty="0">
                <a:latin typeface="Calibri" pitchFamily="34" charset="0"/>
              </a:rPr>
              <a:t>:</a:t>
            </a:r>
            <a:r>
              <a:rPr lang="el-GR" sz="1700" b="1" u="sng" dirty="0">
                <a:latin typeface="Calibri" pitchFamily="34" charset="0"/>
              </a:rPr>
              <a:t>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sz="3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sz="400" b="1" u="sng" dirty="0">
              <a:latin typeface="Calibri" pitchFamily="34" charset="0"/>
            </a:endParaRPr>
          </a:p>
          <a:p>
            <a:pPr>
              <a:defRPr/>
            </a:pPr>
            <a:r>
              <a:rPr lang="el-GR" sz="1700" dirty="0">
                <a:latin typeface="Calibri" pitchFamily="34" charset="0"/>
              </a:rPr>
              <a:t>- </a:t>
            </a:r>
            <a:r>
              <a:rPr lang="el-GR" sz="1700" u="sng" dirty="0">
                <a:latin typeface="Calibri" pitchFamily="34" charset="0"/>
              </a:rPr>
              <a:t>Κάμψη – Έκταση</a:t>
            </a:r>
            <a:r>
              <a:rPr lang="en-US" sz="1700" u="sng" dirty="0">
                <a:latin typeface="Calibri" pitchFamily="34" charset="0"/>
              </a:rPr>
              <a:t>: </a:t>
            </a:r>
            <a:r>
              <a:rPr lang="el-GR" sz="1700" dirty="0">
                <a:latin typeface="Calibri" pitchFamily="34" charset="0"/>
              </a:rPr>
              <a:t>Για 90</a:t>
            </a:r>
            <a:r>
              <a:rPr lang="el-GR" sz="1700" baseline="30000" dirty="0">
                <a:latin typeface="Calibri" pitchFamily="34" charset="0"/>
              </a:rPr>
              <a:t>ο</a:t>
            </a:r>
            <a:r>
              <a:rPr lang="el-GR" sz="1700" dirty="0">
                <a:latin typeface="Calibri" pitchFamily="34" charset="0"/>
              </a:rPr>
              <a:t> περίπου περιορισμό στην κάμψη παρατηρούνται 5</a:t>
            </a:r>
            <a:r>
              <a:rPr lang="el-GR" sz="1700" baseline="30000" dirty="0">
                <a:latin typeface="Calibri" pitchFamily="34" charset="0"/>
              </a:rPr>
              <a:t>ο</a:t>
            </a:r>
            <a:r>
              <a:rPr lang="el-GR" sz="1700" dirty="0">
                <a:latin typeface="Calibri" pitchFamily="34" charset="0"/>
              </a:rPr>
              <a:t> περίπου περιορισμού στην έκταση</a:t>
            </a:r>
          </a:p>
          <a:p>
            <a:pPr>
              <a:defRPr/>
            </a:pPr>
            <a:r>
              <a:rPr lang="el-GR" sz="1700" dirty="0">
                <a:latin typeface="Calibri" pitchFamily="34" charset="0"/>
              </a:rPr>
              <a:t>- </a:t>
            </a:r>
            <a:r>
              <a:rPr lang="el-GR" sz="1700" u="sng" dirty="0">
                <a:latin typeface="Calibri" pitchFamily="34" charset="0"/>
              </a:rPr>
              <a:t>Στροφές</a:t>
            </a:r>
            <a:r>
              <a:rPr lang="en-US" sz="1700" u="sng" dirty="0">
                <a:latin typeface="Calibri" pitchFamily="34" charset="0"/>
              </a:rPr>
              <a:t>:</a:t>
            </a:r>
            <a:r>
              <a:rPr lang="en-US" sz="1700" dirty="0">
                <a:latin typeface="Calibri" pitchFamily="34" charset="0"/>
              </a:rPr>
              <a:t> </a:t>
            </a:r>
            <a:r>
              <a:rPr lang="el-GR" sz="1700" dirty="0">
                <a:latin typeface="Calibri" pitchFamily="34" charset="0"/>
              </a:rPr>
              <a:t> περιορισμένη όταν υπάρχει σημαντικός περιορισμός στην κάμψη και έκταση</a:t>
            </a:r>
          </a:p>
          <a:p>
            <a:pPr>
              <a:defRPr/>
            </a:pPr>
            <a:endParaRPr lang="el-GR" dirty="0">
              <a:latin typeface="Calibri" pitchFamily="34" charset="0"/>
            </a:endParaRPr>
          </a:p>
          <a:p>
            <a:pPr>
              <a:defRPr/>
            </a:pPr>
            <a:r>
              <a:rPr lang="en-US" b="1" u="sng" dirty="0">
                <a:latin typeface="Calibri" pitchFamily="34" charset="0"/>
              </a:rPr>
              <a:t>END FEEL</a:t>
            </a:r>
          </a:p>
          <a:p>
            <a:pPr marL="285750" indent="-285750">
              <a:buFontTx/>
              <a:buChar char="-"/>
              <a:defRPr/>
            </a:pPr>
            <a:r>
              <a:rPr lang="el-GR" b="1" u="sng" dirty="0">
                <a:latin typeface="Calibri" pitchFamily="34" charset="0"/>
              </a:rPr>
              <a:t>Κνημομηριαία</a:t>
            </a:r>
            <a:r>
              <a:rPr lang="en-US" b="1" u="sng" dirty="0">
                <a:latin typeface="Calibri" pitchFamily="34" charset="0"/>
              </a:rPr>
              <a:t>:</a:t>
            </a:r>
            <a:r>
              <a:rPr lang="el-GR" b="1" u="sng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Έκταση        Σφιχτό</a:t>
            </a:r>
          </a:p>
          <a:p>
            <a:pPr marL="285750" indent="-285750">
              <a:buFontTx/>
              <a:buChar char="-"/>
              <a:defRPr/>
            </a:pPr>
            <a:r>
              <a:rPr lang="el-GR" dirty="0">
                <a:latin typeface="Calibri" pitchFamily="34" charset="0"/>
              </a:rPr>
              <a:t>                              Κάμψη       Μαλακό</a:t>
            </a:r>
          </a:p>
          <a:p>
            <a:pPr marL="285750" indent="-285750">
              <a:buFontTx/>
              <a:buChar char="-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l-GR" b="1" u="sng" dirty="0">
                <a:latin typeface="Calibri" pitchFamily="34" charset="0"/>
              </a:rPr>
              <a:t>Επιγονατομηριαία</a:t>
            </a:r>
            <a:r>
              <a:rPr lang="en-US" b="1" u="sng" dirty="0">
                <a:latin typeface="Calibri" pitchFamily="34" charset="0"/>
              </a:rPr>
              <a:t>: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Σφιχτό σε όλες τις κατευθύνσεις</a:t>
            </a: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975475" y="5373688"/>
            <a:ext cx="280988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2" name="Right Arrow 11"/>
          <p:cNvSpPr/>
          <p:nvPr/>
        </p:nvSpPr>
        <p:spPr>
          <a:xfrm>
            <a:off x="6975475" y="5661025"/>
            <a:ext cx="280988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636588" y="207963"/>
            <a:ext cx="3919537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ΜΥΟΛΟΓΙΑ ΓΟΝΑΤΟΣ</a:t>
            </a:r>
          </a:p>
        </p:txBody>
      </p:sp>
      <p:sp>
        <p:nvSpPr>
          <p:cNvPr id="29699" name="TextBox 1"/>
          <p:cNvSpPr txBox="1">
            <a:spLocks noChangeArrowheads="1"/>
          </p:cNvSpPr>
          <p:nvPr/>
        </p:nvSpPr>
        <p:spPr bwMode="auto">
          <a:xfrm>
            <a:off x="1438275" y="6256338"/>
            <a:ext cx="1030288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9700" name="TextBox 1"/>
          <p:cNvSpPr txBox="1">
            <a:spLocks noChangeArrowheads="1"/>
          </p:cNvSpPr>
          <p:nvPr/>
        </p:nvSpPr>
        <p:spPr bwMode="auto">
          <a:xfrm>
            <a:off x="539750" y="6165850"/>
            <a:ext cx="820738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  <p:pic>
        <p:nvPicPr>
          <p:cNvPr id="2970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050"/>
            <a:ext cx="4360863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2013" y="115888"/>
            <a:ext cx="4273550" cy="641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16338"/>
            <a:ext cx="4443413" cy="288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TextBox 1"/>
          <p:cNvSpPr txBox="1">
            <a:spLocks noChangeArrowheads="1"/>
          </p:cNvSpPr>
          <p:nvPr/>
        </p:nvSpPr>
        <p:spPr bwMode="auto">
          <a:xfrm>
            <a:off x="3471863" y="1984375"/>
            <a:ext cx="10302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9705" name="TextBox 1"/>
          <p:cNvSpPr txBox="1">
            <a:spLocks noChangeArrowheads="1"/>
          </p:cNvSpPr>
          <p:nvPr/>
        </p:nvSpPr>
        <p:spPr bwMode="auto">
          <a:xfrm>
            <a:off x="4843463" y="2382838"/>
            <a:ext cx="1109662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Ορθός Μηριαίος</a:t>
            </a:r>
          </a:p>
        </p:txBody>
      </p:sp>
      <p:sp>
        <p:nvSpPr>
          <p:cNvPr id="29706" name="TextBox 1"/>
          <p:cNvSpPr txBox="1">
            <a:spLocks noChangeArrowheads="1"/>
          </p:cNvSpPr>
          <p:nvPr/>
        </p:nvSpPr>
        <p:spPr bwMode="auto">
          <a:xfrm>
            <a:off x="4922838" y="1922463"/>
            <a:ext cx="1030287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Ραπτικός</a:t>
            </a:r>
          </a:p>
        </p:txBody>
      </p:sp>
      <p:sp>
        <p:nvSpPr>
          <p:cNvPr id="29707" name="TextBox 1"/>
          <p:cNvSpPr txBox="1">
            <a:spLocks noChangeArrowheads="1"/>
          </p:cNvSpPr>
          <p:nvPr/>
        </p:nvSpPr>
        <p:spPr bwMode="auto">
          <a:xfrm>
            <a:off x="3624263" y="1268413"/>
            <a:ext cx="103028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  <p:sp>
        <p:nvSpPr>
          <p:cNvPr id="29708" name="TextBox 1"/>
          <p:cNvSpPr txBox="1">
            <a:spLocks noChangeArrowheads="1"/>
          </p:cNvSpPr>
          <p:nvPr/>
        </p:nvSpPr>
        <p:spPr bwMode="auto">
          <a:xfrm>
            <a:off x="3432175" y="5287963"/>
            <a:ext cx="1163638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Έξω καθεκτικός της επιγονατίδας</a:t>
            </a:r>
          </a:p>
        </p:txBody>
      </p:sp>
      <p:sp>
        <p:nvSpPr>
          <p:cNvPr id="29709" name="TextBox 1"/>
          <p:cNvSpPr txBox="1">
            <a:spLocks noChangeArrowheads="1"/>
          </p:cNvSpPr>
          <p:nvPr/>
        </p:nvSpPr>
        <p:spPr bwMode="auto">
          <a:xfrm>
            <a:off x="82550" y="4745038"/>
            <a:ext cx="103028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Τένοντας Δικεφάλου</a:t>
            </a:r>
          </a:p>
        </p:txBody>
      </p:sp>
      <p:sp>
        <p:nvSpPr>
          <p:cNvPr id="29710" name="TextBox 1"/>
          <p:cNvSpPr txBox="1">
            <a:spLocks noChangeArrowheads="1"/>
          </p:cNvSpPr>
          <p:nvPr/>
        </p:nvSpPr>
        <p:spPr bwMode="auto">
          <a:xfrm>
            <a:off x="3432175" y="3716338"/>
            <a:ext cx="11239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Τετρακέφαλος Μηριαίος</a:t>
            </a:r>
          </a:p>
        </p:txBody>
      </p:sp>
      <p:sp>
        <p:nvSpPr>
          <p:cNvPr id="29711" name="TextBox 1"/>
          <p:cNvSpPr txBox="1">
            <a:spLocks noChangeArrowheads="1"/>
          </p:cNvSpPr>
          <p:nvPr/>
        </p:nvSpPr>
        <p:spPr bwMode="auto">
          <a:xfrm>
            <a:off x="3513138" y="4879975"/>
            <a:ext cx="10302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9712" name="TextBox 1"/>
          <p:cNvSpPr txBox="1">
            <a:spLocks noChangeArrowheads="1"/>
          </p:cNvSpPr>
          <p:nvPr/>
        </p:nvSpPr>
        <p:spPr bwMode="auto">
          <a:xfrm>
            <a:off x="3298825" y="6161088"/>
            <a:ext cx="12398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Επιγονατιδικός Τένοντας</a:t>
            </a:r>
          </a:p>
        </p:txBody>
      </p:sp>
      <p:sp>
        <p:nvSpPr>
          <p:cNvPr id="29713" name="TextBox 1"/>
          <p:cNvSpPr txBox="1">
            <a:spLocks noChangeArrowheads="1"/>
          </p:cNvSpPr>
          <p:nvPr/>
        </p:nvSpPr>
        <p:spPr bwMode="auto">
          <a:xfrm>
            <a:off x="44450" y="3719513"/>
            <a:ext cx="13160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Λαγονοκνημιαία ταινία</a:t>
            </a:r>
          </a:p>
        </p:txBody>
      </p:sp>
      <p:sp>
        <p:nvSpPr>
          <p:cNvPr id="29714" name="TextBox 1"/>
          <p:cNvSpPr txBox="1">
            <a:spLocks noChangeArrowheads="1"/>
          </p:cNvSpPr>
          <p:nvPr/>
        </p:nvSpPr>
        <p:spPr bwMode="auto">
          <a:xfrm>
            <a:off x="2081213" y="2925763"/>
            <a:ext cx="1030287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29715" name="TextBox 1"/>
          <p:cNvSpPr txBox="1">
            <a:spLocks noChangeArrowheads="1"/>
          </p:cNvSpPr>
          <p:nvPr/>
        </p:nvSpPr>
        <p:spPr bwMode="auto">
          <a:xfrm>
            <a:off x="5254625" y="5516563"/>
            <a:ext cx="1238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Επιγονατιδικός Τένοντας</a:t>
            </a:r>
          </a:p>
        </p:txBody>
      </p:sp>
      <p:sp>
        <p:nvSpPr>
          <p:cNvPr id="29716" name="TextBox 1"/>
          <p:cNvSpPr txBox="1">
            <a:spLocks noChangeArrowheads="1"/>
          </p:cNvSpPr>
          <p:nvPr/>
        </p:nvSpPr>
        <p:spPr bwMode="auto">
          <a:xfrm>
            <a:off x="3432175" y="4273550"/>
            <a:ext cx="1163638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Τένοντας Τετρακεφάλου</a:t>
            </a:r>
          </a:p>
        </p:txBody>
      </p:sp>
      <p:sp>
        <p:nvSpPr>
          <p:cNvPr id="29717" name="TextBox 1"/>
          <p:cNvSpPr txBox="1">
            <a:spLocks noChangeArrowheads="1"/>
          </p:cNvSpPr>
          <p:nvPr/>
        </p:nvSpPr>
        <p:spPr bwMode="auto">
          <a:xfrm>
            <a:off x="4818063" y="992188"/>
            <a:ext cx="1239837" cy="554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Τείνων την Λαγονοκνημιία ταινία</a:t>
            </a:r>
          </a:p>
        </p:txBody>
      </p:sp>
      <p:sp>
        <p:nvSpPr>
          <p:cNvPr id="29718" name="TextBox 1"/>
          <p:cNvSpPr txBox="1">
            <a:spLocks noChangeArrowheads="1"/>
          </p:cNvSpPr>
          <p:nvPr/>
        </p:nvSpPr>
        <p:spPr bwMode="auto">
          <a:xfrm>
            <a:off x="5200650" y="4908550"/>
            <a:ext cx="1030288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Ττομή της περιτονίας</a:t>
            </a:r>
          </a:p>
        </p:txBody>
      </p:sp>
      <p:sp>
        <p:nvSpPr>
          <p:cNvPr id="29719" name="TextBox 1"/>
          <p:cNvSpPr txBox="1">
            <a:spLocks noChangeArrowheads="1"/>
          </p:cNvSpPr>
          <p:nvPr/>
        </p:nvSpPr>
        <p:spPr bwMode="auto">
          <a:xfrm>
            <a:off x="4843463" y="3254375"/>
            <a:ext cx="1030287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Μέσος πλατύς</a:t>
            </a:r>
          </a:p>
        </p:txBody>
      </p:sp>
      <p:sp>
        <p:nvSpPr>
          <p:cNvPr id="29720" name="TextBox 1"/>
          <p:cNvSpPr txBox="1">
            <a:spLocks noChangeArrowheads="1"/>
          </p:cNvSpPr>
          <p:nvPr/>
        </p:nvSpPr>
        <p:spPr bwMode="auto">
          <a:xfrm>
            <a:off x="4983163" y="3716338"/>
            <a:ext cx="1030287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000" b="1">
              <a:latin typeface="Calibri" pitchFamily="34" charset="0"/>
            </a:endParaRPr>
          </a:p>
          <a:p>
            <a:pPr algn="ctr"/>
            <a:r>
              <a:rPr lang="el-GR" sz="1000" b="1">
                <a:latin typeface="Calibri" pitchFamily="34" charset="0"/>
              </a:rPr>
              <a:t>Έσω πλτύς</a:t>
            </a:r>
          </a:p>
        </p:txBody>
      </p:sp>
      <p:sp>
        <p:nvSpPr>
          <p:cNvPr id="29721" name="TextBox 1"/>
          <p:cNvSpPr txBox="1">
            <a:spLocks noChangeArrowheads="1"/>
          </p:cNvSpPr>
          <p:nvPr/>
        </p:nvSpPr>
        <p:spPr bwMode="auto">
          <a:xfrm>
            <a:off x="4818063" y="2803525"/>
            <a:ext cx="1030287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Έξω πλατύς</a:t>
            </a:r>
          </a:p>
        </p:txBody>
      </p:sp>
      <p:sp>
        <p:nvSpPr>
          <p:cNvPr id="29722" name="TextBox 1"/>
          <p:cNvSpPr txBox="1">
            <a:spLocks noChangeArrowheads="1"/>
          </p:cNvSpPr>
          <p:nvPr/>
        </p:nvSpPr>
        <p:spPr bwMode="auto">
          <a:xfrm>
            <a:off x="4672013" y="4178300"/>
            <a:ext cx="15589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Λαγονοκνημιαία ταινία</a:t>
            </a:r>
          </a:p>
        </p:txBody>
      </p:sp>
      <p:sp>
        <p:nvSpPr>
          <p:cNvPr id="29723" name="TextBox 1"/>
          <p:cNvSpPr txBox="1">
            <a:spLocks noChangeArrowheads="1"/>
          </p:cNvSpPr>
          <p:nvPr/>
        </p:nvSpPr>
        <p:spPr bwMode="auto">
          <a:xfrm>
            <a:off x="4759325" y="4487863"/>
            <a:ext cx="1274763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 b="1">
                <a:latin typeface="Calibri" pitchFamily="34" charset="0"/>
              </a:rPr>
              <a:t>Ορθός Μηριαίος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2713038" y="284163"/>
            <a:ext cx="3917950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ΜΥΟΛΟΓΙΑ ΓΟΝΑΤΟΣ</a:t>
            </a:r>
          </a:p>
        </p:txBody>
      </p:sp>
      <p:sp>
        <p:nvSpPr>
          <p:cNvPr id="30723" name="TextBox 1"/>
          <p:cNvSpPr txBox="1">
            <a:spLocks noChangeArrowheads="1"/>
          </p:cNvSpPr>
          <p:nvPr/>
        </p:nvSpPr>
        <p:spPr bwMode="auto">
          <a:xfrm>
            <a:off x="1438275" y="6256338"/>
            <a:ext cx="1030288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539750" y="6165850"/>
            <a:ext cx="820738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Μηριαία Τροχιλία</a:t>
            </a:r>
          </a:p>
        </p:txBody>
      </p:sp>
      <p:pic>
        <p:nvPicPr>
          <p:cNvPr id="3072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300163"/>
            <a:ext cx="53562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1292225"/>
            <a:ext cx="2760662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Box 1"/>
          <p:cNvSpPr txBox="1">
            <a:spLocks noChangeArrowheads="1"/>
          </p:cNvSpPr>
          <p:nvPr/>
        </p:nvSpPr>
        <p:spPr bwMode="auto">
          <a:xfrm>
            <a:off x="3735388" y="1484313"/>
            <a:ext cx="148431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Ημιτενοντώδης</a:t>
            </a:r>
          </a:p>
        </p:txBody>
      </p:sp>
      <p:sp>
        <p:nvSpPr>
          <p:cNvPr id="30728" name="TextBox 1"/>
          <p:cNvSpPr txBox="1">
            <a:spLocks noChangeArrowheads="1"/>
          </p:cNvSpPr>
          <p:nvPr/>
        </p:nvSpPr>
        <p:spPr bwMode="auto">
          <a:xfrm>
            <a:off x="3787775" y="2039938"/>
            <a:ext cx="1646238" cy="306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Ημιμεμβρανώδης</a:t>
            </a:r>
          </a:p>
        </p:txBody>
      </p:sp>
      <p:sp>
        <p:nvSpPr>
          <p:cNvPr id="30729" name="TextBox 1"/>
          <p:cNvSpPr txBox="1">
            <a:spLocks noChangeArrowheads="1"/>
          </p:cNvSpPr>
          <p:nvPr/>
        </p:nvSpPr>
        <p:spPr bwMode="auto">
          <a:xfrm>
            <a:off x="565150" y="4706938"/>
            <a:ext cx="1239838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Χήνειος πόδας</a:t>
            </a:r>
          </a:p>
          <a:p>
            <a:pPr algn="ctr"/>
            <a:endParaRPr lang="el-GR" sz="1200" b="1">
              <a:latin typeface="Calibri" pitchFamily="34" charset="0"/>
            </a:endParaRPr>
          </a:p>
          <a:p>
            <a:pPr algn="ctr"/>
            <a:endParaRPr lang="el-GR" sz="1200" b="1">
              <a:latin typeface="Calibri" pitchFamily="34" charset="0"/>
            </a:endParaRPr>
          </a:p>
        </p:txBody>
      </p:sp>
      <p:sp>
        <p:nvSpPr>
          <p:cNvPr id="30730" name="TextBox 1"/>
          <p:cNvSpPr txBox="1">
            <a:spLocks noChangeArrowheads="1"/>
          </p:cNvSpPr>
          <p:nvPr/>
        </p:nvSpPr>
        <p:spPr bwMode="auto">
          <a:xfrm>
            <a:off x="-19050" y="3778250"/>
            <a:ext cx="12382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Επιγονατιδικός Τένοντας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49325" y="3878263"/>
            <a:ext cx="269875" cy="131762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2" name="TextBox 1"/>
          <p:cNvSpPr txBox="1">
            <a:spLocks noChangeArrowheads="1"/>
          </p:cNvSpPr>
          <p:nvPr/>
        </p:nvSpPr>
        <p:spPr bwMode="auto">
          <a:xfrm>
            <a:off x="3575050" y="4332288"/>
            <a:ext cx="164465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Γαστροκνήμιος</a:t>
            </a:r>
          </a:p>
        </p:txBody>
      </p:sp>
      <p:sp>
        <p:nvSpPr>
          <p:cNvPr id="30733" name="TextBox 1"/>
          <p:cNvSpPr txBox="1">
            <a:spLocks noChangeArrowheads="1"/>
          </p:cNvSpPr>
          <p:nvPr/>
        </p:nvSpPr>
        <p:spPr bwMode="auto">
          <a:xfrm>
            <a:off x="3654425" y="3116263"/>
            <a:ext cx="1646238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Ισχνός Προσαγωγός</a:t>
            </a:r>
          </a:p>
        </p:txBody>
      </p:sp>
      <p:sp>
        <p:nvSpPr>
          <p:cNvPr id="30734" name="TextBox 1"/>
          <p:cNvSpPr txBox="1">
            <a:spLocks noChangeArrowheads="1"/>
          </p:cNvSpPr>
          <p:nvPr/>
        </p:nvSpPr>
        <p:spPr bwMode="auto">
          <a:xfrm>
            <a:off x="7740650" y="3332163"/>
            <a:ext cx="1395413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Μακρός Πελματικός</a:t>
            </a:r>
          </a:p>
        </p:txBody>
      </p:sp>
      <p:sp>
        <p:nvSpPr>
          <p:cNvPr id="30735" name="TextBox 1"/>
          <p:cNvSpPr txBox="1">
            <a:spLocks noChangeArrowheads="1"/>
          </p:cNvSpPr>
          <p:nvPr/>
        </p:nvSpPr>
        <p:spPr bwMode="auto">
          <a:xfrm>
            <a:off x="7681913" y="2174875"/>
            <a:ext cx="1454150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Δικέφαλος Μηριαίος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611188" y="471488"/>
            <a:ext cx="8229600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ΟΣΤΕΟΛΟΓΙΑ</a:t>
            </a: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7013" y="1487488"/>
            <a:ext cx="60293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3865563" y="4868863"/>
            <a:ext cx="1055687" cy="585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alibri" pitchFamily="34" charset="0"/>
              </a:rPr>
              <a:t>Περόνη</a:t>
            </a:r>
          </a:p>
          <a:p>
            <a:endParaRPr lang="el-GR" sz="1400" b="1">
              <a:latin typeface="Calibri" pitchFamily="34" charset="0"/>
            </a:endParaRPr>
          </a:p>
        </p:txBody>
      </p:sp>
      <p:sp>
        <p:nvSpPr>
          <p:cNvPr id="14341" name="TextBox 1"/>
          <p:cNvSpPr txBox="1">
            <a:spLocks noChangeArrowheads="1"/>
          </p:cNvSpPr>
          <p:nvPr/>
        </p:nvSpPr>
        <p:spPr bwMode="auto">
          <a:xfrm>
            <a:off x="3995738" y="3368675"/>
            <a:ext cx="8255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alibri" pitchFamily="34" charset="0"/>
              </a:rPr>
              <a:t>Κνήμη</a:t>
            </a:r>
          </a:p>
        </p:txBody>
      </p:sp>
      <p:sp>
        <p:nvSpPr>
          <p:cNvPr id="14342" name="TextBox 1"/>
          <p:cNvSpPr txBox="1">
            <a:spLocks noChangeArrowheads="1"/>
          </p:cNvSpPr>
          <p:nvPr/>
        </p:nvSpPr>
        <p:spPr bwMode="auto">
          <a:xfrm>
            <a:off x="3629025" y="4049713"/>
            <a:ext cx="1528763" cy="723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>
                <a:latin typeface="Calibri" pitchFamily="34" charset="0"/>
              </a:rPr>
              <a:t>Κνημιαίο </a:t>
            </a:r>
          </a:p>
          <a:p>
            <a:pPr algn="ctr"/>
            <a:r>
              <a:rPr lang="el-GR" b="1">
                <a:latin typeface="Calibri" pitchFamily="34" charset="0"/>
              </a:rPr>
              <a:t>Κύρτωμα</a:t>
            </a:r>
          </a:p>
          <a:p>
            <a:pPr algn="ctr"/>
            <a:endParaRPr lang="el-GR" sz="500" b="1">
              <a:latin typeface="Calibri" pitchFamily="34" charset="0"/>
            </a:endParaRPr>
          </a:p>
        </p:txBody>
      </p:sp>
      <p:sp>
        <p:nvSpPr>
          <p:cNvPr id="14343" name="TextBox 1"/>
          <p:cNvSpPr txBox="1">
            <a:spLocks noChangeArrowheads="1"/>
          </p:cNvSpPr>
          <p:nvPr/>
        </p:nvSpPr>
        <p:spPr bwMode="auto">
          <a:xfrm>
            <a:off x="3948113" y="1990725"/>
            <a:ext cx="11271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alibri" pitchFamily="34" charset="0"/>
              </a:rPr>
              <a:t>Μηριαίο</a:t>
            </a:r>
          </a:p>
        </p:txBody>
      </p:sp>
      <p:sp>
        <p:nvSpPr>
          <p:cNvPr id="14344" name="TextBox 1"/>
          <p:cNvSpPr txBox="1">
            <a:spLocks noChangeArrowheads="1"/>
          </p:cNvSpPr>
          <p:nvPr/>
        </p:nvSpPr>
        <p:spPr bwMode="auto">
          <a:xfrm>
            <a:off x="3649663" y="2670175"/>
            <a:ext cx="151447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76600" y="1412875"/>
            <a:ext cx="2232025" cy="577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98425"/>
            <a:ext cx="5327650" cy="703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3536950" y="6021388"/>
            <a:ext cx="852488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Περόνη</a:t>
            </a:r>
          </a:p>
          <a:p>
            <a:endParaRPr lang="el-GR" sz="1400" b="1">
              <a:latin typeface="Calibri" pitchFamily="34" charset="0"/>
            </a:endParaRP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6770688" y="5373688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2852738" y="4437063"/>
            <a:ext cx="1300162" cy="769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Έξω πλάγιος Σύνδεσμος</a:t>
            </a:r>
          </a:p>
          <a:p>
            <a:pPr algn="ctr"/>
            <a:endParaRPr lang="el-GR" sz="1600" b="1">
              <a:latin typeface="Calibri" pitchFamily="34" charset="0"/>
            </a:endParaRPr>
          </a:p>
        </p:txBody>
      </p:sp>
      <p:sp>
        <p:nvSpPr>
          <p:cNvPr id="15366" name="TextBox 1"/>
          <p:cNvSpPr txBox="1">
            <a:spLocks noChangeArrowheads="1"/>
          </p:cNvSpPr>
          <p:nvPr/>
        </p:nvSpPr>
        <p:spPr bwMode="auto">
          <a:xfrm>
            <a:off x="3721100" y="838200"/>
            <a:ext cx="958850" cy="6778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000" b="1">
              <a:latin typeface="Calibri" pitchFamily="34" charset="0"/>
            </a:endParaRPr>
          </a:p>
          <a:p>
            <a:pPr algn="ctr"/>
            <a:r>
              <a:rPr lang="el-GR" sz="1400" b="1">
                <a:latin typeface="Calibri" pitchFamily="34" charset="0"/>
              </a:rPr>
              <a:t>Πρόσθιος Χιαστος</a:t>
            </a:r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6804025" y="146050"/>
            <a:ext cx="15843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Επιγονατίδα</a:t>
            </a:r>
          </a:p>
        </p:txBody>
      </p:sp>
      <p:sp>
        <p:nvSpPr>
          <p:cNvPr id="15368" name="TextBox 1"/>
          <p:cNvSpPr txBox="1">
            <a:spLocks noChangeArrowheads="1"/>
          </p:cNvSpPr>
          <p:nvPr/>
        </p:nvSpPr>
        <p:spPr bwMode="auto">
          <a:xfrm>
            <a:off x="6956425" y="1362075"/>
            <a:ext cx="121602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Μηριαία </a:t>
            </a:r>
          </a:p>
          <a:p>
            <a:r>
              <a:rPr lang="el-GR" sz="1400" b="1">
                <a:latin typeface="Calibri" pitchFamily="34" charset="0"/>
              </a:rPr>
              <a:t>Τροχιλία</a:t>
            </a:r>
          </a:p>
        </p:txBody>
      </p:sp>
      <p:sp>
        <p:nvSpPr>
          <p:cNvPr id="15369" name="TextBox 1"/>
          <p:cNvSpPr txBox="1">
            <a:spLocks noChangeArrowheads="1"/>
          </p:cNvSpPr>
          <p:nvPr/>
        </p:nvSpPr>
        <p:spPr bwMode="auto">
          <a:xfrm>
            <a:off x="7373938" y="2060575"/>
            <a:ext cx="957262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Οπίσθιος Χιαστος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5370" name="TextBox 1"/>
          <p:cNvSpPr txBox="1">
            <a:spLocks noChangeArrowheads="1"/>
          </p:cNvSpPr>
          <p:nvPr/>
        </p:nvSpPr>
        <p:spPr bwMode="auto">
          <a:xfrm>
            <a:off x="7596188" y="3135313"/>
            <a:ext cx="1300162" cy="769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πλάγιος Σύνδεσμος</a:t>
            </a:r>
          </a:p>
          <a:p>
            <a:pPr algn="ctr"/>
            <a:endParaRPr lang="el-GR" sz="1600" b="1">
              <a:latin typeface="Calibri" pitchFamily="34" charset="0"/>
            </a:endParaRPr>
          </a:p>
        </p:txBody>
      </p:sp>
      <p:sp>
        <p:nvSpPr>
          <p:cNvPr id="15371" name="TextBox 1"/>
          <p:cNvSpPr txBox="1">
            <a:spLocks noChangeArrowheads="1"/>
          </p:cNvSpPr>
          <p:nvPr/>
        </p:nvSpPr>
        <p:spPr bwMode="auto">
          <a:xfrm>
            <a:off x="7377113" y="3905250"/>
            <a:ext cx="1298575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Μηνίσκος</a:t>
            </a:r>
          </a:p>
          <a:p>
            <a:pPr algn="ctr"/>
            <a:endParaRPr lang="el-GR" sz="1400" b="1">
              <a:latin typeface="Calibri" pitchFamily="34" charset="0"/>
            </a:endParaRP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5372" name="TextBox 1"/>
          <p:cNvSpPr txBox="1">
            <a:spLocks noChangeArrowheads="1"/>
          </p:cNvSpPr>
          <p:nvPr/>
        </p:nvSpPr>
        <p:spPr bwMode="auto">
          <a:xfrm>
            <a:off x="2852738" y="3259138"/>
            <a:ext cx="130016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Έξω Μηνίσκος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5373" name="TextBox 1"/>
          <p:cNvSpPr txBox="1">
            <a:spLocks noChangeArrowheads="1"/>
          </p:cNvSpPr>
          <p:nvPr/>
        </p:nvSpPr>
        <p:spPr bwMode="auto">
          <a:xfrm>
            <a:off x="6964363" y="4699000"/>
            <a:ext cx="1281112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Κνήμιαίο πλατό</a:t>
            </a:r>
          </a:p>
        </p:txBody>
      </p:sp>
      <p:sp>
        <p:nvSpPr>
          <p:cNvPr id="15374" name="TextBox 1"/>
          <p:cNvSpPr txBox="1">
            <a:spLocks noChangeArrowheads="1"/>
          </p:cNvSpPr>
          <p:nvPr/>
        </p:nvSpPr>
        <p:spPr bwMode="auto">
          <a:xfrm>
            <a:off x="2887663" y="1938338"/>
            <a:ext cx="1298575" cy="860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800" b="1">
              <a:latin typeface="Calibri" pitchFamily="34" charset="0"/>
            </a:endParaRPr>
          </a:p>
          <a:p>
            <a:pPr algn="ctr"/>
            <a:r>
              <a:rPr lang="el-GR" sz="1400" b="1">
                <a:latin typeface="Calibri" pitchFamily="34" charset="0"/>
              </a:rPr>
              <a:t>Έξω μηριαίος κόνδυλος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5375" name="TextBox 1"/>
          <p:cNvSpPr txBox="1">
            <a:spLocks noChangeArrowheads="1"/>
          </p:cNvSpPr>
          <p:nvPr/>
        </p:nvSpPr>
        <p:spPr bwMode="auto">
          <a:xfrm>
            <a:off x="6680200" y="5859463"/>
            <a:ext cx="170815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solidFill>
                  <a:srgbClr val="0070C0"/>
                </a:solidFill>
                <a:latin typeface="Calibri" pitchFamily="34" charset="0"/>
              </a:rPr>
              <a:t>Πρόσθια όψη</a:t>
            </a:r>
          </a:p>
          <a:p>
            <a:r>
              <a:rPr lang="el-GR" b="1">
                <a:solidFill>
                  <a:srgbClr val="0070C0"/>
                </a:solidFill>
                <a:latin typeface="Calibri" pitchFamily="34" charset="0"/>
              </a:rPr>
              <a:t>Δεξιού Γόνατος</a:t>
            </a:r>
          </a:p>
        </p:txBody>
      </p:sp>
      <p:sp>
        <p:nvSpPr>
          <p:cNvPr id="21" name="Rectangle 2"/>
          <p:cNvSpPr txBox="1">
            <a:spLocks noRot="1" noChangeArrowheads="1"/>
          </p:cNvSpPr>
          <p:nvPr/>
        </p:nvSpPr>
        <p:spPr bwMode="auto">
          <a:xfrm>
            <a:off x="0" y="138113"/>
            <a:ext cx="3363913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ΣΥΝΔΕΣΜΟΛΟΓΙΑ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7663" y="444500"/>
            <a:ext cx="5629275" cy="557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3017838" y="5265738"/>
            <a:ext cx="852487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Περόνη</a:t>
            </a:r>
          </a:p>
          <a:p>
            <a:endParaRPr lang="el-GR" sz="1400" b="1">
              <a:latin typeface="Calibri" pitchFamily="34" charset="0"/>
            </a:endParaRPr>
          </a:p>
        </p:txBody>
      </p:sp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7151688" y="5276850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16389" name="TextBox 1"/>
          <p:cNvSpPr txBox="1">
            <a:spLocks noChangeArrowheads="1"/>
          </p:cNvSpPr>
          <p:nvPr/>
        </p:nvSpPr>
        <p:spPr bwMode="auto">
          <a:xfrm>
            <a:off x="2619375" y="3667125"/>
            <a:ext cx="1300163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Έξω πλάγιος Σύνδεσμος</a:t>
            </a:r>
          </a:p>
          <a:p>
            <a:pPr algn="ctr"/>
            <a:endParaRPr lang="el-GR" sz="1600" b="1">
              <a:latin typeface="Calibri" pitchFamily="34" charset="0"/>
            </a:endParaRP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2913063" y="1773238"/>
            <a:ext cx="957262" cy="892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000" b="1">
              <a:latin typeface="Calibri" pitchFamily="34" charset="0"/>
            </a:endParaRPr>
          </a:p>
          <a:p>
            <a:pPr algn="ctr"/>
            <a:r>
              <a:rPr lang="el-GR" sz="1400" b="1">
                <a:latin typeface="Calibri" pitchFamily="34" charset="0"/>
              </a:rPr>
              <a:t>Πρόσθιος Χιαστος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7723188" y="1412875"/>
            <a:ext cx="12160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Μηριαίο</a:t>
            </a:r>
          </a:p>
        </p:txBody>
      </p:sp>
      <p:sp>
        <p:nvSpPr>
          <p:cNvPr id="16392" name="TextBox 1"/>
          <p:cNvSpPr txBox="1">
            <a:spLocks noChangeArrowheads="1"/>
          </p:cNvSpPr>
          <p:nvPr/>
        </p:nvSpPr>
        <p:spPr bwMode="auto">
          <a:xfrm>
            <a:off x="7373938" y="4240213"/>
            <a:ext cx="957262" cy="739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Οπίσθιος Χιαστος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6393" name="TextBox 1"/>
          <p:cNvSpPr txBox="1">
            <a:spLocks noChangeArrowheads="1"/>
          </p:cNvSpPr>
          <p:nvPr/>
        </p:nvSpPr>
        <p:spPr bwMode="auto">
          <a:xfrm>
            <a:off x="7551738" y="2273300"/>
            <a:ext cx="1298575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πλάγιος Σύνδεσμος</a:t>
            </a:r>
          </a:p>
          <a:p>
            <a:pPr algn="ctr"/>
            <a:endParaRPr lang="el-GR" sz="1600" b="1">
              <a:latin typeface="Calibri" pitchFamily="34" charset="0"/>
            </a:endParaRPr>
          </a:p>
        </p:txBody>
      </p:sp>
      <p:sp>
        <p:nvSpPr>
          <p:cNvPr id="16394" name="TextBox 1"/>
          <p:cNvSpPr txBox="1">
            <a:spLocks noChangeArrowheads="1"/>
          </p:cNvSpPr>
          <p:nvPr/>
        </p:nvSpPr>
        <p:spPr bwMode="auto">
          <a:xfrm>
            <a:off x="7515225" y="3529013"/>
            <a:ext cx="129857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Μηνίσκος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16395" name="TextBox 1"/>
          <p:cNvSpPr txBox="1">
            <a:spLocks noChangeArrowheads="1"/>
          </p:cNvSpPr>
          <p:nvPr/>
        </p:nvSpPr>
        <p:spPr bwMode="auto">
          <a:xfrm>
            <a:off x="2568575" y="2887663"/>
            <a:ext cx="1300163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Αρθρικός χόνδρος</a:t>
            </a:r>
          </a:p>
        </p:txBody>
      </p:sp>
      <p:sp>
        <p:nvSpPr>
          <p:cNvPr id="16396" name="TextBox 1"/>
          <p:cNvSpPr txBox="1">
            <a:spLocks noChangeArrowheads="1"/>
          </p:cNvSpPr>
          <p:nvPr/>
        </p:nvSpPr>
        <p:spPr bwMode="auto">
          <a:xfrm>
            <a:off x="4586288" y="5788025"/>
            <a:ext cx="2168525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solidFill>
                  <a:srgbClr val="0070C0"/>
                </a:solidFill>
                <a:latin typeface="Calibri" pitchFamily="34" charset="0"/>
              </a:rPr>
              <a:t>Οπίσθια όψη Αριστερού γόνατος</a:t>
            </a:r>
          </a:p>
        </p:txBody>
      </p:sp>
      <p:sp>
        <p:nvSpPr>
          <p:cNvPr id="16397" name="TextBox 1"/>
          <p:cNvSpPr txBox="1">
            <a:spLocks noChangeArrowheads="1"/>
          </p:cNvSpPr>
          <p:nvPr/>
        </p:nvSpPr>
        <p:spPr bwMode="auto">
          <a:xfrm>
            <a:off x="3014663" y="4348163"/>
            <a:ext cx="85407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ΚεφαλήΠερόνης</a:t>
            </a:r>
          </a:p>
        </p:txBody>
      </p:sp>
      <p:cxnSp>
        <p:nvCxnSpPr>
          <p:cNvPr id="3" name="Straight Connector 2"/>
          <p:cNvCxnSpPr>
            <a:stCxn id="16397" idx="3"/>
          </p:cNvCxnSpPr>
          <p:nvPr/>
        </p:nvCxnSpPr>
        <p:spPr>
          <a:xfrm flipV="1">
            <a:off x="3868738" y="4240213"/>
            <a:ext cx="919162" cy="3698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114300" y="146050"/>
            <a:ext cx="3363913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ΣΥΝΔΕΣΜΟΛΟΓΙΑ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2344738" y="306388"/>
            <a:ext cx="4321175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ΠΛΑΓΙΟΙ ΣΥΝΔΕΣΜΟΙ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36650" y="4076700"/>
            <a:ext cx="7065963" cy="1997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Λειτουργίες Έσω πλάγιου σύνδεσμου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Έλεγχος έκτασης (όλες οι δεσμίδες του σε τάση).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Ελέγχει τις δυνάμεις βλαισότητας (απαγωγής) συνεπικουρούμενος σ’ αυτό από τους Χιαστούς Συνδέσμους και από τους μηνίσκους. 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Συνεισφέρει στον έλεγχο της έξω και έσω στροφής στο γόνατο.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pic>
        <p:nvPicPr>
          <p:cNvPr id="1741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0138" y="1171575"/>
            <a:ext cx="397351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1"/>
          <p:cNvSpPr txBox="1">
            <a:spLocks noChangeArrowheads="1"/>
          </p:cNvSpPr>
          <p:nvPr/>
        </p:nvSpPr>
        <p:spPr bwMode="auto">
          <a:xfrm>
            <a:off x="5003800" y="1422400"/>
            <a:ext cx="8636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Μηριαίο</a:t>
            </a:r>
          </a:p>
        </p:txBody>
      </p:sp>
      <p:sp>
        <p:nvSpPr>
          <p:cNvPr id="17414" name="TextBox 1"/>
          <p:cNvSpPr txBox="1">
            <a:spLocks noChangeArrowheads="1"/>
          </p:cNvSpPr>
          <p:nvPr/>
        </p:nvSpPr>
        <p:spPr bwMode="auto">
          <a:xfrm>
            <a:off x="2843213" y="2924175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17415" name="TextBox 1"/>
          <p:cNvSpPr txBox="1">
            <a:spLocks noChangeArrowheads="1"/>
          </p:cNvSpPr>
          <p:nvPr/>
        </p:nvSpPr>
        <p:spPr bwMode="auto">
          <a:xfrm>
            <a:off x="2370138" y="2098675"/>
            <a:ext cx="1298575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πλάγιος Σύνδεσμος</a:t>
            </a:r>
          </a:p>
        </p:txBody>
      </p:sp>
      <p:sp>
        <p:nvSpPr>
          <p:cNvPr id="17416" name="TextBox 1"/>
          <p:cNvSpPr txBox="1">
            <a:spLocks noChangeArrowheads="1"/>
          </p:cNvSpPr>
          <p:nvPr/>
        </p:nvSpPr>
        <p:spPr bwMode="auto">
          <a:xfrm>
            <a:off x="5041900" y="2946400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Περόνη</a:t>
            </a: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2344738" y="1314450"/>
            <a:ext cx="130016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400" b="1">
              <a:latin typeface="Calibri" pitchFamily="34" charset="0"/>
            </a:endParaRPr>
          </a:p>
          <a:p>
            <a:pPr algn="ctr"/>
            <a:r>
              <a:rPr lang="el-GR" sz="1400" b="1">
                <a:latin typeface="Calibri" pitchFamily="34" charset="0"/>
              </a:rPr>
              <a:t>Έπιγονατίδα</a:t>
            </a:r>
          </a:p>
        </p:txBody>
      </p:sp>
      <p:sp>
        <p:nvSpPr>
          <p:cNvPr id="17418" name="TextBox 1"/>
          <p:cNvSpPr txBox="1">
            <a:spLocks noChangeArrowheads="1"/>
          </p:cNvSpPr>
          <p:nvPr/>
        </p:nvSpPr>
        <p:spPr bwMode="auto">
          <a:xfrm>
            <a:off x="2041525" y="3357563"/>
            <a:ext cx="1604963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Έσω όψη δεξιού γόνατος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2344738" y="306388"/>
            <a:ext cx="4321175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ΠΛΑΓΙΟΙ ΣΥΝΔΕΣΜΟΙ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8300" y="4032250"/>
            <a:ext cx="8274050" cy="1998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Λειτουργίες Έξω πλάγιου σύνδεσμου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Έλεγχος της έκτασης.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Ελέγχει δυνάμεις ραιβότητας (προσαγωγής) συνεπικουρούμενος από τον τένοντα του ιγνυακού, τους χιαστούς, τους μηνίσκους και την λαγονοκνημιαία ταινία. 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Βοηθάει στον έλεγχο της έξω στροφής.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0138" y="1171575"/>
            <a:ext cx="397351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2124075" y="3459163"/>
            <a:ext cx="1604963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Έξω όψη δεξιού γόνατος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25" y="2678113"/>
            <a:ext cx="2262188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3835400" y="415925"/>
            <a:ext cx="4321175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ΧΙΑΣΤΟΙ ΣΥΝΔΕΣΜΟΙ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35350" y="1628775"/>
            <a:ext cx="5122863" cy="3262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Λειτουργίες Πρόσθιου χιαστού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την πρόσθια μετατόπιση της κνήμης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την έσω στροφή της κνήμης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δευτερευόντως τις ραιβές – βλαισές δυνάμεις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Συμμετέχει  στον μηχανισμό κλειδώματος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Το πρόσθιο-έσω τμήμα διατείνεται στην κάμψη, το οπίσθιο-έξω τμήμα στην έκταση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pic>
        <p:nvPicPr>
          <p:cNvPr id="19461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" y="279400"/>
            <a:ext cx="2270125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1331913" y="617538"/>
            <a:ext cx="8636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Μηριαίο</a:t>
            </a:r>
          </a:p>
        </p:txBody>
      </p:sp>
      <p:sp>
        <p:nvSpPr>
          <p:cNvPr id="19463" name="TextBox 1"/>
          <p:cNvSpPr txBox="1">
            <a:spLocks noChangeArrowheads="1"/>
          </p:cNvSpPr>
          <p:nvPr/>
        </p:nvSpPr>
        <p:spPr bwMode="auto">
          <a:xfrm>
            <a:off x="1203325" y="2408238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>
            <a:off x="244475" y="1639888"/>
            <a:ext cx="95885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Πρόσθιος Χιαστος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3068638"/>
            <a:ext cx="35179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3835400" y="415925"/>
            <a:ext cx="4321175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ΧΙΑΣΤΟΙ ΣΥΝΔΕΣΜΟΙ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35400" y="1628775"/>
            <a:ext cx="4752975" cy="464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Λειτουργίες Οπίσθιου χιαστού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>
              <a:defRPr/>
            </a:pPr>
            <a:endParaRPr lang="en-US" sz="800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Λειτουργεί ως κεντρικός άξονας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την έσω στροφή της κνήμης</a:t>
            </a: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την οπίσθια μετατόπιση της κνήμης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Περιορίζει δευτερευόντως τις ραιβές – βλαισές δυνάμεις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Συμμετέχει  στον μηχανισμό κλειδώματος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Σταθεροποιεί την άρθρωση καθώς συμπιέζει τις αρθρικές επιφάνειες κατά την διάταση του στην έσω στροφή.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Το οπισθιο-έσω τμήμα διατείνεται στην έκταση, το πρόσθιο-έξω τμήμα διατείνεται κατά την κάμψη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l-GR" dirty="0">
              <a:latin typeface="Calibri" pitchFamily="34" charset="0"/>
            </a:endParaRPr>
          </a:p>
        </p:txBody>
      </p:sp>
      <p:pic>
        <p:nvPicPr>
          <p:cNvPr id="2048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" y="438150"/>
            <a:ext cx="22701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1"/>
          <p:cNvSpPr txBox="1">
            <a:spLocks noChangeArrowheads="1"/>
          </p:cNvSpPr>
          <p:nvPr/>
        </p:nvSpPr>
        <p:spPr bwMode="auto">
          <a:xfrm>
            <a:off x="1331913" y="617538"/>
            <a:ext cx="8636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Μηριαίο</a:t>
            </a: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203325" y="2408238"/>
            <a:ext cx="8255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latin typeface="Calibri" pitchFamily="34" charset="0"/>
              </a:rPr>
              <a:t>Κνήμη</a:t>
            </a:r>
          </a:p>
        </p:txBody>
      </p:sp>
      <p:sp>
        <p:nvSpPr>
          <p:cNvPr id="20488" name="TextBox 1"/>
          <p:cNvSpPr txBox="1">
            <a:spLocks noChangeArrowheads="1"/>
          </p:cNvSpPr>
          <p:nvPr/>
        </p:nvSpPr>
        <p:spPr bwMode="auto">
          <a:xfrm>
            <a:off x="2195513" y="1127125"/>
            <a:ext cx="95885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Οπίσθιος Χιαστος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50" y="1592263"/>
            <a:ext cx="4497388" cy="321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1423988" y="3890963"/>
            <a:ext cx="195421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Πρόσθιος Χιαστος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882650" y="1835150"/>
            <a:ext cx="1665288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Οπίσθιος  Χιαστος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2886075" y="393700"/>
            <a:ext cx="3363913" cy="71120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FF"/>
                </a:solidFill>
                <a:latin typeface="Verdana"/>
                <a:ea typeface="MS PGothic" pitchFamily="34" charset="-128"/>
                <a:cs typeface="Verdana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l-GR" sz="3200" b="1" kern="0" dirty="0" smtClean="0">
                <a:solidFill>
                  <a:srgbClr val="3A70AC"/>
                </a:solidFill>
                <a:latin typeface="Calibri" pitchFamily="34" charset="0"/>
                <a:cs typeface="Arial" charset="0"/>
              </a:rPr>
              <a:t>ΜΗΝΙΣΚΟΙ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3690938" y="3468688"/>
            <a:ext cx="1089025" cy="738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 </a:t>
            </a:r>
          </a:p>
          <a:p>
            <a:pPr algn="ctr"/>
            <a:r>
              <a:rPr lang="el-GR" sz="1400" b="1">
                <a:latin typeface="Calibri" pitchFamily="34" charset="0"/>
              </a:rPr>
              <a:t>Μηνίσκος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21511" name="TextBox 1"/>
          <p:cNvSpPr txBox="1">
            <a:spLocks noChangeArrowheads="1"/>
          </p:cNvSpPr>
          <p:nvPr/>
        </p:nvSpPr>
        <p:spPr bwMode="auto">
          <a:xfrm>
            <a:off x="179388" y="3521075"/>
            <a:ext cx="1046162" cy="739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latin typeface="Calibri" pitchFamily="34" charset="0"/>
              </a:rPr>
              <a:t>Έσω</a:t>
            </a:r>
          </a:p>
          <a:p>
            <a:pPr algn="ctr"/>
            <a:r>
              <a:rPr lang="el-GR" sz="1400" b="1">
                <a:latin typeface="Calibri" pitchFamily="34" charset="0"/>
              </a:rPr>
              <a:t> Μηνίσκος</a:t>
            </a:r>
          </a:p>
          <a:p>
            <a:pPr algn="ctr"/>
            <a:endParaRPr lang="el-GR" sz="1400" b="1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65675" y="1333500"/>
            <a:ext cx="4270375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Έξω μηνίσκος</a:t>
            </a:r>
            <a:r>
              <a:rPr lang="en-US" b="1" u="sng" dirty="0">
                <a:latin typeface="Calibri" pitchFamily="34" charset="0"/>
              </a:rPr>
              <a:t>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Μεγάλο τμήμα μικρού κύκλου (σχήμα Ο)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Πιο παχύς στο οπίσθιο τμήμα του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Δεν είναι σε επαφή με τον αρθρικό θύλακο ή τον έξω πλάγιο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Πιο κινητικός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Λιγότερο επιρεπής σε τραυματισμούς</a:t>
            </a:r>
            <a:endParaRPr lang="en-US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en-US" dirty="0">
              <a:latin typeface="Calibri" pitchFamily="34" charset="0"/>
            </a:endParaRPr>
          </a:p>
          <a:p>
            <a:pPr>
              <a:defRPr/>
            </a:pPr>
            <a:r>
              <a:rPr lang="el-GR" b="1" u="sng" dirty="0">
                <a:latin typeface="Calibri" pitchFamily="34" charset="0"/>
              </a:rPr>
              <a:t>Έσω μηνίσκος</a:t>
            </a:r>
            <a:r>
              <a:rPr lang="en-US" b="1" u="sng" dirty="0">
                <a:latin typeface="Calibri" pitchFamily="34" charset="0"/>
              </a:rPr>
              <a:t>:</a:t>
            </a:r>
            <a:endParaRPr lang="el-GR" b="1" u="sng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Μικρό τμήμα μεγάλου κύκλου (σχήμα </a:t>
            </a:r>
            <a:r>
              <a:rPr lang="en-US" dirty="0">
                <a:latin typeface="Calibri" pitchFamily="34" charset="0"/>
              </a:rPr>
              <a:t>C)</a:t>
            </a:r>
            <a:endParaRPr lang="el-GR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Ομοιόμορφο πάχος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Σε επαφή με τον αρθρικό θύλακο και τον έσω πλάγιο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Λιγότερο κινητικός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l-GR" dirty="0">
                <a:latin typeface="Calibri" pitchFamily="34" charset="0"/>
              </a:rPr>
              <a:t>Πιο επιρεπής σε τραυματισμούς</a:t>
            </a:r>
            <a:endParaRPr lang="en-US" dirty="0">
              <a:latin typeface="Calibri" pitchFamily="34" charset="0"/>
            </a:endParaRPr>
          </a:p>
          <a:p>
            <a:pPr>
              <a:defRPr/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21513" name="TextBox 1"/>
          <p:cNvSpPr txBox="1">
            <a:spLocks noChangeArrowheads="1"/>
          </p:cNvSpPr>
          <p:nvPr/>
        </p:nvSpPr>
        <p:spPr bwMode="auto">
          <a:xfrm>
            <a:off x="3836988" y="2859088"/>
            <a:ext cx="80645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ΕΣΩ</a:t>
            </a:r>
          </a:p>
        </p:txBody>
      </p:sp>
      <p:sp>
        <p:nvSpPr>
          <p:cNvPr id="21514" name="TextBox 1"/>
          <p:cNvSpPr txBox="1">
            <a:spLocks noChangeArrowheads="1"/>
          </p:cNvSpPr>
          <p:nvPr/>
        </p:nvSpPr>
        <p:spPr bwMode="auto">
          <a:xfrm>
            <a:off x="65088" y="2857500"/>
            <a:ext cx="80803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ΕΞΩ</a:t>
            </a:r>
          </a:p>
        </p:txBody>
      </p:sp>
      <p:sp>
        <p:nvSpPr>
          <p:cNvPr id="21515" name="TextBox 1"/>
          <p:cNvSpPr txBox="1">
            <a:spLocks noChangeArrowheads="1"/>
          </p:cNvSpPr>
          <p:nvPr/>
        </p:nvSpPr>
        <p:spPr bwMode="auto">
          <a:xfrm>
            <a:off x="2005013" y="4198938"/>
            <a:ext cx="93821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ΠΡΟΣΘΙΑ</a:t>
            </a:r>
          </a:p>
        </p:txBody>
      </p:sp>
      <p:sp>
        <p:nvSpPr>
          <p:cNvPr id="21516" name="TextBox 1"/>
          <p:cNvSpPr txBox="1">
            <a:spLocks noChangeArrowheads="1"/>
          </p:cNvSpPr>
          <p:nvPr/>
        </p:nvSpPr>
        <p:spPr bwMode="auto">
          <a:xfrm>
            <a:off x="1741488" y="1438275"/>
            <a:ext cx="10302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 b="1">
                <a:solidFill>
                  <a:srgbClr val="0070C0"/>
                </a:solidFill>
                <a:latin typeface="Calibri" pitchFamily="34" charset="0"/>
              </a:rPr>
              <a:t>ΟΠΙΣΘΙΑ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6224867_TF03460604" id="{9F125D09-B65C-4C28-B6F9-9C26781AEFE5}" vid="{0F1DC339-5937-4C6D-AFA0-B80945571E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9</TotalTime>
  <Words>751</Words>
  <Application>Microsoft Office PowerPoint</Application>
  <PresentationFormat>Προβολή στην οθόνη (4:3)</PresentationFormat>
  <Paragraphs>229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Θέμα1</vt:lpstr>
      <vt:lpstr>Απεικόνιση κι ανάλυση βάδισης Αισθητική- ποδολογία Α΄ Εξάμηνο Μάθημα 5ο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mgiak</dc:creator>
  <cp:lastModifiedBy>mgiak</cp:lastModifiedBy>
  <cp:revision>2</cp:revision>
  <dcterms:created xsi:type="dcterms:W3CDTF">2022-11-13T19:03:44Z</dcterms:created>
  <dcterms:modified xsi:type="dcterms:W3CDTF">2022-11-13T19:13:28Z</dcterms:modified>
</cp:coreProperties>
</file>