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Τίτλος"/>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E9C8073D-F3DB-459B-8310-C5300A66030A}" type="datetimeFigureOut">
              <a:rPr lang="el-GR" smtClean="0"/>
              <a:t>2/12/2024</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77BE1F72-11F7-4B15-86FC-77C4A007C6B5}"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9C8073D-F3DB-459B-8310-C5300A66030A}" type="datetimeFigureOut">
              <a:rPr lang="el-GR" smtClean="0"/>
              <a:t>2/12/2024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7BE1F72-11F7-4B15-86FC-77C4A007C6B5}"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9C8073D-F3DB-459B-8310-C5300A66030A}" type="datetimeFigureOut">
              <a:rPr lang="el-GR" smtClean="0"/>
              <a:t>2/12/2024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7BE1F72-11F7-4B15-86FC-77C4A007C6B5}"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9C8073D-F3DB-459B-8310-C5300A66030A}" type="datetimeFigureOut">
              <a:rPr lang="el-GR" smtClean="0"/>
              <a:t>2/12/2024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7BE1F72-11F7-4B15-86FC-77C4A007C6B5}"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 Τίτλος"/>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9C8073D-F3DB-459B-8310-C5300A66030A}" type="datetimeFigureOut">
              <a:rPr lang="el-GR" smtClean="0"/>
              <a:t>2/12/2024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7BE1F72-11F7-4B15-86FC-77C4A007C6B5}"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E9C8073D-F3DB-459B-8310-C5300A66030A}" type="datetimeFigureOut">
              <a:rPr lang="el-GR" smtClean="0"/>
              <a:t>2/12/2024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7BE1F72-11F7-4B15-86FC-77C4A007C6B5}"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E9C8073D-F3DB-459B-8310-C5300A66030A}" type="datetimeFigureOut">
              <a:rPr lang="el-GR" smtClean="0"/>
              <a:t>2/12/2024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77BE1F72-11F7-4B15-86FC-77C4A007C6B5}"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320"/>
            <a:ext cx="7470648" cy="1143000"/>
          </a:xfrm>
        </p:spPr>
        <p:txBody>
          <a:bodyPr anchor="ctr"/>
          <a:lstStyle>
            <a:lvl1pPr algn="l">
              <a:defRPr sz="4600"/>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E9C8073D-F3DB-459B-8310-C5300A66030A}" type="datetimeFigureOut">
              <a:rPr lang="el-GR" smtClean="0"/>
              <a:t>2/12/2024</a:t>
            </a:fld>
            <a:endParaRPr lang="el-GR"/>
          </a:p>
        </p:txBody>
      </p:sp>
      <p:sp>
        <p:nvSpPr>
          <p:cNvPr id="8" name="7 - Θέση αριθμού διαφάνειας"/>
          <p:cNvSpPr>
            <a:spLocks noGrp="1"/>
          </p:cNvSpPr>
          <p:nvPr>
            <p:ph type="sldNum" sz="quarter" idx="11"/>
          </p:nvPr>
        </p:nvSpPr>
        <p:spPr/>
        <p:txBody>
          <a:bodyPr/>
          <a:lstStyle/>
          <a:p>
            <a:fld id="{77BE1F72-11F7-4B15-86FC-77C4A007C6B5}" type="slidenum">
              <a:rPr lang="el-GR" smtClean="0"/>
              <a:t>‹#›</a:t>
            </a:fld>
            <a:endParaRPr lang="el-GR"/>
          </a:p>
        </p:txBody>
      </p:sp>
      <p:sp>
        <p:nvSpPr>
          <p:cNvPr id="9" name="8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9C8073D-F3DB-459B-8310-C5300A66030A}" type="datetimeFigureOut">
              <a:rPr lang="el-GR" smtClean="0"/>
              <a:t>2/12/2024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77BE1F72-11F7-4B15-86FC-77C4A007C6B5}"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E9C8073D-F3DB-459B-8310-C5300A66030A}" type="datetimeFigureOut">
              <a:rPr lang="el-GR" smtClean="0"/>
              <a:t>2/12/2024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156448" y="6422064"/>
            <a:ext cx="762000" cy="365125"/>
          </a:xfrm>
        </p:spPr>
        <p:txBody>
          <a:bodyPr/>
          <a:lstStyle/>
          <a:p>
            <a:fld id="{77BE1F72-11F7-4B15-86FC-77C4A007C6B5}"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457200" y="6422064"/>
            <a:ext cx="2133600" cy="365125"/>
          </a:xfrm>
        </p:spPr>
        <p:txBody>
          <a:bodyPr/>
          <a:lstStyle/>
          <a:p>
            <a:fld id="{E9C8073D-F3DB-459B-8310-C5300A66030A}" type="datetimeFigureOut">
              <a:rPr lang="el-GR" smtClean="0"/>
              <a:t>2/12/2024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7BE1F72-11F7-4B15-86FC-77C4A007C6B5}"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 Ελεύθερη σχεδίαση"/>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Θέση τίτλου"/>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E9C8073D-F3DB-459B-8310-C5300A66030A}" type="datetimeFigureOut">
              <a:rPr lang="el-GR" smtClean="0"/>
              <a:t>2/12/2024</a:t>
            </a:fld>
            <a:endParaRPr lang="el-GR"/>
          </a:p>
        </p:txBody>
      </p:sp>
      <p:sp>
        <p:nvSpPr>
          <p:cNvPr id="22" name="21 - Θέση υποσέλιδου"/>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l-GR"/>
          </a:p>
        </p:txBody>
      </p:sp>
      <p:sp>
        <p:nvSpPr>
          <p:cNvPr id="18" name="17 - Θέση αριθμού διαφάνειας"/>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7BE1F72-11F7-4B15-86FC-77C4A007C6B5}"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artkreta.gr/keimenografisi-istoselid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artkreta.gr/erevna-keyword-research/"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artkreta.gr/veltiosi-seo-istoselidon/"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433050" y="1544812"/>
            <a:ext cx="7425098" cy="3027196"/>
          </a:xfrm>
        </p:spPr>
        <p:txBody>
          <a:bodyPr>
            <a:normAutofit/>
          </a:bodyPr>
          <a:lstStyle/>
          <a:p>
            <a:pPr algn="ctr"/>
            <a:r>
              <a:rPr lang="el-GR" sz="5400" b="1" dirty="0" smtClean="0">
                <a:solidFill>
                  <a:schemeClr val="bg1">
                    <a:lumMod val="95000"/>
                    <a:lumOff val="5000"/>
                  </a:schemeClr>
                </a:solidFill>
              </a:rPr>
              <a:t>Πόσες λέξεις πρέπει να έχει ένα κείμενο για καλύτερο SEO;</a:t>
            </a: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428604"/>
            <a:ext cx="7467600" cy="1143000"/>
          </a:xfrm>
        </p:spPr>
        <p:txBody>
          <a:bodyPr>
            <a:normAutofit fontScale="90000"/>
          </a:bodyPr>
          <a:lstStyle/>
          <a:p>
            <a:r>
              <a:rPr lang="el-GR" sz="4000" b="1" dirty="0" smtClean="0"/>
              <a:t>Αυξήστε τις πωλήσεις με </a:t>
            </a:r>
            <a:r>
              <a:rPr lang="el-GR" sz="4000" b="1" dirty="0" err="1" smtClean="0"/>
              <a:t>landing</a:t>
            </a:r>
            <a:r>
              <a:rPr lang="el-GR" sz="4000" b="1" dirty="0" smtClean="0"/>
              <a:t> </a:t>
            </a:r>
            <a:r>
              <a:rPr lang="el-GR" sz="4000" b="1" dirty="0" err="1" smtClean="0"/>
              <a:t>pages</a:t>
            </a:r>
            <a:r>
              <a:rPr lang="el-GR" b="1" dirty="0" smtClean="0"/>
              <a:t/>
            </a:r>
            <a:br>
              <a:rPr lang="el-GR" b="1" dirty="0" smtClean="0"/>
            </a:br>
            <a:endParaRPr lang="el-GR" dirty="0"/>
          </a:p>
        </p:txBody>
      </p:sp>
      <p:sp>
        <p:nvSpPr>
          <p:cNvPr id="3" name="2 - Θέση περιεχομένου"/>
          <p:cNvSpPr>
            <a:spLocks noGrp="1"/>
          </p:cNvSpPr>
          <p:nvPr>
            <p:ph idx="1"/>
          </p:nvPr>
        </p:nvSpPr>
        <p:spPr/>
        <p:txBody>
          <a:bodyPr>
            <a:normAutofit fontScale="55000" lnSpcReduction="20000"/>
          </a:bodyPr>
          <a:lstStyle/>
          <a:p>
            <a:pPr>
              <a:buNone/>
            </a:pPr>
            <a:r>
              <a:rPr lang="el-GR" dirty="0" smtClean="0"/>
              <a:t>Για βέλτιστα ποσοστά μετατροπής, επιδιώξτε έναν αριθμό λέξεων γύρω στις 500 λέξεις στις σελίδες προορισμού σας (</a:t>
            </a:r>
            <a:r>
              <a:rPr lang="el-GR" dirty="0" err="1" smtClean="0"/>
              <a:t>landing</a:t>
            </a:r>
            <a:r>
              <a:rPr lang="el-GR" dirty="0" smtClean="0"/>
              <a:t> </a:t>
            </a:r>
            <a:r>
              <a:rPr lang="el-GR" dirty="0" err="1" smtClean="0"/>
              <a:t>pages</a:t>
            </a:r>
            <a:r>
              <a:rPr lang="el-GR" dirty="0" smtClean="0"/>
              <a:t>). Κείμενα αυτής της έκτασης παρέχουν αρκετές πληροφορίες για να δεσμεύσετε τους αναγνώστες και να συμπεριλάβετε σχετικές λέξεις-κλειδιά, χωρίς να πλατειάζουν. </a:t>
            </a:r>
            <a:endParaRPr lang="en-US" dirty="0" smtClean="0"/>
          </a:p>
          <a:p>
            <a:pPr>
              <a:buNone/>
            </a:pPr>
            <a:endParaRPr lang="en-US" dirty="0" smtClean="0"/>
          </a:p>
          <a:p>
            <a:pPr>
              <a:buNone/>
            </a:pPr>
            <a:r>
              <a:rPr lang="el-GR" dirty="0" smtClean="0"/>
              <a:t>Για </a:t>
            </a:r>
            <a:r>
              <a:rPr lang="el-GR" dirty="0" smtClean="0"/>
              <a:t>να μεγιστοποιήσετε την αποτελεσματικότητα των σελίδων προορισμού σας, λάβετε υπόψη τα εξής:</a:t>
            </a:r>
          </a:p>
          <a:p>
            <a:r>
              <a:rPr lang="el-GR" dirty="0" smtClean="0"/>
              <a:t>Επικεντρωθείτε στα πλεονεκτήματα: εξηγήστε με σαφήνεια τη μοναδική αξία που προσφέρει το προϊόν ή η υπηρεσία σας στους δυνητικούς πελάτες.</a:t>
            </a:r>
          </a:p>
          <a:p>
            <a:r>
              <a:rPr lang="el-GR" dirty="0" smtClean="0"/>
              <a:t>Χρησιμοποιήστε πειστική γλώσσα: Διαμορφώστε πειστικά κείμενα που πείθουν τους επισκέπτες να κάνουν κάτι, είτε πρόκειται για αγορά, είτε για εγγραφή στο ενημερωτικό δελτίο, είτε για αποστολή </a:t>
            </a:r>
            <a:r>
              <a:rPr lang="el-GR" dirty="0" err="1" smtClean="0"/>
              <a:t>email</a:t>
            </a:r>
            <a:r>
              <a:rPr lang="el-GR" dirty="0" smtClean="0"/>
              <a:t> για περισσότερες πληροφορίες.</a:t>
            </a:r>
          </a:p>
          <a:p>
            <a:r>
              <a:rPr lang="el-GR" dirty="0" smtClean="0"/>
              <a:t>Περιλάβετε μια ισχυρή πρόσκληση για δράση: Καθοδηγήστε τους επισκέπτες προς την επιθυμητή ενέργεια, χρησιμοποιώντας κουμπιά ή συνδέσμους που τραβούν την προσοχή και δηλώνουν σαφώς τι θέλετε να κάνουν.</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428604"/>
            <a:ext cx="7467600" cy="1143000"/>
          </a:xfrm>
        </p:spPr>
        <p:txBody>
          <a:bodyPr>
            <a:normAutofit fontScale="90000"/>
          </a:bodyPr>
          <a:lstStyle/>
          <a:p>
            <a:r>
              <a:rPr lang="el-GR" sz="4000" b="1" dirty="0" smtClean="0"/>
              <a:t>Επιτυχία στο SEO με επαγγελματική </a:t>
            </a:r>
            <a:r>
              <a:rPr lang="el-GR" sz="4000" b="1" dirty="0" err="1" smtClean="0"/>
              <a:t>κειμενογράφηση</a:t>
            </a:r>
            <a:r>
              <a:rPr lang="el-GR" b="1" dirty="0" smtClean="0"/>
              <a:t/>
            </a:r>
            <a:br>
              <a:rPr lang="el-GR" b="1"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Η καλή </a:t>
            </a:r>
            <a:r>
              <a:rPr lang="el-GR" b="1" dirty="0" err="1" smtClean="0">
                <a:hlinkClick r:id="rId2"/>
              </a:rPr>
              <a:t>κειμενογράφηση</a:t>
            </a:r>
            <a:r>
              <a:rPr lang="el-GR" b="1" dirty="0" smtClean="0">
                <a:hlinkClick r:id="rId2"/>
              </a:rPr>
              <a:t> για ιστοσελίδες</a:t>
            </a:r>
            <a:r>
              <a:rPr lang="el-GR" dirty="0" smtClean="0"/>
              <a:t> βοηθά σημαντικά στη βελτιστοποίηση για τις μηχανές αναζήτησης (SEO) όπως η </a:t>
            </a:r>
            <a:r>
              <a:rPr lang="el-GR" dirty="0" err="1" smtClean="0"/>
              <a:t>Google</a:t>
            </a:r>
            <a:r>
              <a:rPr lang="el-GR" dirty="0" smtClean="0"/>
              <a:t>. Με τη συγγραφή κειμένων με τον κατάλληλο αριθμό λέξεων για κάθε περίπτωση, τηρώντας παράλληλα όλες τις υπόλοιπες αρχές του SEO, μπορεί να βελτιωθεί η ορατότητα και η κατάταξη ενός </a:t>
            </a:r>
            <a:r>
              <a:rPr lang="el-GR" dirty="0" err="1" smtClean="0"/>
              <a:t>ιστότοπου</a:t>
            </a:r>
            <a:r>
              <a:rPr lang="el-GR" dirty="0" smtClean="0"/>
              <a:t> στις σελίδες αποτελεσμάτων των μηχανών αναζήτησης (</a:t>
            </a:r>
            <a:r>
              <a:rPr lang="el-GR" dirty="0" err="1" smtClean="0"/>
              <a:t>SERPs</a:t>
            </a:r>
            <a:r>
              <a:rPr lang="el-GR" dirty="0" smtClean="0"/>
              <a:t>). Ας δούμε πως μπορείτε να το καταφέρετε:</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7467600" cy="5697559"/>
          </a:xfrm>
        </p:spPr>
        <p:txBody>
          <a:bodyPr>
            <a:normAutofit/>
          </a:bodyPr>
          <a:lstStyle/>
          <a:p>
            <a:r>
              <a:rPr lang="el-GR" b="1" dirty="0" smtClean="0"/>
              <a:t>Συνάφεια και ποιότητα</a:t>
            </a:r>
            <a:r>
              <a:rPr lang="el-GR" dirty="0" smtClean="0"/>
              <a:t>:</a:t>
            </a:r>
            <a:endParaRPr lang="en-US" dirty="0" smtClean="0"/>
          </a:p>
          <a:p>
            <a:pPr>
              <a:buNone/>
            </a:pPr>
            <a:r>
              <a:rPr lang="el-GR" dirty="0" smtClean="0"/>
              <a:t> </a:t>
            </a:r>
            <a:r>
              <a:rPr lang="el-GR" dirty="0" smtClean="0"/>
              <a:t>Το υψηλής ποιότητας, συναφές περιεχόμενο ευνοείται από τις μηχανές αναζήτησης. Τα καλογραμμένα κείμενα με το σωστό αριθμό λέξεων (έκταση κειμένου) μπορούν να δώσουν ολοκληρωμένες απαντήσεις στα ερωτήματα των χρηστών, αυξάνοντας τη συνάφεια και τη βαθμολογία ποιότητας της σελίδας.</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7467600" cy="5554683"/>
          </a:xfrm>
        </p:spPr>
        <p:txBody>
          <a:bodyPr>
            <a:normAutofit/>
          </a:bodyPr>
          <a:lstStyle/>
          <a:p>
            <a:r>
              <a:rPr lang="el-GR" b="1" dirty="0" smtClean="0"/>
              <a:t>Βελτιστοποίηση για όρους αναζήτησης</a:t>
            </a:r>
            <a:r>
              <a:rPr lang="el-GR" dirty="0" smtClean="0"/>
              <a:t>:</a:t>
            </a:r>
            <a:endParaRPr lang="en-US" dirty="0" smtClean="0"/>
          </a:p>
          <a:p>
            <a:pPr>
              <a:buNone/>
            </a:pPr>
            <a:r>
              <a:rPr lang="el-GR" dirty="0" smtClean="0"/>
              <a:t>Ο </a:t>
            </a:r>
            <a:r>
              <a:rPr lang="el-GR" dirty="0" smtClean="0"/>
              <a:t>σωστός αριθμός λέξεων επιτρέπει τη φυσική ενσωμάτωση των λέξεων-κλειδιών που έχουμε εντοπίσει από την έρευνα μας. Αυτή η βελτιστοποίηση λέξεων-κλειδιών βοηθά στην ευθυγράμμιση του περιεχομένου με τα ερωτήματα αναζήτησης, γεγονός που με τη σειρά του βελτιώνει την κατάταξη της σελίδας.</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7467600" cy="5697559"/>
          </a:xfrm>
        </p:spPr>
        <p:txBody>
          <a:bodyPr/>
          <a:lstStyle/>
          <a:p>
            <a:r>
              <a:rPr lang="el-GR" b="1" dirty="0" smtClean="0"/>
              <a:t>Εμπλοκή των επισκεπτών</a:t>
            </a:r>
            <a:r>
              <a:rPr lang="el-GR" dirty="0" smtClean="0"/>
              <a:t>: </a:t>
            </a:r>
            <a:endParaRPr lang="en-US" dirty="0" smtClean="0"/>
          </a:p>
          <a:p>
            <a:pPr>
              <a:buNone/>
            </a:pPr>
            <a:r>
              <a:rPr lang="el-GR" dirty="0" smtClean="0"/>
              <a:t>Το </a:t>
            </a:r>
            <a:r>
              <a:rPr lang="el-GR" dirty="0" smtClean="0"/>
              <a:t>ελκυστικό περιεχόμενο με ισορροπημένο αριθμό λέξεων διατηρεί την προσοχή του αναγνώστη και μπορεί να μειώσει την πρόωρη αποχώρηση από μια σελίδα. Μια καλή εμπειρία χρήστη αποτελεί θετικό σήμα για τις μηχανές αναζήτησης και μπορεί να συμβάλει στην καλύτερη κατάταξη.</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7467600" cy="5554683"/>
          </a:xfrm>
        </p:spPr>
        <p:txBody>
          <a:bodyPr/>
          <a:lstStyle/>
          <a:p>
            <a:r>
              <a:rPr lang="el-GR" b="1" dirty="0" err="1" smtClean="0"/>
              <a:t>Backlinks</a:t>
            </a:r>
            <a:r>
              <a:rPr lang="el-GR" dirty="0" smtClean="0"/>
              <a:t>: </a:t>
            </a:r>
            <a:endParaRPr lang="en-US" dirty="0" smtClean="0"/>
          </a:p>
          <a:p>
            <a:pPr>
              <a:buNone/>
            </a:pPr>
            <a:r>
              <a:rPr lang="el-GR" dirty="0" smtClean="0"/>
              <a:t>Το </a:t>
            </a:r>
            <a:r>
              <a:rPr lang="el-GR" dirty="0" smtClean="0"/>
              <a:t>καλά συντεταγμένο περιεχόμενο είναι πιο πιθανό να προσελκύσει </a:t>
            </a:r>
            <a:r>
              <a:rPr lang="el-GR" dirty="0" err="1" smtClean="0"/>
              <a:t>backlinks</a:t>
            </a:r>
            <a:r>
              <a:rPr lang="el-GR" dirty="0" smtClean="0"/>
              <a:t> από αξιόπιστες πηγές. Τα </a:t>
            </a:r>
            <a:r>
              <a:rPr lang="el-GR" dirty="0" err="1" smtClean="0"/>
              <a:t>backlinks</a:t>
            </a:r>
            <a:r>
              <a:rPr lang="el-GR" dirty="0" smtClean="0"/>
              <a:t> αποτελούν κρίσιμη πτυχή του SEO, καθώς ενισχύουν την αξιοπιστία και την αυθεντία ενός </a:t>
            </a:r>
            <a:r>
              <a:rPr lang="el-GR" dirty="0" err="1" smtClean="0"/>
              <a:t>ιστότοπου</a:t>
            </a:r>
            <a:r>
              <a:rPr lang="el-GR" dirty="0" smtClean="0"/>
              <a:t>, γεγονός που ευνοεί την υψηλότερη κατάταξη στις SERP.</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7467600" cy="5554683"/>
          </a:xfrm>
        </p:spPr>
        <p:txBody>
          <a:bodyPr/>
          <a:lstStyle/>
          <a:p>
            <a:r>
              <a:rPr lang="el-GR" b="1" dirty="0" smtClean="0"/>
              <a:t>Σημασιολογική αναζήτηση</a:t>
            </a:r>
            <a:r>
              <a:rPr lang="el-GR" dirty="0" smtClean="0"/>
              <a:t>: </a:t>
            </a:r>
            <a:endParaRPr lang="en-US" dirty="0" smtClean="0"/>
          </a:p>
          <a:p>
            <a:pPr>
              <a:buNone/>
            </a:pPr>
            <a:r>
              <a:rPr lang="el-GR" dirty="0" smtClean="0"/>
              <a:t>Ο </a:t>
            </a:r>
            <a:r>
              <a:rPr lang="el-GR" dirty="0" smtClean="0"/>
              <a:t>σωστός αριθμός λέξεων βοηθά επίσης στη βελτιστοποίηση της σημασιολογικής αναζήτησης. Καλύπτοντας διεξοδικά ένα θέμα, το περιεχόμενο μπορεί να καλύψει πολλά σχετικά ερωτήματα (αναζητήσεις στο </a:t>
            </a:r>
            <a:r>
              <a:rPr lang="el-GR" dirty="0" err="1" smtClean="0"/>
              <a:t>google</a:t>
            </a:r>
            <a:r>
              <a:rPr lang="el-GR" dirty="0" smtClean="0"/>
              <a:t>), βελτιώνοντας τη σημασιολογική του συνάφεια και την ορατότητα αναζήτησης</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7467600" cy="5483245"/>
          </a:xfrm>
        </p:spPr>
        <p:txBody>
          <a:bodyPr>
            <a:normAutofit fontScale="92500" lnSpcReduction="10000"/>
          </a:bodyPr>
          <a:lstStyle/>
          <a:p>
            <a:r>
              <a:rPr lang="el-GR" dirty="0" smtClean="0"/>
              <a:t>Η διατήρηση του κατάλληλου αριθμού λέξεων και η ταυτόχρονη τήρηση άλλων αρχών SEO, όπως ο χρυσός κανόνας της κατάλληλης χρήσης λέξεων-κλειδιών, που εντοπίζεται μέσω της </a:t>
            </a:r>
            <a:r>
              <a:rPr lang="el-GR" b="1" dirty="0" smtClean="0">
                <a:hlinkClick r:id="rId2"/>
              </a:rPr>
              <a:t>έρευνας λέξεων-κλειδιών</a:t>
            </a:r>
            <a:r>
              <a:rPr lang="el-GR" dirty="0" smtClean="0"/>
              <a:t>, διαμορφώνει μια ολιστική προσέγγιση προς το SEO. Αυτή η προσέγγιση, όταν εκτελείται σωστά, μπορεί να ενισχύσει σημαντικά την ορατότητα ενός </a:t>
            </a:r>
            <a:r>
              <a:rPr lang="el-GR" dirty="0" err="1" smtClean="0"/>
              <a:t>ιστότοπου</a:t>
            </a:r>
            <a:r>
              <a:rPr lang="el-GR" dirty="0" smtClean="0"/>
              <a:t> σε μηχανές αναζήτησης όπως η </a:t>
            </a:r>
            <a:r>
              <a:rPr lang="el-GR" dirty="0" err="1" smtClean="0"/>
              <a:t>Google</a:t>
            </a:r>
            <a:r>
              <a:rPr lang="el-GR" dirty="0" smtClean="0"/>
              <a:t>, οδηγώντας σε μεγαλύτερη οργανική </a:t>
            </a:r>
            <a:r>
              <a:rPr lang="el-GR" dirty="0" err="1" smtClean="0"/>
              <a:t>επισκεψιμότητα</a:t>
            </a:r>
            <a:r>
              <a:rPr lang="el-GR" dirty="0" smtClean="0"/>
              <a:t> και πιθανές μετατροπές (πωλήσεις, κλπ.).</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428604"/>
            <a:ext cx="7467600" cy="1143000"/>
          </a:xfrm>
        </p:spPr>
        <p:txBody>
          <a:bodyPr>
            <a:noAutofit/>
          </a:bodyPr>
          <a:lstStyle/>
          <a:p>
            <a:r>
              <a:rPr lang="el-GR" sz="3600" b="1" dirty="0" smtClean="0"/>
              <a:t>Πώς επηρεάζει ο αριθμός των λέξεων την κατάταξη SEO;</a:t>
            </a:r>
            <a:br>
              <a:rPr lang="el-GR" sz="3600" b="1" dirty="0" smtClean="0"/>
            </a:br>
            <a:endParaRPr lang="el-GR" sz="3600" dirty="0"/>
          </a:p>
        </p:txBody>
      </p:sp>
      <p:sp>
        <p:nvSpPr>
          <p:cNvPr id="3" name="2 - Θέση περιεχομένου"/>
          <p:cNvSpPr>
            <a:spLocks noGrp="1"/>
          </p:cNvSpPr>
          <p:nvPr>
            <p:ph idx="1"/>
          </p:nvPr>
        </p:nvSpPr>
        <p:spPr/>
        <p:txBody>
          <a:bodyPr/>
          <a:lstStyle/>
          <a:p>
            <a:pPr>
              <a:buNone/>
            </a:pPr>
            <a:r>
              <a:rPr lang="el-GR" dirty="0" smtClean="0"/>
              <a:t>Ο αριθμός λέξεων επηρεάζει την κατάταξη SEO παρέχοντας στις μηχανές αναζήτησης περισσότερα δεδομένα και πληροφορίες σχετικά με το περιεχόμενό σας. Τα μακρύτερα άρθρα τείνουν να κατατάσσονται υψηλότερα, αλλά η ποιότητα και η συνάφεια είναι το κλειδί. Ο βέλτιστος αριθμός λέξεων διαφέρει ανάλογα με τον τύπο περιεχομένου.</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357166"/>
            <a:ext cx="7467600" cy="1143000"/>
          </a:xfrm>
        </p:spPr>
        <p:txBody>
          <a:bodyPr>
            <a:noAutofit/>
          </a:bodyPr>
          <a:lstStyle/>
          <a:p>
            <a:r>
              <a:rPr lang="el-GR" sz="3200" b="1" dirty="0" smtClean="0"/>
              <a:t>Ποιος είναι ο βέλτιστος αριθμός λέξεων για αναρτήσεις σε </a:t>
            </a:r>
            <a:r>
              <a:rPr lang="el-GR" sz="3200" b="1" dirty="0" err="1" smtClean="0"/>
              <a:t>ιστολόγια</a:t>
            </a:r>
            <a:r>
              <a:rPr lang="el-GR" sz="3200" b="1" dirty="0" smtClean="0"/>
              <a:t>;</a:t>
            </a:r>
            <a:br>
              <a:rPr lang="el-GR" sz="3200" b="1" dirty="0" smtClean="0"/>
            </a:br>
            <a:endParaRPr lang="el-GR" sz="3200" dirty="0"/>
          </a:p>
        </p:txBody>
      </p:sp>
      <p:sp>
        <p:nvSpPr>
          <p:cNvPr id="3" name="2 - Θέση περιεχομένου"/>
          <p:cNvSpPr>
            <a:spLocks noGrp="1"/>
          </p:cNvSpPr>
          <p:nvPr>
            <p:ph idx="1"/>
          </p:nvPr>
        </p:nvSpPr>
        <p:spPr/>
        <p:txBody>
          <a:bodyPr>
            <a:normAutofit lnSpcReduction="10000"/>
          </a:bodyPr>
          <a:lstStyle/>
          <a:p>
            <a:r>
              <a:rPr lang="el-GR" dirty="0" smtClean="0"/>
              <a:t>Ο βέλτιστος αριθμός λέξεων για αναρτήσεις </a:t>
            </a:r>
            <a:r>
              <a:rPr lang="el-GR" dirty="0" err="1" smtClean="0"/>
              <a:t>ιστολογίου</a:t>
            </a:r>
            <a:r>
              <a:rPr lang="el-GR" dirty="0" smtClean="0"/>
              <a:t> εξαρτάται από διάφορους παράγοντες, όπως ο τύπος του περιεχομένου. Γενικά, στοχεύστε σε 1.000 λέξεις για τυπικές αναρτήσεις </a:t>
            </a:r>
            <a:r>
              <a:rPr lang="el-GR" dirty="0" err="1" smtClean="0"/>
              <a:t>ιστολογίου</a:t>
            </a:r>
            <a:r>
              <a:rPr lang="el-GR" dirty="0" smtClean="0"/>
              <a:t> και 2.000 λέξεις για εκπαιδευτικά ή επεξηγηματικά κείμενα. Βεβαιωθείτε ότι το περιεχόμενό σας είναι πολύτιμο και περιεκτικό για βέλτιστη επιτυχία SEO.</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7467600" cy="5483245"/>
          </a:xfrm>
        </p:spPr>
        <p:txBody>
          <a:bodyPr>
            <a:normAutofit fontScale="70000" lnSpcReduction="20000"/>
          </a:bodyPr>
          <a:lstStyle/>
          <a:p>
            <a:r>
              <a:rPr lang="el-GR" dirty="0" smtClean="0"/>
              <a:t>Το </a:t>
            </a:r>
            <a:r>
              <a:rPr lang="el-GR" b="1" dirty="0" smtClean="0">
                <a:hlinkClick r:id="rId2"/>
              </a:rPr>
              <a:t>SEO (βελτίωση για μηχανές αναζήτησης)</a:t>
            </a:r>
            <a:r>
              <a:rPr lang="el-GR" dirty="0" smtClean="0"/>
              <a:t> είναι </a:t>
            </a:r>
            <a:r>
              <a:rPr lang="el-GR" dirty="0" err="1" smtClean="0"/>
              <a:t>πολυ</a:t>
            </a:r>
            <a:r>
              <a:rPr lang="el-GR" dirty="0" smtClean="0"/>
              <a:t>-παραγοντικό και ο αριθμός των λέξεων σε ένα κείμενο είναι ένας ακόμα παράγοντας. </a:t>
            </a:r>
            <a:r>
              <a:rPr lang="el-GR" dirty="0" err="1" smtClean="0"/>
              <a:t>Αραγε</a:t>
            </a:r>
            <a:r>
              <a:rPr lang="el-GR" dirty="0" smtClean="0"/>
              <a:t>, πως επηρεάζεται η επιτυχία στο SEO </a:t>
            </a:r>
            <a:r>
              <a:rPr lang="el-GR" dirty="0" err="1" smtClean="0"/>
              <a:t>απο</a:t>
            </a:r>
            <a:r>
              <a:rPr lang="el-GR" dirty="0" smtClean="0"/>
              <a:t> το μέγεθος του κειμένου και ποιός είναι ο ιδανικός αριθμός λέξεων για διαφορετικούς τύπους περιεχομένου</a:t>
            </a:r>
            <a:r>
              <a:rPr lang="el-GR" dirty="0" smtClean="0"/>
              <a:t>;</a:t>
            </a:r>
            <a:endParaRPr lang="en-US" dirty="0" smtClean="0"/>
          </a:p>
          <a:p>
            <a:endParaRPr lang="el-GR" dirty="0" smtClean="0"/>
          </a:p>
          <a:p>
            <a:pPr>
              <a:buNone/>
            </a:pPr>
            <a:r>
              <a:rPr lang="el-GR" dirty="0" smtClean="0"/>
              <a:t>Προσπαθήστε να καταλάβετε πώς ο αριθμός των λέξεων επηρεάζει την κατάταξη στις μηχανές αναζήτησης και τη δέσμευση των αναγνωστών και βελτιστοποιήστε το περιεχόμενό σας για περισσότερη οργανική </a:t>
            </a:r>
            <a:r>
              <a:rPr lang="el-GR" dirty="0" err="1" smtClean="0"/>
              <a:t>επισκεψιμότητα</a:t>
            </a:r>
            <a:r>
              <a:rPr lang="el-GR" dirty="0" smtClean="0"/>
              <a:t>.</a:t>
            </a:r>
            <a:endParaRPr lang="en-US" dirty="0" smtClean="0"/>
          </a:p>
          <a:p>
            <a:pPr>
              <a:buNone/>
            </a:pPr>
            <a:endParaRPr lang="el-GR" dirty="0" smtClean="0"/>
          </a:p>
          <a:p>
            <a:pPr>
              <a:buNone/>
            </a:pPr>
            <a:r>
              <a:rPr lang="el-GR" dirty="0" smtClean="0"/>
              <a:t>Είτε πρόκειται για αναρτήσεις </a:t>
            </a:r>
            <a:r>
              <a:rPr lang="el-GR" dirty="0" err="1" smtClean="0"/>
              <a:t>ιστολογίου</a:t>
            </a:r>
            <a:r>
              <a:rPr lang="el-GR" dirty="0" smtClean="0"/>
              <a:t>, εκπαιδευτικό περιεχόμενο, σελίδες προϊόντων, άρθρα ειδήσεων ή σελίδες προορισμού, θα σας δώσουμε τον ιδανικό αριθμό λέξεων για να επιτύχετε τους στόχους σας στο SEO. Αποχαιρετήστε την αβεβαιότητα και ξεκλειδώστε την επιτυχία του SEO με τον τέλειο αριθμό λέξεων.</a:t>
            </a: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357166"/>
            <a:ext cx="7467600" cy="1143000"/>
          </a:xfrm>
        </p:spPr>
        <p:txBody>
          <a:bodyPr>
            <a:noAutofit/>
          </a:bodyPr>
          <a:lstStyle/>
          <a:p>
            <a:r>
              <a:rPr lang="el-GR" sz="3200" b="1" dirty="0" smtClean="0"/>
              <a:t>Πόσες λέξεις χρειάζονται για καλές περιγραφές προϊόντων;</a:t>
            </a:r>
            <a:br>
              <a:rPr lang="el-GR" sz="3200" b="1" dirty="0" smtClean="0"/>
            </a:br>
            <a:endParaRPr lang="el-GR" sz="3200" dirty="0"/>
          </a:p>
        </p:txBody>
      </p:sp>
      <p:sp>
        <p:nvSpPr>
          <p:cNvPr id="3" name="2 - Θέση περιεχομένου"/>
          <p:cNvSpPr>
            <a:spLocks noGrp="1"/>
          </p:cNvSpPr>
          <p:nvPr>
            <p:ph idx="1"/>
          </p:nvPr>
        </p:nvSpPr>
        <p:spPr/>
        <p:txBody>
          <a:bodyPr>
            <a:normAutofit lnSpcReduction="10000"/>
          </a:bodyPr>
          <a:lstStyle/>
          <a:p>
            <a:r>
              <a:rPr lang="el-GR" dirty="0" smtClean="0"/>
              <a:t>Για αποτελεσματικές σελίδες προϊόντων στο </a:t>
            </a:r>
            <a:r>
              <a:rPr lang="el-GR" dirty="0" err="1" smtClean="0"/>
              <a:t>eshop</a:t>
            </a:r>
            <a:r>
              <a:rPr lang="el-GR" dirty="0" smtClean="0"/>
              <a:t> σας, ο συνιστώμενος αριθμός λέξεων είναι περίπου 300. Αυτό σας επιτρέπει να τονίζετε σημαντικά χαρακτηριστικά και οφέλη χωρίς να κουράζετε τον επισκέπτη. Διατηρήστε τη συντομία, ενσωματώστε λέξεις-κλειδιά και αποφύγετε τις υπερβολικές μεγάλες περιγραφές, ειδικά αν δεν έχουν κάτι χρήσιμο να πουν.</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Ποιες είναι οι οδηγίες για τον αριθμό των λέξεων για κείμενα ειδήσεων;</a:t>
            </a:r>
            <a:br>
              <a:rPr lang="el-GR" sz="3200" b="1" dirty="0" smtClean="0"/>
            </a:br>
            <a:endParaRPr lang="el-GR" sz="3200" dirty="0"/>
          </a:p>
        </p:txBody>
      </p:sp>
      <p:sp>
        <p:nvSpPr>
          <p:cNvPr id="3" name="2 - Θέση περιεχομένου"/>
          <p:cNvSpPr>
            <a:spLocks noGrp="1"/>
          </p:cNvSpPr>
          <p:nvPr>
            <p:ph idx="1"/>
          </p:nvPr>
        </p:nvSpPr>
        <p:spPr/>
        <p:txBody>
          <a:bodyPr>
            <a:normAutofit fontScale="77500" lnSpcReduction="20000"/>
          </a:bodyPr>
          <a:lstStyle/>
          <a:p>
            <a:r>
              <a:rPr lang="el-GR" dirty="0" smtClean="0"/>
              <a:t>Για τις ειδήσεις, στοχεύστε σε αριθμό λέξεων μεταξύ 500 και 800. Αυτό επιτρέπει την ολοκληρωμένη κάλυψη χωρίς να ξεφεύγετε από το θέμα.</a:t>
            </a:r>
          </a:p>
          <a:p>
            <a:pPr>
              <a:buNone/>
            </a:pPr>
            <a:endParaRPr lang="en-US" i="1" dirty="0" smtClean="0"/>
          </a:p>
          <a:p>
            <a:pPr>
              <a:buNone/>
            </a:pPr>
            <a:r>
              <a:rPr lang="el-GR" i="1" dirty="0" smtClean="0"/>
              <a:t>Η </a:t>
            </a:r>
            <a:r>
              <a:rPr lang="el-GR" i="1" dirty="0" smtClean="0"/>
              <a:t>καλή </a:t>
            </a:r>
            <a:r>
              <a:rPr lang="el-GR" i="1" dirty="0" err="1" smtClean="0"/>
              <a:t>κειμενογράφηση</a:t>
            </a:r>
            <a:r>
              <a:rPr lang="el-GR" i="1" dirty="0" smtClean="0"/>
              <a:t> για ιστοσελίδες βοηθά σημαντικά στη βελτιστοποίηση για τις μηχανές αναζήτησης (SEO) όπως η </a:t>
            </a:r>
            <a:r>
              <a:rPr lang="el-GR" i="1" dirty="0" err="1" smtClean="0"/>
              <a:t>Google</a:t>
            </a:r>
            <a:r>
              <a:rPr lang="el-GR" i="1" dirty="0" smtClean="0"/>
              <a:t>. Με τη συγγραφή κειμένων με τον κατάλληλο αριθμό λέξεων για κάθε περίπτωση, τηρώντας παράλληλα όλες τις υπόλοιπες αρχές του SEO, μπορεί να βελτιωθεί η ορατότητα και η κατάταξη ενός </a:t>
            </a:r>
            <a:r>
              <a:rPr lang="el-GR" i="1" dirty="0" err="1" smtClean="0"/>
              <a:t>ιστότοπου</a:t>
            </a:r>
            <a:r>
              <a:rPr lang="el-GR" i="1" dirty="0" smtClean="0"/>
              <a:t> στις σελίδες αποτελεσμάτων των μηχανών αναζήτησης (</a:t>
            </a:r>
            <a:r>
              <a:rPr lang="el-GR" i="1" dirty="0" err="1" smtClean="0"/>
              <a:t>SERPs</a:t>
            </a:r>
            <a:r>
              <a:rPr lang="el-GR" i="1" dirty="0" smtClean="0"/>
              <a:t>).</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428604"/>
            <a:ext cx="7467600" cy="1143000"/>
          </a:xfrm>
        </p:spPr>
        <p:txBody>
          <a:bodyPr>
            <a:normAutofit fontScale="90000"/>
          </a:bodyPr>
          <a:lstStyle/>
          <a:p>
            <a:r>
              <a:rPr lang="el-GR" sz="4000" b="1" dirty="0" smtClean="0"/>
              <a:t>Ο αντίκτυπος του αριθμού λέξεων στην κατάταξη στο </a:t>
            </a:r>
            <a:r>
              <a:rPr lang="el-GR" sz="4000" b="1" dirty="0" err="1" smtClean="0"/>
              <a:t>google</a:t>
            </a:r>
            <a:r>
              <a:rPr lang="el-GR" b="1" dirty="0" smtClean="0"/>
              <a:t/>
            </a:r>
            <a:br>
              <a:rPr lang="el-GR" b="1"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Η επίδραση του αριθμού λέξεων στην κατάταξη στο </a:t>
            </a:r>
            <a:r>
              <a:rPr lang="el-GR" dirty="0" err="1" smtClean="0"/>
              <a:t>google</a:t>
            </a:r>
            <a:r>
              <a:rPr lang="el-GR" dirty="0" smtClean="0"/>
              <a:t> θα πρέπει να λαμβάνεται υπόψη κατά τη βελτιστοποίηση του περιεχομένου σας. Οι έρευνες δείχνουν ότι </a:t>
            </a:r>
            <a:r>
              <a:rPr lang="el-GR" b="1" dirty="0" smtClean="0"/>
              <a:t>τα μεγαλύτερα σε έκταση άρθρα τείνουν να κατατάσσονται υψηλότερα στα αποτελέσματα των μηχανών αναζήτησης</a:t>
            </a:r>
            <a:r>
              <a:rPr lang="el-GR" dirty="0" smtClean="0"/>
              <a:t>.</a:t>
            </a:r>
            <a:endParaRPr lang="en-US" dirty="0" smtClean="0"/>
          </a:p>
          <a:p>
            <a:endParaRPr lang="el-GR" dirty="0" smtClean="0"/>
          </a:p>
          <a:p>
            <a:pPr>
              <a:buNone/>
            </a:pPr>
            <a:r>
              <a:rPr lang="el-GR" dirty="0" smtClean="0"/>
              <a:t>Ωστόσο, είναι σημαντικό να σημειωθεί ότι το μέγεθος από μόνο του δεν είναι αρκετό για καλό SEO. Η παροχή σχετικών και μοναδικών πληροφοριών είναι ζωτικής σημασίας για την εμπλοκή των αναγνωστών και την επιτυχία του SEO.</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57232"/>
            <a:ext cx="7467600" cy="5268931"/>
          </a:xfrm>
        </p:spPr>
        <p:txBody>
          <a:bodyPr>
            <a:normAutofit fontScale="62500" lnSpcReduction="20000"/>
          </a:bodyPr>
          <a:lstStyle/>
          <a:p>
            <a:pPr>
              <a:buNone/>
            </a:pPr>
            <a:r>
              <a:rPr lang="el-GR" dirty="0" smtClean="0"/>
              <a:t>Η μελέτη της </a:t>
            </a:r>
            <a:r>
              <a:rPr lang="el-GR" dirty="0" err="1" smtClean="0"/>
              <a:t>Backlinko</a:t>
            </a:r>
            <a:r>
              <a:rPr lang="el-GR" dirty="0" smtClean="0"/>
              <a:t> διαπίστωσε ότι ο μέσος αριθμός λέξεων για τις σελίδες που βρίσκονται στην κορυφή της κατάταξης είναι 1.447, χρησιμεύοντας ως σημείο αναφοράς για το βάθος και την αξία του περιεχομένου. </a:t>
            </a:r>
            <a:endParaRPr lang="en-US" dirty="0" smtClean="0"/>
          </a:p>
          <a:p>
            <a:pPr>
              <a:buNone/>
            </a:pPr>
            <a:endParaRPr lang="en-US" b="1" dirty="0" smtClean="0"/>
          </a:p>
          <a:p>
            <a:pPr>
              <a:buNone/>
            </a:pPr>
            <a:r>
              <a:rPr lang="el-GR" b="1" dirty="0" smtClean="0"/>
              <a:t>Διαφορετικά </a:t>
            </a:r>
            <a:r>
              <a:rPr lang="el-GR" b="1" dirty="0" smtClean="0"/>
              <a:t>κείμενα χρειάζονται διαφορετικό αριθμό λέξεων</a:t>
            </a:r>
            <a:r>
              <a:rPr lang="el-GR" dirty="0" smtClean="0"/>
              <a:t>:</a:t>
            </a:r>
            <a:endParaRPr lang="en-US" dirty="0" smtClean="0"/>
          </a:p>
          <a:p>
            <a:pPr>
              <a:buNone/>
            </a:pPr>
            <a:endParaRPr lang="el-GR" dirty="0" smtClean="0"/>
          </a:p>
          <a:p>
            <a:r>
              <a:rPr lang="el-GR" dirty="0" smtClean="0"/>
              <a:t>Για τις συνηθισμένες αναρτήσεις σε </a:t>
            </a:r>
            <a:r>
              <a:rPr lang="el-GR" dirty="0" err="1" smtClean="0"/>
              <a:t>ιστολόγια</a:t>
            </a:r>
            <a:r>
              <a:rPr lang="el-GR" dirty="0" smtClean="0"/>
              <a:t> (</a:t>
            </a:r>
            <a:r>
              <a:rPr lang="el-GR" dirty="0" err="1" smtClean="0"/>
              <a:t>blog</a:t>
            </a:r>
            <a:r>
              <a:rPr lang="el-GR" dirty="0" smtClean="0"/>
              <a:t>), στοχεύστε σε περίπου 1.000 λέξεις, ενώ τα πιο αναλυτικά άρθρα μπορεί να είναι περίπου 2.000 λέξεις</a:t>
            </a:r>
            <a:r>
              <a:rPr lang="el-GR" dirty="0" smtClean="0"/>
              <a:t>.</a:t>
            </a:r>
            <a:endParaRPr lang="en-US" dirty="0" smtClean="0"/>
          </a:p>
          <a:p>
            <a:endParaRPr lang="el-GR" dirty="0" smtClean="0"/>
          </a:p>
          <a:p>
            <a:r>
              <a:rPr lang="el-GR" dirty="0" smtClean="0"/>
              <a:t>Οι αναρτήσεις ειδήσεων ή οι σελίδες προϊόντων μπορούν να κυμαίνονται από 300 έως 500 λέξεις</a:t>
            </a:r>
            <a:r>
              <a:rPr lang="el-GR" dirty="0" smtClean="0"/>
              <a:t>.</a:t>
            </a:r>
            <a:endParaRPr lang="en-US" dirty="0" smtClean="0"/>
          </a:p>
          <a:p>
            <a:endParaRPr lang="el-GR" dirty="0" smtClean="0"/>
          </a:p>
          <a:p>
            <a:r>
              <a:rPr lang="el-GR" dirty="0" smtClean="0"/>
              <a:t>Βρίσκοντας τον σωστό αριθμό λέξεων για το περιεχόμενό σας, μπορείτε να μεγιστοποιήσετε την κατάταξή σας στο </a:t>
            </a:r>
            <a:r>
              <a:rPr lang="el-GR" dirty="0" err="1" smtClean="0"/>
              <a:t>google</a:t>
            </a:r>
            <a:r>
              <a:rPr lang="el-GR" dirty="0" smtClean="0"/>
              <a:t> και να παρέχετε χρήσιμες πληροφορίες στο κοινό σας.</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428604"/>
            <a:ext cx="7467600" cy="1143000"/>
          </a:xfrm>
        </p:spPr>
        <p:txBody>
          <a:bodyPr>
            <a:normAutofit fontScale="90000"/>
          </a:bodyPr>
          <a:lstStyle/>
          <a:p>
            <a:r>
              <a:rPr lang="el-GR" sz="3600" b="1" dirty="0" smtClean="0"/>
              <a:t>Βέλτιστος αριθμός λέξεων για κείμενα σε </a:t>
            </a:r>
            <a:r>
              <a:rPr lang="el-GR" sz="3600" b="1" dirty="0" err="1" smtClean="0"/>
              <a:t>ιστολόγια</a:t>
            </a:r>
            <a:r>
              <a:rPr lang="el-GR" sz="3600" b="1" dirty="0" smtClean="0"/>
              <a:t>: Βρίσκοντας τη χρυσή τομή</a:t>
            </a:r>
            <a:r>
              <a:rPr lang="el-GR" b="1" dirty="0" smtClean="0"/>
              <a:t/>
            </a:r>
            <a:br>
              <a:rPr lang="el-GR" b="1" dirty="0" smtClean="0"/>
            </a:br>
            <a:endParaRPr lang="el-GR" dirty="0"/>
          </a:p>
        </p:txBody>
      </p:sp>
      <p:sp>
        <p:nvSpPr>
          <p:cNvPr id="3" name="2 - Θέση περιεχομένου"/>
          <p:cNvSpPr>
            <a:spLocks noGrp="1"/>
          </p:cNvSpPr>
          <p:nvPr>
            <p:ph idx="1"/>
          </p:nvPr>
        </p:nvSpPr>
        <p:spPr/>
        <p:txBody>
          <a:bodyPr>
            <a:normAutofit fontScale="70000" lnSpcReduction="20000"/>
          </a:bodyPr>
          <a:lstStyle/>
          <a:p>
            <a:pPr>
              <a:buNone/>
            </a:pPr>
            <a:r>
              <a:rPr lang="el-GR" dirty="0" smtClean="0"/>
              <a:t>Για τις αναρτήσεις στο </a:t>
            </a:r>
            <a:r>
              <a:rPr lang="el-GR" dirty="0" err="1" smtClean="0"/>
              <a:t>blog</a:t>
            </a:r>
            <a:r>
              <a:rPr lang="el-GR" dirty="0" smtClean="0"/>
              <a:t> σας, στοχεύστε σε έναν βέλτιστο αριθμό λέξεων γύρω στις 1.000 λέξεις, ώστε να επιτύχετε την τέλεια ισορροπία μεταξύ βάθους και αναγνωσιμότητας. Οι έρευνες δείχνουν ότι τα μεγαλύτερα σε έκταση άρθρα τείνουν να έχουν καλύτερες επιδόσεις στην κατάταξη των μηχανών αναζήτησης. Ωστόσο, </a:t>
            </a:r>
            <a:r>
              <a:rPr lang="el-GR" b="1" dirty="0" smtClean="0"/>
              <a:t>η ποιότητα του κειμένου είναι εξίσου σημαντική</a:t>
            </a:r>
            <a:r>
              <a:rPr lang="el-GR" dirty="0" smtClean="0"/>
              <a:t>.</a:t>
            </a:r>
            <a:endParaRPr lang="en-US" dirty="0" smtClean="0"/>
          </a:p>
          <a:p>
            <a:pPr>
              <a:buNone/>
            </a:pPr>
            <a:endParaRPr lang="el-GR" dirty="0" smtClean="0"/>
          </a:p>
          <a:p>
            <a:pPr>
              <a:buNone/>
            </a:pPr>
            <a:r>
              <a:rPr lang="el-GR" dirty="0" smtClean="0"/>
              <a:t>Εκτός από χρήσιμες πληροφορίες, καλά τεκμηριωμένες, καλό είναι να συμπεριλάβετε επικεφαλίδες που ενισχύουν το SEO και βοηθούν τον αναγνώστη να διαβάσει ένα μεγάλο κείμενο. Βρίσκοντας τη χρυσή τομή στον αριθμό των λέξεων, μπορείτε να δημιουργήσετε αναρτήσεις </a:t>
            </a:r>
            <a:r>
              <a:rPr lang="el-GR" dirty="0" err="1" smtClean="0"/>
              <a:t>ιστολογίου</a:t>
            </a:r>
            <a:r>
              <a:rPr lang="el-GR" dirty="0" smtClean="0"/>
              <a:t> που μαγνητίζουν το κοινό σας γιατί προσφέρουν λύσεις σε προβλήματα ή απαντούν σε ερωτήματα.</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428604"/>
            <a:ext cx="7467600" cy="1143000"/>
          </a:xfrm>
        </p:spPr>
        <p:txBody>
          <a:bodyPr>
            <a:normAutofit fontScale="90000"/>
          </a:bodyPr>
          <a:lstStyle/>
          <a:p>
            <a:r>
              <a:rPr lang="el-GR" sz="4000" b="1" dirty="0" smtClean="0"/>
              <a:t>Αριθμός λέξεων για εκπαιδευτικό περιεχόμενο</a:t>
            </a:r>
            <a:r>
              <a:rPr lang="el-GR" b="1" dirty="0" smtClean="0"/>
              <a:t/>
            </a:r>
            <a:br>
              <a:rPr lang="el-GR" b="1" dirty="0" smtClean="0"/>
            </a:br>
            <a:endParaRPr lang="el-GR" dirty="0"/>
          </a:p>
        </p:txBody>
      </p:sp>
      <p:sp>
        <p:nvSpPr>
          <p:cNvPr id="3" name="2 - Θέση περιεχομένου"/>
          <p:cNvSpPr>
            <a:spLocks noGrp="1"/>
          </p:cNvSpPr>
          <p:nvPr>
            <p:ph idx="1"/>
          </p:nvPr>
        </p:nvSpPr>
        <p:spPr>
          <a:xfrm>
            <a:off x="457200" y="1600200"/>
            <a:ext cx="7467600" cy="4614881"/>
          </a:xfrm>
        </p:spPr>
        <p:txBody>
          <a:bodyPr>
            <a:normAutofit fontScale="55000" lnSpcReduction="20000"/>
          </a:bodyPr>
          <a:lstStyle/>
          <a:p>
            <a:pPr>
              <a:buNone/>
            </a:pPr>
            <a:r>
              <a:rPr lang="el-GR" dirty="0" smtClean="0"/>
              <a:t>Κατά τη δημιουργία εκπαιδευτικού περιεχομένου, στοχεύστε σε περίπου 2.000 λέξεις για να παρέχετε εμπεριστατωμένες εξηγήσεις και να ενημερώσετε αποτελεσματικά το κοινό σας. Προσφέροντας ολοκληρωμένες πληροφορίες, επιδεικνύετε τεχνογνωσία και χτίζετε εμπιστοσύνη με τους αναγνώστες σας. Να θυμάστε να δίνετε προτεραιότητα στη σαφήνεια και να παρέχετε πολύτιμες πληροφορίες.</a:t>
            </a:r>
          </a:p>
          <a:p>
            <a:endParaRPr lang="en-US" dirty="0" smtClean="0"/>
          </a:p>
          <a:p>
            <a:pPr>
              <a:buNone/>
            </a:pPr>
            <a:r>
              <a:rPr lang="el-GR" dirty="0" smtClean="0"/>
              <a:t>Το </a:t>
            </a:r>
            <a:r>
              <a:rPr lang="el-GR" dirty="0" smtClean="0"/>
              <a:t>εκπαιδευτικό περιεχόμενο απαιτεί περισσότερες λέξεις για να καλύψει επαρκώς το θέμα, διασφαλίζοντας ότι οι αναγνώστες και οι μηχανές αναζήτησης το αντιλαμβάνονται σαν λεπτομερές και κατατοπιστικό.</a:t>
            </a:r>
          </a:p>
          <a:p>
            <a:endParaRPr lang="en-US" dirty="0" smtClean="0"/>
          </a:p>
          <a:p>
            <a:pPr>
              <a:buNone/>
            </a:pPr>
            <a:r>
              <a:rPr lang="el-GR" dirty="0" smtClean="0"/>
              <a:t>Συμπεριλαμβάνοντας </a:t>
            </a:r>
            <a:r>
              <a:rPr lang="el-GR" dirty="0" smtClean="0"/>
              <a:t>σχετικές λέξεις-κλειδιά και επικεφαλίδες, μπορείτε να ενισχύσετε το SEO του εκπαιδευτικού σας περιεχομένου. Με ένα μεγάλο αναλυτικό κείμενο των 2.000 λέξεων, έχετε την ευκαιρία να εμβαθύνετε στο θέμα και να παρέχετε μια ολοκληρωμένη εκπαιδευτική εμπειρία στους αναγνώστες σας.</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428604"/>
            <a:ext cx="7467600" cy="1143000"/>
          </a:xfrm>
        </p:spPr>
        <p:txBody>
          <a:bodyPr>
            <a:normAutofit fontScale="90000"/>
          </a:bodyPr>
          <a:lstStyle/>
          <a:p>
            <a:r>
              <a:rPr lang="el-GR" sz="4000" b="1" dirty="0" smtClean="0"/>
              <a:t>Αριθμός λέξεων για περιγραφές προϊόντων </a:t>
            </a:r>
            <a:r>
              <a:rPr lang="el-GR" sz="4000" b="1" dirty="0" err="1" smtClean="0"/>
              <a:t>eshop</a:t>
            </a:r>
            <a:r>
              <a:rPr lang="el-GR" b="1" dirty="0" smtClean="0"/>
              <a:t/>
            </a:r>
            <a:br>
              <a:rPr lang="el-GR" b="1" dirty="0" smtClean="0"/>
            </a:br>
            <a:endParaRPr lang="el-GR" dirty="0"/>
          </a:p>
        </p:txBody>
      </p:sp>
      <p:sp>
        <p:nvSpPr>
          <p:cNvPr id="3" name="2 - Θέση περιεχομένου"/>
          <p:cNvSpPr>
            <a:spLocks noGrp="1"/>
          </p:cNvSpPr>
          <p:nvPr>
            <p:ph idx="1"/>
          </p:nvPr>
        </p:nvSpPr>
        <p:spPr/>
        <p:txBody>
          <a:bodyPr>
            <a:normAutofit lnSpcReduction="10000"/>
          </a:bodyPr>
          <a:lstStyle/>
          <a:p>
            <a:pPr>
              <a:buNone/>
            </a:pPr>
            <a:r>
              <a:rPr lang="el-GR" dirty="0" smtClean="0"/>
              <a:t>Η επίτευξη ενός βέλτιστου αριθμού λέξεων περίπου 300 λέξεων είναι ζωτικής σημασίας για καλές </a:t>
            </a:r>
            <a:r>
              <a:rPr lang="el-GR" b="1" dirty="0" smtClean="0"/>
              <a:t>περιγραφές προϊόντων σε </a:t>
            </a:r>
            <a:r>
              <a:rPr lang="el-GR" b="1" dirty="0" err="1" smtClean="0"/>
              <a:t>eshop</a:t>
            </a:r>
            <a:r>
              <a:rPr lang="el-GR" dirty="0" smtClean="0"/>
              <a:t>, επιτρέποντάς σας να προβάλλετε συνοπτικά τα βασικά χαρακτηριστικά και οφέλη χωρίς να κουράζετε τους επισκέπτες σας. Αν οι 300 λέξεις σας φαίνονται λίγες, θα εκπλαγείτε πόσο δύσκολο είναι να γραφούν για κάποια προϊόντα.</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t>Για να διασφαλίσετε την επιτυχία των σελίδων προϊόντων σας στο </a:t>
            </a:r>
            <a:r>
              <a:rPr lang="el-GR" sz="2800" dirty="0" err="1" smtClean="0"/>
              <a:t>google</a:t>
            </a:r>
            <a:r>
              <a:rPr lang="el-GR" sz="2800" dirty="0" smtClean="0"/>
              <a:t>, λάβετε υπόψη τα εξής:</a:t>
            </a:r>
            <a:endParaRPr lang="el-GR" sz="2800" dirty="0"/>
          </a:p>
        </p:txBody>
      </p:sp>
      <p:sp>
        <p:nvSpPr>
          <p:cNvPr id="3" name="2 - Θέση περιεχομένου"/>
          <p:cNvSpPr>
            <a:spLocks noGrp="1"/>
          </p:cNvSpPr>
          <p:nvPr>
            <p:ph idx="1"/>
          </p:nvPr>
        </p:nvSpPr>
        <p:spPr>
          <a:xfrm>
            <a:off x="457200" y="1600200"/>
            <a:ext cx="7467600" cy="4829196"/>
          </a:xfrm>
        </p:spPr>
        <p:txBody>
          <a:bodyPr>
            <a:normAutofit fontScale="55000" lnSpcReduction="20000"/>
          </a:bodyPr>
          <a:lstStyle/>
          <a:p>
            <a:r>
              <a:rPr lang="el-GR" b="1" dirty="0" smtClean="0"/>
              <a:t>Επικεντρωθείτε στα ουσιώδη</a:t>
            </a:r>
            <a:r>
              <a:rPr lang="el-GR" dirty="0" smtClean="0"/>
              <a:t>: Χρησιμοποιήστε τον περιορισμένο αριθμό λέξεων για να τονίσετε τις πιο σημαντικές και μοναδικές ιδιότητες του προϊόντος σας. Επισημάνετε τα βασικά χαρακτηριστικά του και τον τρόπο με τον οποίο λύνει ένα πρόβλημα ή καλύπτει μια ανάγκη</a:t>
            </a:r>
            <a:r>
              <a:rPr lang="el-GR" dirty="0" smtClean="0"/>
              <a:t>.</a:t>
            </a:r>
            <a:endParaRPr lang="en-US" dirty="0" smtClean="0"/>
          </a:p>
          <a:p>
            <a:endParaRPr lang="el-GR" dirty="0" smtClean="0"/>
          </a:p>
          <a:p>
            <a:r>
              <a:rPr lang="el-GR" b="1" dirty="0" smtClean="0"/>
              <a:t>Ενσωματώστε στρατηγικές λέξεις-κλειδιά</a:t>
            </a:r>
            <a:r>
              <a:rPr lang="el-GR" dirty="0" smtClean="0"/>
              <a:t>: Επιλέξτε σχετικές λέξεις-κλειδιά υψηλής απόδοσης για να βελτιστοποιήσετε τις σελίδες του προϊόντος σας για τις μηχανές αναζήτησης. Ενσωματώστε αυτές τις λέξεις-κλειδιά με φυσικό τρόπο στις συνοπτικές περιγραφές σας για να βελτιώσετε την ορατότητα και να προσελκύσετε το σωστό κοινό, χωρίς όμως να καταφεύγετε σε ατελείωτες επαναλήψεις</a:t>
            </a:r>
            <a:r>
              <a:rPr lang="el-GR" dirty="0" smtClean="0"/>
              <a:t>.</a:t>
            </a:r>
            <a:endParaRPr lang="en-US" dirty="0" smtClean="0"/>
          </a:p>
          <a:p>
            <a:endParaRPr lang="el-GR" dirty="0" smtClean="0"/>
          </a:p>
          <a:p>
            <a:r>
              <a:rPr lang="el-GR" b="1" dirty="0" smtClean="0"/>
              <a:t>Διατηρήστε την αναγνωσιμότητα</a:t>
            </a:r>
            <a:r>
              <a:rPr lang="el-GR" dirty="0" smtClean="0"/>
              <a:t>: Διατηρήστε τη γλώσσα σας σαφή, περιεκτική και ελκυστική. Χρησιμοποιήστε λίστες ή σύντομες παραγράφους για να σπάσετε το κείμενο σε μικρότερα κομμάτια και να διευκολύνετε τους αναγνώστες να το διαβάσουν και να το κατανοήσουν. Να θυμάστε, η επιτυχία προέρχεται από την παροχή πολύτιμων πληροφοριών με συνοπτικό και συναρπαστικό τρόπο.</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428604"/>
            <a:ext cx="7467600" cy="1143000"/>
          </a:xfrm>
        </p:spPr>
        <p:txBody>
          <a:bodyPr>
            <a:noAutofit/>
          </a:bodyPr>
          <a:lstStyle/>
          <a:p>
            <a:r>
              <a:rPr lang="el-GR" sz="3600" b="1" dirty="0" smtClean="0"/>
              <a:t>Το μήκος των κειμένων στα άρθρα ειδήσεων</a:t>
            </a:r>
            <a:br>
              <a:rPr lang="el-GR" sz="3600" b="1" dirty="0" smtClean="0"/>
            </a:br>
            <a:endParaRPr lang="el-GR" sz="3600" dirty="0"/>
          </a:p>
        </p:txBody>
      </p:sp>
      <p:sp>
        <p:nvSpPr>
          <p:cNvPr id="3" name="2 - Θέση περιεχομένου"/>
          <p:cNvSpPr>
            <a:spLocks noGrp="1"/>
          </p:cNvSpPr>
          <p:nvPr>
            <p:ph idx="1"/>
          </p:nvPr>
        </p:nvSpPr>
        <p:spPr/>
        <p:txBody>
          <a:bodyPr>
            <a:normAutofit lnSpcReduction="10000"/>
          </a:bodyPr>
          <a:lstStyle/>
          <a:p>
            <a:r>
              <a:rPr lang="el-GR" dirty="0" smtClean="0"/>
              <a:t>Στα ειδησεογραφικά άρθρα, είναι σημαντικό να βρείτε μια ισορροπία μεταξύ της παροχής ολοκληρωμένης κάλυψης και της διατήρησης της συντομίας. Στοχεύστε μεταξύ 500 και 800 λέξεων. Αυτή η έκταση σας επιτρέπει να παρέχετε ακριβείς πληροφορίες, διατηρώντας παράλληλα την προσοχή των αναγνωστών χωρίς να ξεφεύγετε από το θέμα.</a:t>
            </a:r>
            <a:endParaRPr lang="el-GR" dirty="0"/>
          </a:p>
        </p:txBody>
      </p:sp>
    </p:spTree>
  </p:cSld>
  <p:clrMapOvr>
    <a:masterClrMapping/>
  </p:clrMapOvr>
</p:sld>
</file>

<file path=ppt/theme/theme1.xml><?xml version="1.0" encoding="utf-8"?>
<a:theme xmlns:a="http://schemas.openxmlformats.org/drawingml/2006/main" name="Τεχνικό">
  <a:themeElements>
    <a:clrScheme name="Τεχνικό">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Τεχνικό">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18</TotalTime>
  <Words>1215</Words>
  <Application>Microsoft Office PowerPoint</Application>
  <PresentationFormat>Προβολή στην οθόνη (4:3)</PresentationFormat>
  <Paragraphs>69</Paragraphs>
  <Slides>21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Τεχνικό</vt:lpstr>
      <vt:lpstr>Διαφάνεια 1</vt:lpstr>
      <vt:lpstr>Διαφάνεια 2</vt:lpstr>
      <vt:lpstr>Ο αντίκτυπος του αριθμού λέξεων στην κατάταξη στο google </vt:lpstr>
      <vt:lpstr>Διαφάνεια 4</vt:lpstr>
      <vt:lpstr>Βέλτιστος αριθμός λέξεων για κείμενα σε ιστολόγια: Βρίσκοντας τη χρυσή τομή </vt:lpstr>
      <vt:lpstr>Αριθμός λέξεων για εκπαιδευτικό περιεχόμενο </vt:lpstr>
      <vt:lpstr>Αριθμός λέξεων για περιγραφές προϊόντων eshop </vt:lpstr>
      <vt:lpstr>Για να διασφαλίσετε την επιτυχία των σελίδων προϊόντων σας στο google, λάβετε υπόψη τα εξής:</vt:lpstr>
      <vt:lpstr>Το μήκος των κειμένων στα άρθρα ειδήσεων </vt:lpstr>
      <vt:lpstr>Αυξήστε τις πωλήσεις με landing pages </vt:lpstr>
      <vt:lpstr>Επιτυχία στο SEO με επαγγελματική κειμενογράφηση </vt:lpstr>
      <vt:lpstr>Διαφάνεια 12</vt:lpstr>
      <vt:lpstr>Διαφάνεια 13</vt:lpstr>
      <vt:lpstr>Διαφάνεια 14</vt:lpstr>
      <vt:lpstr>Διαφάνεια 15</vt:lpstr>
      <vt:lpstr>Διαφάνεια 16</vt:lpstr>
      <vt:lpstr>Διαφάνεια 17</vt:lpstr>
      <vt:lpstr>Πώς επηρεάζει ο αριθμός των λέξεων την κατάταξη SEO; </vt:lpstr>
      <vt:lpstr>Ποιος είναι ο βέλτιστος αριθμός λέξεων για αναρτήσεις σε ιστολόγια; </vt:lpstr>
      <vt:lpstr>Πόσες λέξεις χρειάζονται για καλές περιγραφές προϊόντων; </vt:lpstr>
      <vt:lpstr>Ποιες είναι οι οδηγίες για τον αριθμό των λέξεων για κείμενα ειδήσεων;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dell 15-5100</dc:creator>
  <cp:lastModifiedBy>dell 15-5100</cp:lastModifiedBy>
  <cp:revision>2</cp:revision>
  <dcterms:created xsi:type="dcterms:W3CDTF">2024-12-02T15:13:24Z</dcterms:created>
  <dcterms:modified xsi:type="dcterms:W3CDTF">2024-12-02T15:31:29Z</dcterms:modified>
</cp:coreProperties>
</file>