
<file path=[Content_Types].xml><?xml version="1.0" encoding="utf-8"?>
<Types xmlns="http://schemas.openxmlformats.org/package/2006/content-types">
  <Default Extension="jpeg" ContentType="image/jpeg"/>
  <Default Extension="JPG" ContentType="image/.jp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82" r:id="rId5"/>
    <p:sldId id="258" r:id="rId6"/>
    <p:sldId id="259" r:id="rId7"/>
    <p:sldId id="260" r:id="rId8"/>
    <p:sldId id="261" r:id="rId9"/>
    <p:sldId id="262" r:id="rId10"/>
    <p:sldId id="271" r:id="rId11"/>
    <p:sldId id="272" r:id="rId12"/>
    <p:sldId id="274" r:id="rId13"/>
    <p:sldId id="264" r:id="rId14"/>
    <p:sldId id="263" r:id="rId15"/>
    <p:sldId id="266" r:id="rId16"/>
    <p:sldId id="267" r:id="rId17"/>
    <p:sldId id="269" r:id="rId18"/>
    <p:sldId id="270" r:id="rId19"/>
    <p:sldId id="265"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l-GR" altLang="en-US"/>
              <a:t>ΕΛΑΣΤΙΚΑ</a:t>
            </a:r>
            <a:endParaRPr lang="el-GR" altLang="en-US"/>
          </a:p>
        </p:txBody>
      </p:sp>
      <p:sp>
        <p:nvSpPr>
          <p:cNvPr id="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construction"/>
          <p:cNvPicPr>
            <a:picLocks noChangeAspect="1"/>
          </p:cNvPicPr>
          <p:nvPr>
            <p:ph idx="1"/>
          </p:nvPr>
        </p:nvPicPr>
        <p:blipFill>
          <a:blip r:embed="rId1"/>
          <a:stretch>
            <a:fillRect/>
          </a:stretch>
        </p:blipFill>
        <p:spPr>
          <a:xfrm>
            <a:off x="2202815" y="608965"/>
            <a:ext cx="6400800" cy="555498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Δομή ελαστικού Radial: Η ζώνη αποτελείται από διάφορες στρώσεις (1 &amp; 2) ειδικών ινών. Τα λινά (7) απλώνονται ακτινωτά και δένονται γύρω από τη στεφάνη (3). Η γόμα (5) είναι το υλικό που περιβάλλει το ελαστικό</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Ανομοιόμορφη-φθορά-Ελαστικών-1"/>
          <p:cNvPicPr>
            <a:picLocks noChangeAspect="1"/>
          </p:cNvPicPr>
          <p:nvPr>
            <p:ph idx="1"/>
          </p:nvPr>
        </p:nvPicPr>
        <p:blipFill>
          <a:blip r:embed="rId1"/>
          <a:stretch>
            <a:fillRect/>
          </a:stretch>
        </p:blipFill>
        <p:spPr>
          <a:xfrm>
            <a:off x="1186815" y="1825625"/>
            <a:ext cx="9817100" cy="435165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1-enhmerwnoyn-elastika-fthora-3105me"/>
          <p:cNvPicPr>
            <a:picLocks noChangeAspect="1"/>
          </p:cNvPicPr>
          <p:nvPr>
            <p:ph idx="1"/>
          </p:nvPr>
        </p:nvPicPr>
        <p:blipFill>
          <a:blip r:embed="rId1"/>
          <a:stretch>
            <a:fillRect/>
          </a:stretch>
        </p:blipFill>
        <p:spPr>
          <a:xfrm>
            <a:off x="2761615" y="2129155"/>
            <a:ext cx="6667500" cy="37433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Ο δείκτης φορτίου ελαστικών προσδιορίζει το μέγιστο φορτίο στο οποίο τα ελαστικά αναμένεται να λειτουργήσουν σωστά, δηλ. την απόλυτη φέρουσα ικανότητα. Θα βρείτε αυτές τις πληροφορίες στα ελαστικά σας, στην πλευρική επιφάνεια των ελαστικών δίπλα στον τύπο του ελαστικού</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Αν πάρουμε για παράδειγμα την εξής διάσταση ελαστικού αυτοκινήτου 195/55 R16 87 V, το 87 αντιπροσωπεύει το δείκτη φορτίου. Όπως θα δείτε είναι ένας απλός διψήφιος αριθμός ο οποίος ΔΕΝ υποδεικνύει κιλά. Για να δείτε σε πόσα κιλά αντιστοιχεί το 87 θα πρέπει να ανατρέξετε στον παρακάτω αντίστοιχο πίνακα. Στην προκειμένη περίπτωση είναι 545 κιλά. Δηλαδή ένα όχημα που είναι εφοδιασμένο με 4 ελαστικά της παραπάνω διάστασης θα μπορεί να φορτωθεί στο μέγιστο 4Χ545 κιλά δηλαδή 2180 κιλά.</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diktis_fortiou_pinakas"/>
          <p:cNvPicPr>
            <a:picLocks noChangeAspect="1"/>
          </p:cNvPicPr>
          <p:nvPr>
            <p:ph idx="1"/>
          </p:nvPr>
        </p:nvPicPr>
        <p:blipFill>
          <a:blip r:embed="rId1"/>
          <a:stretch>
            <a:fillRect/>
          </a:stretch>
        </p:blipFill>
        <p:spPr>
          <a:xfrm>
            <a:off x="1396365" y="1867535"/>
            <a:ext cx="9398000" cy="42672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Δείκτης ταχύτητας ελαστικών</a:t>
            </a:r>
            <a:endParaRPr lang="en-US"/>
          </a:p>
          <a:p>
            <a:endParaRPr lang="en-US"/>
          </a:p>
          <a:p>
            <a:endParaRPr lang="en-US"/>
          </a:p>
          <a:p>
            <a:r>
              <a:rPr lang="en-US"/>
              <a:t>Ο δείκτης ταχύτητας ελαστικών δείχνει την μέγιστη ταχύτητα οχήματος στην οποία τα ελαστικά αναμένεται να λειτουργήσουν σωστά.</a:t>
            </a:r>
            <a:endParaRPr lang="en-US"/>
          </a:p>
          <a:p>
            <a:r>
              <a:rPr lang="en-US"/>
              <a:t>Η αναγραφή του γίνεται στην πλευρική επιφάνεια των ελαστικών δίπλα στον τύπο του ελαστικού.</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speedindex_gr"/>
          <p:cNvPicPr>
            <a:picLocks noChangeAspect="1"/>
          </p:cNvPicPr>
          <p:nvPr>
            <p:ph idx="1"/>
          </p:nvPr>
        </p:nvPicPr>
        <p:blipFill>
          <a:blip r:embed="rId1"/>
          <a:stretch>
            <a:fillRect/>
          </a:stretch>
        </p:blipFill>
        <p:spPr>
          <a:xfrm>
            <a:off x="2174875" y="1691005"/>
            <a:ext cx="7842885" cy="452247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Θερινά ελαστικά</a:t>
            </a:r>
            <a:endParaRPr lang="en-US"/>
          </a:p>
          <a:p>
            <a:endParaRPr lang="en-US"/>
          </a:p>
          <a:p>
            <a:r>
              <a:rPr lang="en-US"/>
              <a:t>Αυτά τα ελαστικά είναι τα πρώτης εφαρμογής ελαστικά από το εργοστάσιο και είναι σχεδιασμένα να προσφέρουν καλή οδική συμπεριφορά τόσο σε στεγνό όσο και βρεγμένο οδόστρωμα. Ανάλογα με την κατηγορία του αυτοκινήτου και την διάσταση ελαστικών που εκείνο φοράει, τα θερινά ελαστικά χωρίζονται στα νορμάλ ή συμβατικά, στα υψηλών επιδόσεων και στα υπερυψηλών επιδόσεων.</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ΣΥΣΦΙΞΗ ΤΡΟΧΟΥ"/>
          <p:cNvPicPr>
            <a:picLocks noChangeAspect="1"/>
          </p:cNvPicPr>
          <p:nvPr>
            <p:ph idx="1"/>
          </p:nvPr>
        </p:nvPicPr>
        <p:blipFill>
          <a:blip r:embed="rId1"/>
          <a:stretch>
            <a:fillRect/>
          </a:stretch>
        </p:blipFill>
        <p:spPr>
          <a:xfrm>
            <a:off x="2435225" y="2359025"/>
            <a:ext cx="7506970" cy="249618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ELASTIKO-small"/>
          <p:cNvPicPr>
            <a:picLocks noChangeAspect="1"/>
          </p:cNvPicPr>
          <p:nvPr>
            <p:ph idx="1"/>
          </p:nvPr>
        </p:nvPicPr>
        <p:blipFill>
          <a:blip r:embed="rId1"/>
          <a:stretch>
            <a:fillRect/>
          </a:stretch>
        </p:blipFill>
        <p:spPr>
          <a:xfrm>
            <a:off x="2882900" y="1825625"/>
            <a:ext cx="6425565" cy="435165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Τα χειμερινά ελαστικά διαφέρουν στην σχεδίαση και την σύσταση όντας πιο μαλακά σε γόμα και με βαθιά χάραξη, ώστε να αποβάλλουν αποτελεσματικά το νερό ανάμεσα στα αυλάκια τους. Τα χειμερινά ελαστικά ωστόσο δεν ενδείκνυται να χρησιμοποιούνται όλο το χρόνο καθώς η φθορά τους είναι έντονη αλλά και το κράτημά τους σε στεγνό οδόστρωμα υπολείπεται των θερινών.</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winter_tyre1-small"/>
          <p:cNvPicPr>
            <a:picLocks noChangeAspect="1"/>
          </p:cNvPicPr>
          <p:nvPr>
            <p:ph idx="1"/>
          </p:nvPr>
        </p:nvPicPr>
        <p:blipFill>
          <a:blip r:embed="rId1"/>
          <a:stretch>
            <a:fillRect/>
          </a:stretch>
        </p:blipFill>
        <p:spPr>
          <a:xfrm>
            <a:off x="2823210" y="1825625"/>
            <a:ext cx="6544310" cy="435165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80000"/>
          </a:bodyPr>
          <a:p>
            <a:r>
              <a:rPr lang="en-US"/>
              <a:t>Ελαστικά για 4X4</a:t>
            </a:r>
            <a:endParaRPr lang="en-US"/>
          </a:p>
          <a:p>
            <a:endParaRPr lang="en-US"/>
          </a:p>
          <a:p>
            <a:r>
              <a:rPr lang="en-US"/>
              <a:t>Τα ελαστικά για SUV και εκτός δρόμου αυτοκίνητα χωρίζονται στα All Terrain και στα Mud + Snow. Tα Α/Τ είναι κατάλληλα για όλες τις συνθήκες πάντα μέσα σε νορμάλ πλαίσια κίνησης ενός τέτοιου αυτοκινήτου και είναι εκείνα που εφοδιάζουν τα αυτοκίνητα από το εργοστάσιο. Η πιο ειδική λύση είναι τα Mud and Snow ελαστικά που  προορίζονται κυρίως για αυτοκίνητα με εκτός δρόμου χαρακτήρα και που φυσικά κινούνται σε εκτός δρόμου διαδρομές. Η σχεδίασή τους αλλά και η σκληρή τους γόμα τα καθιστά ανθεκτικά σε κακοτράχαλα εδάφη και ικανά για προσπέλαση λασπωμένων επιφανειών. Γενικά τα ελαστικά αυτά είναι η καλύτερη επιλογή για όσους αναζητούν την περιπέτεια που χαρίζει ένα off road αυτοκίνητο, ωστόσο στην άσφαλτο δεν προσφέρουν καλή πρόσφυση και ειδικά σε βρεγμένες επιφάνειες, ενώ και ο θόρυβος κύλισής τους είναι ιδιαίτερα αισθητός στην καμπίνα.</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70000"/>
          </a:bodyPr>
          <a:p>
            <a:r>
              <a:rPr lang="en-US"/>
              <a:t>Eλαστικά Run Flat</a:t>
            </a:r>
            <a:endParaRPr lang="en-US"/>
          </a:p>
          <a:p>
            <a:endParaRPr lang="en-US"/>
          </a:p>
          <a:p>
            <a:r>
              <a:rPr lang="en-US"/>
              <a:t>Mια ειδική υποκατηγορία των ελαστικών είναι αυτή των Run Flat. Τα ελαστικά αυτά επιτρέπουν την κίνηση του αυτοκινήτου ακόμα και όταν υπάρχει ολική απώλεια της πίεσης και διαχωρίζονται σε τρεις τύπους. Εκείνα που διαθέτουν ειδική στρώση στο εσωτερικό τους (Self-Sealing), εκείνα που διαθέτουν ειδική ενισχυμένη γόμα στα πλαϊνά τους έτσι ώστε να το υποστηρίζουν σε περίπτωση απώλειας (Self Supporting) και εκείνα που διαθέτουν ειδικό δακτύλιο γύρω από το χείλος της ζάντας που υποστηρίζει το ελαστικό σε περίπτωση κλαταρίσματος (Auxiliary Supported Run Flat Systems). Σε κάθε περίπτωση τα ελαστικά αυτά είναι σχεδιασμένα να αντέξουν την απώλεια αέρα και να μην καταστραφούν άμεσα, δίδοντας στον οδηγό την δυνατότητα να κινηθεί με μικρές ταχύτητες μέχρι το πλησιέστερο κατάστημα ελαστικών για την αντικατάστασή του. Αρνητικά αυτών των ελαστικών αποτελούν η αυξημένη -σε σχέση με τα συμβατικά- τιμή αγοράς, η επιβεβλημένη αντικατάστασή τους σε περίπτωση κλαταρίσματος και τα μειωμένα επίπεδα άνεσης που προσφέρουν.</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Run-Flat-Tire-small"/>
          <p:cNvPicPr>
            <a:picLocks noChangeAspect="1"/>
          </p:cNvPicPr>
          <p:nvPr>
            <p:ph idx="1"/>
          </p:nvPr>
        </p:nvPicPr>
        <p:blipFill>
          <a:blip r:embed="rId1"/>
          <a:stretch>
            <a:fillRect/>
          </a:stretch>
        </p:blipFill>
        <p:spPr>
          <a:xfrm>
            <a:off x="2336800" y="1031240"/>
            <a:ext cx="7829550" cy="522033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TIRE LABEL SURVEY GRAPHIC(2)"/>
          <p:cNvPicPr>
            <a:picLocks noChangeAspect="1"/>
          </p:cNvPicPr>
          <p:nvPr>
            <p:ph idx="1"/>
          </p:nvPr>
        </p:nvPicPr>
        <p:blipFill>
          <a:blip r:embed="rId1"/>
          <a:stretch>
            <a:fillRect/>
          </a:stretch>
        </p:blipFill>
        <p:spPr>
          <a:xfrm>
            <a:off x="1967865" y="2375535"/>
            <a:ext cx="8255000" cy="3251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tyre_markings"/>
          <p:cNvPicPr>
            <a:picLocks noChangeAspect="1"/>
          </p:cNvPicPr>
          <p:nvPr>
            <p:ph idx="1"/>
          </p:nvPr>
        </p:nvPicPr>
        <p:blipFill>
          <a:blip r:embed="rId1"/>
          <a:stretch>
            <a:fillRect/>
          </a:stretch>
        </p:blipFill>
        <p:spPr>
          <a:xfrm>
            <a:off x="2240915" y="1235710"/>
            <a:ext cx="7242810" cy="54876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1:Πλάτος ελαστικού. Αν υπάρχουν γράμματα πριν από το νούμερο δηλώνουν τον τύπο του οχήματος που έιναι σχεδιασμένο το ελαστικο(π.χ. LT=Light Truck, P=Passenger)</a:t>
            </a:r>
            <a:endParaRPr lang="en-US"/>
          </a:p>
          <a:p>
            <a:r>
              <a:rPr lang="en-US"/>
              <a:t>2:Αναλογία πλευρικου ύψους προς το πλάτος του ελαστικού</a:t>
            </a:r>
            <a:endParaRPr lang="en-US"/>
          </a:p>
          <a:p>
            <a:r>
              <a:rPr lang="en-US"/>
              <a:t>3:Radial κατασκευή</a:t>
            </a:r>
            <a:endParaRPr lang="en-US"/>
          </a:p>
          <a:p>
            <a:r>
              <a:rPr lang="en-US"/>
              <a:t>4:Διάμετρος ζάντας</a:t>
            </a:r>
            <a:endParaRPr lang="en-US"/>
          </a:p>
          <a:p>
            <a:r>
              <a:rPr lang="en-US"/>
              <a:t>5:Δείκτης φορτίου(Πίνακας)</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6:Δείκτης ταχύτητας(Πίνακας)</a:t>
            </a:r>
            <a:endParaRPr lang="en-US"/>
          </a:p>
          <a:p>
            <a:r>
              <a:rPr lang="en-US"/>
              <a:t>7:Αεροστεγές ελαστικό. Αν δεν αναγράφετε τότε το ελαστικό χρειάζετε σαμπρέλα</a:t>
            </a:r>
            <a:endParaRPr lang="en-US"/>
          </a:p>
          <a:p>
            <a:r>
              <a:rPr lang="en-US"/>
              <a:t>8:Κατάλληλο για χρήση σε χώμα και χιόνι(M=mud, S=snow)</a:t>
            </a:r>
            <a:endParaRPr lang="en-US"/>
          </a:p>
          <a:p>
            <a:r>
              <a:rPr lang="en-US"/>
              <a:t>9:Χώρα προέλευσης</a:t>
            </a:r>
            <a:endParaRPr lang="en-US"/>
          </a:p>
          <a:p>
            <a:r>
              <a:rPr lang="en-US"/>
              <a:t>10:Επωνυμία κατασκευαστή</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11:Δείκτες φθοράς πέλματος(Τοποθετημένοι στο χαμηλότερο νόμιμο επιτρεπόμενο βάθος 1.6mm-όχι σε όλα τα ελαστικά)</a:t>
            </a:r>
            <a:endParaRPr lang="en-US"/>
          </a:p>
          <a:p>
            <a:r>
              <a:rPr lang="en-US"/>
              <a:t>12:Πληροφορίες που χρειάζονται για τον βαθμό ποιότητας του ελαστικού - όχι σε όλα τα ελαστικά</a:t>
            </a:r>
            <a:endParaRPr lang="en-US"/>
          </a:p>
          <a:p>
            <a:r>
              <a:rPr lang="en-US"/>
              <a:t>13:Χαρακτηρισμός βάση κανονισμού DOT</a:t>
            </a:r>
            <a:endParaRPr lang="en-US"/>
          </a:p>
          <a:p>
            <a:r>
              <a:rPr lang="en-US"/>
              <a:t>14:Κωδικός εργοστασίου παραγωγής</a:t>
            </a:r>
            <a:endParaRPr lang="en-US"/>
          </a:p>
          <a:p>
            <a:r>
              <a:rPr lang="en-US"/>
              <a:t>15:Ημερομηνία παραγωγής</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16:Ονομασία προιόντος</a:t>
            </a:r>
            <a:endParaRPr lang="en-US"/>
          </a:p>
          <a:p>
            <a:r>
              <a:rPr lang="en-US"/>
              <a:t>17:Στοιχεία για μέγιστο φορτίο και πίεση ελαστικού</a:t>
            </a:r>
            <a:endParaRPr lang="en-US"/>
          </a:p>
          <a:p>
            <a:r>
              <a:rPr lang="en-US"/>
              <a:t>18:Ενδειξη της εξωτερικής πλευράς(Για ασύμετρα ελαστικά)</a:t>
            </a:r>
            <a:endParaRPr lang="en-US"/>
          </a:p>
          <a:p>
            <a:r>
              <a:rPr lang="en-US"/>
              <a:t>19:Στοιχεία μίγματος στο πέλμα και στα τοιχώματα του ελαστικού</a:t>
            </a:r>
            <a:endParaRPr lang="en-US"/>
          </a:p>
          <a:p>
            <a:r>
              <a:rPr lang="en-US"/>
              <a:t>20:Αριθμός έγκρισης σύμφωνα με ECE30</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Aπό τον τρόπο με τον οποίο οι ίνες του σκελετού είναι διατεταγμένες στο χώρο, διακρίνουμε δύο κατηγορίες ελαστικών: Tα ακτινικά (ή «ράντιαλ») και τα λάστιχα διαγωνίων λινών, τα οποία πλέον δεν χρησιμοποιούνται. Στα τελευταία, οι ίνες του σκελετού διασταυρώνονται μεταξύ τους και η διεύθυνσή τους δεν συμπίπτει με τη διεύθυνση της ακτίνας του ελαστικού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5177</Words>
  <Application>WPS Presentation</Application>
  <PresentationFormat>Widescreen</PresentationFormat>
  <Paragraphs>54</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ΕΛΑΣΤΙΚΑ</dc:title>
  <dc:creator>user</dc:creator>
  <cp:lastModifiedBy>user</cp:lastModifiedBy>
  <cp:revision>1</cp:revision>
  <dcterms:created xsi:type="dcterms:W3CDTF">2022-11-07T19:45:15Z</dcterms:created>
  <dcterms:modified xsi:type="dcterms:W3CDTF">2022-11-07T19:45:15Z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6902035F9B8643CD9AE86151F595E448</vt:lpwstr>
  </property>
  <property fmtid="{D5CDD505-2E9C-101B-9397-08002B2CF9AE}" pid="3" name="KSOProductBuildVer">
    <vt:lpwstr>1033-11.2.0.11380</vt:lpwstr>
  </property>
</Properties>
</file>