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5143500" cx="9144000"/>
  <p:notesSz cx="6858000" cy="9144000"/>
  <p:embeddedFontLst>
    <p:embeddedFont>
      <p:font typeface="Nunito"/>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Nunito-bold.fntdata"/><Relationship Id="rId20" Type="http://schemas.openxmlformats.org/officeDocument/2006/relationships/slide" Target="slides/slide15.xml"/><Relationship Id="rId42" Type="http://schemas.openxmlformats.org/officeDocument/2006/relationships/font" Target="fonts/Nunito-boldItalic.fntdata"/><Relationship Id="rId41" Type="http://schemas.openxmlformats.org/officeDocument/2006/relationships/font" Target="fonts/Nunito-italic.fnt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Nunito-regular.fnt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2160fb1812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2160fb1812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2160fb1812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2160fb1812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2160fb1812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32160fb1812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32160fb1812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32160fb1812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32160fb1812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32160fb1812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2160fb1812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32160fb1812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32160fb1812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32160fb1812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2160fb1812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32160fb1812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32160fb1812_0_2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32160fb1812_0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32160fb1812_0_2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32160fb1812_0_2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2160fb1812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2160fb1812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2160fb1812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32160fb1812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32160fb1812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32160fb1812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32160fb1812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32160fb1812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32160fb1812_0_2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32160fb1812_0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32160fb1812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32160fb1812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32160fb1812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2160fb1812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32160fb1812_0_2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32160fb1812_0_2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32160fb1812_0_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32160fb1812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32160fb1812_0_3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32160fb1812_0_3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32160fb1812_0_3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32160fb1812_0_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2160fb1812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2160fb1812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32160fb1812_0_3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32160fb1812_0_3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2160fb1812_0_3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2160fb1812_0_3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32160fb1812_0_3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32160fb1812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32160fb1812_0_3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32160fb1812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2160fb1812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2160fb1812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2160fb1812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2160fb1812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2160fb1812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2160fb1812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2160fb1812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2160fb1812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2160fb1812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2160fb1812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2160fb1812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2160fb1812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l"/>
              <a:t>10 Google Analytics, Google adwords</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t>ΣΑΕΚ Σίνδου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 4. Ρύθμιση Στόχων και Παρακολούθηση Μετατροπών</a:t>
            </a:r>
            <a:endParaRPr/>
          </a:p>
        </p:txBody>
      </p:sp>
      <p:sp>
        <p:nvSpPr>
          <p:cNvPr id="183" name="Google Shape;183;p22"/>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Ορισμός Στόχων: Καθορίζεις συγκεκριμένους στόχους για τον ιστότοπό σου (π.χ., εγγραφές σε ενημερωτικά δελτία, συμπλήρωση φορμών επικοινωνίας).</a:t>
            </a:r>
            <a:endParaRPr/>
          </a:p>
          <a:p>
            <a:pPr indent="0" lvl="0" marL="0" rtl="0" algn="l">
              <a:spcBef>
                <a:spcPts val="1200"/>
              </a:spcBef>
              <a:spcAft>
                <a:spcPts val="1200"/>
              </a:spcAft>
              <a:buNone/>
            </a:pPr>
            <a:r>
              <a:rPr lang="el"/>
              <a:t>- Παρακολούθηση Μετατροπών: Αναλύεις την επιτυχία των στόχων σου, όπως τον αριθμό των επισκεπτών που πραγματοποιούν μια αγορά ή εγγράφονται σε ένα ενημερωτικό δελτίο.</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5. Δημιουργία Αναφορών</a:t>
            </a:r>
            <a:endParaRPr/>
          </a:p>
        </p:txBody>
      </p:sp>
      <p:sp>
        <p:nvSpPr>
          <p:cNvPr id="189" name="Google Shape;189;p23"/>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Προσαρμοσμένες Αναφορές: Δημιουργείς προσαρμοσμένες αναφορές για να εστιάσεις σε συγκεκριμένες μετρήσεις και δεδομένα που είναι σημαντικά για την επιχείρησή σου.</a:t>
            </a:r>
            <a:endParaRPr/>
          </a:p>
          <a:p>
            <a:pPr indent="0" lvl="0" marL="0" rtl="0" algn="l">
              <a:spcBef>
                <a:spcPts val="1200"/>
              </a:spcBef>
              <a:spcAft>
                <a:spcPts val="1200"/>
              </a:spcAft>
              <a:buNone/>
            </a:pPr>
            <a:r>
              <a:rPr lang="el"/>
              <a:t>- Περίληψη Αναλύσεων: Συνοψίζεις τα ευρήματα και δημιουργείς αναφορές για να τις παρουσιάσεις σε ενδιαφερόμενους φορείς ή ομάδες.</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4"/>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Google Ads</a:t>
            </a:r>
            <a:endParaRPr/>
          </a:p>
          <a:p>
            <a:pPr indent="0" lvl="0" marL="0" rtl="0" algn="l">
              <a:spcBef>
                <a:spcPts val="0"/>
              </a:spcBef>
              <a:spcAft>
                <a:spcPts val="0"/>
              </a:spcAft>
              <a:buNone/>
            </a:pPr>
            <a:r>
              <a:rPr lang="el"/>
              <a:t> 1. Εισαγωγή</a:t>
            </a:r>
            <a:endParaRPr/>
          </a:p>
        </p:txBody>
      </p:sp>
      <p:sp>
        <p:nvSpPr>
          <p:cNvPr id="195" name="Google Shape;195;p2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Google Ads είναι η πλατφόρμα διαφήμισης της Google που επιτρέπει στις επιχειρήσεις να προβάλλουν διαφημίσεις στους χρήστες του διαδικτύου. Αυτές οι διαφημίσεις εμφανίζονται σε αποτελέσματα αναζήτησης της Google, σε ιστοσελίδες συνεργατών και στο YouTube.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2. Βασικά Χαρακτηριστικά</a:t>
            </a:r>
            <a:endParaRPr/>
          </a:p>
        </p:txBody>
      </p:sp>
      <p:sp>
        <p:nvSpPr>
          <p:cNvPr id="201" name="Google Shape;201;p2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Δημοπρασία Λέξεων-Κλειδιών: Οι διαφημιστές προσφέρουν για λέξεις-κλειδιά σχετικές με τις διαφημίσεις τους.</a:t>
            </a:r>
            <a:endParaRPr/>
          </a:p>
          <a:p>
            <a:pPr indent="0" lvl="0" marL="0" rtl="0" algn="l">
              <a:spcBef>
                <a:spcPts val="1200"/>
              </a:spcBef>
              <a:spcAft>
                <a:spcPts val="0"/>
              </a:spcAft>
              <a:buNone/>
            </a:pPr>
            <a:r>
              <a:rPr lang="el"/>
              <a:t>- Πληρωμή Ανά Κλικ (PPC): Οι διαφημιστές πληρώνουν μόνο όταν ένας χρήστης κάνει κλικ στη διαφήμισή τους.</a:t>
            </a:r>
            <a:endParaRPr/>
          </a:p>
          <a:p>
            <a:pPr indent="0" lvl="0" marL="0" rtl="0" algn="l">
              <a:spcBef>
                <a:spcPts val="1200"/>
              </a:spcBef>
              <a:spcAft>
                <a:spcPts val="0"/>
              </a:spcAft>
              <a:buNone/>
            </a:pPr>
            <a:r>
              <a:rPr lang="el"/>
              <a:t>- Στοχευμένο Κοινό: Στοχεύστε συγκεκριμένες ομάδες χρηστών βάσει δημογραφικών στοιχείων, τοποθεσίας και συμπεριφοράς.</a:t>
            </a:r>
            <a:endParaRPr/>
          </a:p>
          <a:p>
            <a:pPr indent="0" lvl="0" marL="0" rtl="0" algn="l">
              <a:spcBef>
                <a:spcPts val="1200"/>
              </a:spcBef>
              <a:spcAft>
                <a:spcPts val="1200"/>
              </a:spcAft>
              <a:buNone/>
            </a:pPr>
            <a:r>
              <a:rPr lang="el"/>
              <a:t>- Διαφημίσεις σε Πολλαπλές Πλατφόρμες: Εμφάνιση διαφημίσεων σε αναζητήσεις Google, YouTube, και ιστοσελίδες του Δικτύου Google.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3. Πλεονεκτήματα</a:t>
            </a:r>
            <a:endParaRPr/>
          </a:p>
        </p:txBody>
      </p:sp>
      <p:sp>
        <p:nvSpPr>
          <p:cNvPr id="207" name="Google Shape;207;p2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l"/>
              <a:t>- Ακριβής Στόχευση: Οι διαφημίσεις εμφανίζονται μόνο στους χρήστες που είναι πιθανότερο να ενδιαφέρονται για τα προϊόντα ή τις υπηρεσίες σας.</a:t>
            </a:r>
            <a:endParaRPr/>
          </a:p>
          <a:p>
            <a:pPr indent="0" lvl="0" marL="0" rtl="0" algn="l">
              <a:spcBef>
                <a:spcPts val="1200"/>
              </a:spcBef>
              <a:spcAft>
                <a:spcPts val="0"/>
              </a:spcAft>
              <a:buNone/>
            </a:pPr>
            <a:r>
              <a:rPr lang="el"/>
              <a:t>- Αναλυτικά Δεδομένα: Παροχή λεπτομερών αναφορών και στατιστικών για την απόδοση των διαφημίσεων.</a:t>
            </a:r>
            <a:endParaRPr/>
          </a:p>
          <a:p>
            <a:pPr indent="0" lvl="0" marL="0" rtl="0" algn="l">
              <a:spcBef>
                <a:spcPts val="1200"/>
              </a:spcBef>
              <a:spcAft>
                <a:spcPts val="0"/>
              </a:spcAft>
              <a:buNone/>
            </a:pPr>
            <a:r>
              <a:rPr lang="el"/>
              <a:t>- Ευελιξία Προϋπολογισμού: Ορίστε τον προϋπολογισμό που ταιριάζει στις ανάγκες σας και προσαρμόστε τον ανάλογα.</a:t>
            </a:r>
            <a:endParaRPr/>
          </a:p>
          <a:p>
            <a:pPr indent="0" lvl="0" marL="0" rtl="0" algn="l">
              <a:spcBef>
                <a:spcPts val="1200"/>
              </a:spcBef>
              <a:spcAft>
                <a:spcPts val="0"/>
              </a:spcAft>
              <a:buNone/>
            </a:pPr>
            <a:r>
              <a:rPr lang="el"/>
              <a:t>- Άμεση Απόδοση: Δυνατότητα προβολής των διαφημίσεών σας αμέσως μόλις ξεκινήσετε μια καμπάνια.</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4. Πώς να ξεκινήσετε</a:t>
            </a:r>
            <a:endParaRPr/>
          </a:p>
        </p:txBody>
      </p:sp>
      <p:sp>
        <p:nvSpPr>
          <p:cNvPr id="213" name="Google Shape;213;p2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1. Δημιουργία Λογαριασμού: Εγγραφείτε στην πλατφόρμα Google Ads και δημιουργήστε έναν λογαριασμό.</a:t>
            </a:r>
            <a:endParaRPr/>
          </a:p>
          <a:p>
            <a:pPr indent="0" lvl="0" marL="0" rtl="0" algn="l">
              <a:spcBef>
                <a:spcPts val="1200"/>
              </a:spcBef>
              <a:spcAft>
                <a:spcPts val="0"/>
              </a:spcAft>
              <a:buNone/>
            </a:pPr>
            <a:r>
              <a:rPr lang="el"/>
              <a:t>2. Έρευνα Λέξεων-Κλειδιών: Χρησιμοποιήστε το εργαλείο Έρευνας Λέξεων-Κλειδιών για να βρείτε τις κατάλληλες λέξεις-κλειδιά για τις διαφημίσεις σας.</a:t>
            </a:r>
            <a:endParaRPr/>
          </a:p>
          <a:p>
            <a:pPr indent="0" lvl="0" marL="0" rtl="0" algn="l">
              <a:spcBef>
                <a:spcPts val="1200"/>
              </a:spcBef>
              <a:spcAft>
                <a:spcPts val="0"/>
              </a:spcAft>
              <a:buNone/>
            </a:pPr>
            <a:r>
              <a:rPr lang="el"/>
              <a:t>3. Δημιουργία Διαφημίσεων: Δημιουργήστε προσελκυστικές διαφημίσεις που θα προσελκύσουν τους χρήστες.</a:t>
            </a:r>
            <a:endParaRPr/>
          </a:p>
          <a:p>
            <a:pPr indent="0" lvl="0" marL="0" rtl="0" algn="l">
              <a:spcBef>
                <a:spcPts val="1200"/>
              </a:spcBef>
              <a:spcAft>
                <a:spcPts val="1200"/>
              </a:spcAft>
              <a:buNone/>
            </a:pPr>
            <a:r>
              <a:rPr lang="el"/>
              <a:t>4. Ρύθμιση Καμπάνιας: Ρυθμίστε τις παραμέτρους της καμπάνιας, όπως ο προϋπολογισμός, το κοινό και οι στόχοι.</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5. Συμπεράσματα</a:t>
            </a:r>
            <a:endParaRPr/>
          </a:p>
        </p:txBody>
      </p:sp>
      <p:sp>
        <p:nvSpPr>
          <p:cNvPr id="219" name="Google Shape;219;p2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Google Ads προσφέρει ισχυρά εργαλεία για την προώθηση προϊόντων και υπηρεσιών σε στοχευμένο κοινό, μεγιστοποιώντας την απόδοση επένδυσης και βοηθώντας τις επιχειρήσεις να αναπτυχθούν στον ψηφιακό κόσμο.</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9"/>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Παράδειγμα Χρήσης Google Ads</a:t>
            </a:r>
            <a:endParaRPr/>
          </a:p>
          <a:p>
            <a:pPr indent="0" lvl="0" marL="0" rtl="0" algn="l">
              <a:spcBef>
                <a:spcPts val="0"/>
              </a:spcBef>
              <a:spcAft>
                <a:spcPts val="0"/>
              </a:spcAft>
              <a:buNone/>
            </a:pPr>
            <a:r>
              <a:rPr lang="el"/>
              <a:t>1. Εγκατάσταση και Ρύθμιση</a:t>
            </a:r>
            <a:endParaRPr/>
          </a:p>
        </p:txBody>
      </p:sp>
      <p:sp>
        <p:nvSpPr>
          <p:cNvPr id="225" name="Google Shape;225;p2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Δημιουργία Λογαριασμού Google Ads: Πηγαίνεις στη σελίδα Google Ads και δημιουργείς έναν λογαριασμό.</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l"/>
              <a:t>Προσθήκη Εκστρατείας: Επιλέγεις τον τύπο εκστρατείας (π.χ., Δίκτυο Αναζήτησης, Δίκτυο Εμφάνισης, YouTube).</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Ορισμός Στόχων: Καθορίζεις τους στόχους της εκστρατείας, όπως αύξηση των επισκέψεων στην ιστοσελίδα, αυξήσεις πωλήσεων ή </a:t>
            </a:r>
            <a:r>
              <a:rPr lang="el"/>
              <a:t>ενίσχυση</a:t>
            </a:r>
            <a:r>
              <a:rPr lang="el"/>
              <a:t> της αναγνωρισιμότητας της μάρκας.</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2. Έρευνα Λέξεων-Κλειδιών</a:t>
            </a:r>
            <a:endParaRPr/>
          </a:p>
        </p:txBody>
      </p:sp>
      <p:sp>
        <p:nvSpPr>
          <p:cNvPr id="231" name="Google Shape;231;p3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Εργαλείο Έρευνας Λέξεων-Κλειδιών: Χρησιμοποιείς το εργαλείο της Google για να βρεις λέξεις-κλειδιά που σχετίζονται με το προϊόν ή την υπηρεσία σου.</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Επιλογή Λέξεων-Κλειδιών: Επιλέγεις τις πιο σχετικές και αποδοτικές λέξεις-κλειδιά για την εκστρατεία σου.</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3. Δημιουργία Διαφημίσεων</a:t>
            </a:r>
            <a:endParaRPr/>
          </a:p>
        </p:txBody>
      </p:sp>
      <p:sp>
        <p:nvSpPr>
          <p:cNvPr id="237" name="Google Shape;237;p3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Σύνταξη Διαφημίσεων: Γράφεις προσελκυστικές και σαφείς διαφημίσεις που θα προσελκύσουν τους χρήστες να κάνουν κλικ.</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Επιλογή Προϋπολογισμού: Ορίζεις έναν ημερήσιο ή μηνιαίο προϋπολογισμό για την εκστρατεία σου.</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419100" lvl="0" marL="457200" rtl="0" algn="l">
              <a:spcBef>
                <a:spcPts val="0"/>
              </a:spcBef>
              <a:spcAft>
                <a:spcPts val="0"/>
              </a:spcAft>
              <a:buSzPts val="3000"/>
              <a:buAutoNum type="arabicPeriod"/>
            </a:pPr>
            <a:r>
              <a:rPr lang="el"/>
              <a:t>Εισαγωγή</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Google Analytics είναι ένα δωρεάν εργαλείο ανάλυσης ιστού από την Google που παρακολουθεί και αναφέρει την κυκλοφορία του ιστότοπού σας. Είναι ένα από τα πιο δημοφιλή εργαλεία για παρακολούθηση και ανάλυση δεδομένων ιστοσελίδας.</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4. Ρύθμιση Εκστρατείας</a:t>
            </a:r>
            <a:endParaRPr/>
          </a:p>
        </p:txBody>
      </p:sp>
      <p:sp>
        <p:nvSpPr>
          <p:cNvPr id="243" name="Google Shape;243;p32"/>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Στόχευση Κοινού: Ορίζεις το κοινό που θέλεις να στοχεύσεις βάσει τοποθεσίας, ηλικίας, φύλου και ενδιαφερόντων.</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Προσαρμογή Προσφορών: Ρυθμίζεις τις προσφορές σου για τις λέξεις-κλειδιά, ώστε να εξασφαλίσεις τη μέγιστη απόδοση.</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5. Παρακολούθηση και Βελτιστοποίηση</a:t>
            </a:r>
            <a:endParaRPr/>
          </a:p>
        </p:txBody>
      </p:sp>
      <p:sp>
        <p:nvSpPr>
          <p:cNvPr id="249" name="Google Shape;249;p33"/>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Ανάλυση Απόδοσης: Παρακολουθείς την απόδοση των διαφημίσεων μέσω της πλατφόρμας Google Ads.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Βελτιστοποίηση Καμπανιών: Κάνεις προσαρμογές στις λέξεις-κλειδιά, τις προσφορές και τα κείμενα των διαφημίσεων βάσει των αποτελεσμάτων.</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6. Παραδείγματα Διαφημίσεων</a:t>
            </a:r>
            <a:endParaRPr/>
          </a:p>
        </p:txBody>
      </p:sp>
      <p:sp>
        <p:nvSpPr>
          <p:cNvPr id="255" name="Google Shape;255;p34"/>
          <p:cNvSpPr txBox="1"/>
          <p:nvPr>
            <p:ph idx="1" type="body"/>
          </p:nvPr>
        </p:nvSpPr>
        <p:spPr>
          <a:xfrm>
            <a:off x="819150" y="1560075"/>
            <a:ext cx="7505700" cy="32517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l"/>
              <a:t>Διαφήμιση 1 (Δίκτυο Αναζήτησης):</a:t>
            </a:r>
            <a:endParaRPr/>
          </a:p>
          <a:p>
            <a:pPr indent="0" lvl="0" marL="0" rtl="0" algn="l">
              <a:spcBef>
                <a:spcPts val="1200"/>
              </a:spcBef>
              <a:spcAft>
                <a:spcPts val="0"/>
              </a:spcAft>
              <a:buNone/>
            </a:pPr>
            <a:r>
              <a:rPr lang="el"/>
              <a:t>Τίτλος: Καλύτερες Προσφορές Ηλεκτρονικών</a:t>
            </a:r>
            <a:endParaRPr/>
          </a:p>
          <a:p>
            <a:pPr indent="0" lvl="0" marL="0" rtl="0" algn="l">
              <a:spcBef>
                <a:spcPts val="1200"/>
              </a:spcBef>
              <a:spcAft>
                <a:spcPts val="0"/>
              </a:spcAft>
              <a:buNone/>
            </a:pPr>
            <a:r>
              <a:rPr lang="el"/>
              <a:t>Περιγραφή: Ανακαλύψτε τις καλύτερες τιμές σε ηλεκτρονικά προϊόντα. Αγοράστε τώρα και κερδίστε εκπτώσεις!</a:t>
            </a:r>
            <a:endParaRPr/>
          </a:p>
          <a:p>
            <a:pPr indent="0" lvl="0" marL="0" rtl="0" algn="l">
              <a:spcBef>
                <a:spcPts val="1200"/>
              </a:spcBef>
              <a:spcAft>
                <a:spcPts val="0"/>
              </a:spcAft>
              <a:buNone/>
            </a:pPr>
            <a:r>
              <a:rPr lang="el"/>
              <a:t>URL: www.to-katastima-sas.gr</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l"/>
              <a:t>Διαφήμιση 2 (Δίκτυο Εμφάνισης):</a:t>
            </a:r>
            <a:endParaRPr/>
          </a:p>
          <a:p>
            <a:pPr indent="0" lvl="0" marL="0" rtl="0" algn="l">
              <a:spcBef>
                <a:spcPts val="1200"/>
              </a:spcBef>
              <a:spcAft>
                <a:spcPts val="0"/>
              </a:spcAft>
              <a:buNone/>
            </a:pPr>
            <a:r>
              <a:rPr lang="el"/>
              <a:t>Τίτλος: Καλοκαιρινή Συλλογή Ρούχων</a:t>
            </a:r>
            <a:endParaRPr/>
          </a:p>
          <a:p>
            <a:pPr indent="0" lvl="0" marL="0" rtl="0" algn="l">
              <a:spcBef>
                <a:spcPts val="1200"/>
              </a:spcBef>
              <a:spcAft>
                <a:spcPts val="0"/>
              </a:spcAft>
              <a:buNone/>
            </a:pPr>
            <a:r>
              <a:rPr lang="el"/>
              <a:t>Περιγραφή: Δείτε τη νέα μας καλοκαιρινή συλλογή με μοναδικές εκπτώσεις. Αγοράστε τώρα!</a:t>
            </a:r>
            <a:endParaRPr/>
          </a:p>
          <a:p>
            <a:pPr indent="0" lvl="0" marL="0" rtl="0" algn="l">
              <a:spcBef>
                <a:spcPts val="1200"/>
              </a:spcBef>
              <a:spcAft>
                <a:spcPts val="0"/>
              </a:spcAft>
              <a:buNone/>
            </a:pPr>
            <a:r>
              <a:rPr lang="el"/>
              <a:t>URL: www.to-katastima-sas.gr</a:t>
            </a:r>
            <a:endParaRPr/>
          </a:p>
          <a:p>
            <a:pPr indent="0" lvl="0" marL="0" rtl="0" algn="l">
              <a:spcBef>
                <a:spcPts val="1200"/>
              </a:spcBef>
              <a:spcAft>
                <a:spcPts val="1200"/>
              </a:spcAft>
              <a:buNone/>
            </a:pPr>
            <a:r>
              <a:rPr lang="el"/>
              <a:t>Εικόνα: Προσθέστε μια ελκυστική εικόνα της συλλογής σας.</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5"/>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Προώθηση σε Κοινωνικά Δίκτυα</a:t>
            </a:r>
            <a:endParaRPr/>
          </a:p>
          <a:p>
            <a:pPr indent="0" lvl="0" marL="0" rtl="0" algn="l">
              <a:spcBef>
                <a:spcPts val="0"/>
              </a:spcBef>
              <a:spcAft>
                <a:spcPts val="0"/>
              </a:spcAft>
              <a:buNone/>
            </a:pPr>
            <a:r>
              <a:rPr lang="el"/>
              <a:t>1. Εισαγωγή</a:t>
            </a:r>
            <a:endParaRPr/>
          </a:p>
        </p:txBody>
      </p:sp>
      <p:sp>
        <p:nvSpPr>
          <p:cNvPr id="261" name="Google Shape;261;p3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Η προώθηση σε κοινωνικά δίκτυα περιλαμβάνει τη χρήση πλατφορμών όπως το Facebook, το Instagram, το Twitter, το LinkedIn και άλλες για την επίτευξη επιχειρηματικών στόχων, όπως η αύξηση της αναγνωρισιμότητας της μάρκας, η ενίσχυση της αλληλεπίδρασης και η αύξηση των πωλήσεων.</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2. Βασικές Στρατηγικές</a:t>
            </a:r>
            <a:endParaRPr/>
          </a:p>
        </p:txBody>
      </p:sp>
      <p:sp>
        <p:nvSpPr>
          <p:cNvPr id="267" name="Google Shape;267;p3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Δημιουργία Περιεχομένου: Ανάπτυξη περιεχομένου που είναι ενδιαφέρον, ενημερωτικό και αλληλεπιδραστικό για το κοινό σας.</a:t>
            </a:r>
            <a:endParaRPr/>
          </a:p>
          <a:p>
            <a:pPr indent="0" lvl="0" marL="0" rtl="0" algn="l">
              <a:spcBef>
                <a:spcPts val="1200"/>
              </a:spcBef>
              <a:spcAft>
                <a:spcPts val="0"/>
              </a:spcAft>
              <a:buNone/>
            </a:pPr>
            <a:r>
              <a:rPr lang="el"/>
              <a:t>- Χρήση Διαφημίσεων: Αξιοποίηση των διαφημιστικών εργαλείων που προσφέρουν οι πλατφόρμες για στοχευμένη προβολή.</a:t>
            </a:r>
            <a:endParaRPr/>
          </a:p>
          <a:p>
            <a:pPr indent="0" lvl="0" marL="0" rtl="0" algn="l">
              <a:spcBef>
                <a:spcPts val="1200"/>
              </a:spcBef>
              <a:spcAft>
                <a:spcPts val="0"/>
              </a:spcAft>
              <a:buNone/>
            </a:pPr>
            <a:r>
              <a:rPr lang="el"/>
              <a:t>- Αλληλεπίδραση με το Κοινό: Ανταπόκριση σε σχόλια, μηνύματα και αλληλεπιδράσεις για να χτίσετε μια δυνατή σχέση με τους ακολούθους σας.</a:t>
            </a:r>
            <a:endParaRPr/>
          </a:p>
          <a:p>
            <a:pPr indent="0" lvl="0" marL="0" rtl="0" algn="l">
              <a:spcBef>
                <a:spcPts val="1200"/>
              </a:spcBef>
              <a:spcAft>
                <a:spcPts val="1200"/>
              </a:spcAft>
              <a:buNone/>
            </a:pPr>
            <a:r>
              <a:rPr lang="el"/>
              <a:t>- Ανάλυση Δεδομένων: Παρακολούθηση και ανάλυση της απόδοσης των αναρτήσεων και των καμπανιών για βελτίωση των αποτελεσμάτων.</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3. Πλεονεκτήματα</a:t>
            </a:r>
            <a:endParaRPr/>
          </a:p>
        </p:txBody>
      </p:sp>
      <p:sp>
        <p:nvSpPr>
          <p:cNvPr id="273" name="Google Shape;273;p3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Ευρεία Προσέγγιση: Πρόσβαση σε ένα ευρύ κοινό που χρησιμοποιεί καθημερινά τις πλατφόρμες κοινωνικής δικτύωσης.</a:t>
            </a:r>
            <a:endParaRPr/>
          </a:p>
          <a:p>
            <a:pPr indent="0" lvl="0" marL="0" rtl="0" algn="l">
              <a:spcBef>
                <a:spcPts val="1200"/>
              </a:spcBef>
              <a:spcAft>
                <a:spcPts val="0"/>
              </a:spcAft>
              <a:buNone/>
            </a:pPr>
            <a:r>
              <a:rPr lang="el"/>
              <a:t>- Στόχευση Αγοράς: Δυνατότητα στοχευμένης προβολής βάσει δημογραφικών στοιχείων, ενδιαφερόντων και συμπεριφοράς.</a:t>
            </a:r>
            <a:endParaRPr/>
          </a:p>
          <a:p>
            <a:pPr indent="0" lvl="0" marL="0" rtl="0" algn="l">
              <a:spcBef>
                <a:spcPts val="1200"/>
              </a:spcBef>
              <a:spcAft>
                <a:spcPts val="0"/>
              </a:spcAft>
              <a:buNone/>
            </a:pPr>
            <a:r>
              <a:rPr lang="el"/>
              <a:t>- Χαμηλό Κόστος: Η προώθηση σε κοινωνικά δίκτυα είναι συχνά πιο οικονομική σε σύγκριση με παραδοσιακές μεθόδους διαφήμισης.</a:t>
            </a:r>
            <a:endParaRPr/>
          </a:p>
          <a:p>
            <a:pPr indent="0" lvl="0" marL="0" rtl="0" algn="l">
              <a:spcBef>
                <a:spcPts val="1200"/>
              </a:spcBef>
              <a:spcAft>
                <a:spcPts val="1200"/>
              </a:spcAft>
              <a:buNone/>
            </a:pPr>
            <a:r>
              <a:rPr lang="el"/>
              <a:t>- Άμεση Αλληλεπίδραση: Δυνατότητα άμεσης επικοινωνίας και αλληλεπίδρασης με το κοινό σε πραγματικό χρόνο.</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4. Πώς να ξεκινήσετε</a:t>
            </a:r>
            <a:endParaRPr/>
          </a:p>
        </p:txBody>
      </p:sp>
      <p:sp>
        <p:nvSpPr>
          <p:cNvPr id="279" name="Google Shape;279;p3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1. Δημιουργία Προφίλ: Δημιουργήστε και βελτιστοποιήστε τα προφίλ σας στις πλατφόρμες κοινωνικής δικτύωσης.</a:t>
            </a:r>
            <a:endParaRPr/>
          </a:p>
          <a:p>
            <a:pPr indent="0" lvl="0" marL="0" rtl="0" algn="l">
              <a:spcBef>
                <a:spcPts val="1200"/>
              </a:spcBef>
              <a:spcAft>
                <a:spcPts val="0"/>
              </a:spcAft>
              <a:buNone/>
            </a:pPr>
            <a:r>
              <a:rPr lang="el"/>
              <a:t>2. Ανάπτυξη Στρατηγικής Περιεχομένου: Καθορίστε τα είδη περιεχομένου που θα δημοσιεύετε και το πρόγραμμα αναρτήσεων.</a:t>
            </a:r>
            <a:endParaRPr/>
          </a:p>
          <a:p>
            <a:pPr indent="0" lvl="0" marL="0" rtl="0" algn="l">
              <a:spcBef>
                <a:spcPts val="1200"/>
              </a:spcBef>
              <a:spcAft>
                <a:spcPts val="0"/>
              </a:spcAft>
              <a:buNone/>
            </a:pPr>
            <a:r>
              <a:rPr lang="el"/>
              <a:t>3. Καμπάνιες Διαφήμισης: Δημιουργήστε και εκτελέστε διαφημιστικές καμπάνιες για να προσελκύσετε και να εμπλέξετε το κοινό σας.</a:t>
            </a:r>
            <a:endParaRPr/>
          </a:p>
          <a:p>
            <a:pPr indent="0" lvl="0" marL="0" rtl="0" algn="l">
              <a:spcBef>
                <a:spcPts val="1200"/>
              </a:spcBef>
              <a:spcAft>
                <a:spcPts val="1200"/>
              </a:spcAft>
              <a:buNone/>
            </a:pPr>
            <a:r>
              <a:rPr lang="el"/>
              <a:t>4. Παρακολούθηση και Βελτίωση: Χρησιμοποιήστε εργαλεία ανάλυσης για να παρακολουθήσετε την απόδοση και να κάνετε προσαρμογές όπου χρειάζεται.</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5. Συμπεράσματα</a:t>
            </a:r>
            <a:endParaRPr/>
          </a:p>
        </p:txBody>
      </p:sp>
      <p:sp>
        <p:nvSpPr>
          <p:cNvPr id="285" name="Google Shape;285;p3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Η προώθηση σε κοινωνικά δίκτυα προσφέρει πολλές ευκαιρίες για την ανάπτυξη και την επιτυχία των επιχειρήσεων, επιτρέποντας την άμεση αλληλεπίδραση με το κοινό και την ευρεία προβολή των προϊόντων και υπηρεσιών.</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0"/>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Παράδειγμα Χρήσης Προώθησης σε Κοινωνικά Δίκτυα</a:t>
            </a:r>
            <a:endParaRPr/>
          </a:p>
        </p:txBody>
      </p:sp>
      <p:sp>
        <p:nvSpPr>
          <p:cNvPr id="291" name="Google Shape;291;p4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1. Στόχοι Εκστρατείας</a:t>
            </a:r>
            <a:endParaRPr/>
          </a:p>
          <a:p>
            <a:pPr indent="0" lvl="0" marL="0" rtl="0" algn="l">
              <a:spcBef>
                <a:spcPts val="1200"/>
              </a:spcBef>
              <a:spcAft>
                <a:spcPts val="0"/>
              </a:spcAft>
              <a:buNone/>
            </a:pPr>
            <a:r>
              <a:rPr lang="el"/>
              <a:t>- Αύξηση Αναγνωρισιμότητας Μάρκας: Στόχος να γίνει η μάρκα πιο γνωστή σε ένα ευρύτερο κοινό.</a:t>
            </a:r>
            <a:endParaRPr/>
          </a:p>
          <a:p>
            <a:pPr indent="0" lvl="0" marL="0" rtl="0" algn="l">
              <a:spcBef>
                <a:spcPts val="1200"/>
              </a:spcBef>
              <a:spcAft>
                <a:spcPts val="0"/>
              </a:spcAft>
              <a:buNone/>
            </a:pPr>
            <a:r>
              <a:rPr lang="el"/>
              <a:t>- Αύξηση Αλληλεπίδρασης: Ενίσχυση της αλληλεπίδρασης με το κοινό μέσω σχολίων, likes, shares και μηνυμάτων.</a:t>
            </a:r>
            <a:endParaRPr/>
          </a:p>
          <a:p>
            <a:pPr indent="0" lvl="0" marL="0" rtl="0" algn="l">
              <a:spcBef>
                <a:spcPts val="1200"/>
              </a:spcBef>
              <a:spcAft>
                <a:spcPts val="1200"/>
              </a:spcAft>
              <a:buNone/>
            </a:pPr>
            <a:r>
              <a:rPr lang="el"/>
              <a:t>- Αύξηση Πωλήσεων: Προώθηση συγκεκριμένων προϊόντων ή υπηρεσιών με σκοπό την αύξηση των πωλήσεων.</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2. Επιλογή Πλατφόρμας</a:t>
            </a:r>
            <a:endParaRPr/>
          </a:p>
        </p:txBody>
      </p:sp>
      <p:sp>
        <p:nvSpPr>
          <p:cNvPr id="297" name="Google Shape;297;p4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Facebook: Για ευρεία προσέγγιση και στόχευση βάσει δημογραφικών στοιχείων.</a:t>
            </a:r>
            <a:endParaRPr/>
          </a:p>
          <a:p>
            <a:pPr indent="0" lvl="0" marL="0" rtl="0" algn="l">
              <a:spcBef>
                <a:spcPts val="1200"/>
              </a:spcBef>
              <a:spcAft>
                <a:spcPts val="0"/>
              </a:spcAft>
              <a:buNone/>
            </a:pPr>
            <a:r>
              <a:rPr lang="el"/>
              <a:t>- Instagram: Ιδανικό για οπτικό περιεχόμενο και προώθηση προϊόντων μέσω εικόνων και βίντεο.</a:t>
            </a:r>
            <a:endParaRPr/>
          </a:p>
          <a:p>
            <a:pPr indent="0" lvl="0" marL="0" rtl="0" algn="l">
              <a:spcBef>
                <a:spcPts val="1200"/>
              </a:spcBef>
              <a:spcAft>
                <a:spcPts val="0"/>
              </a:spcAft>
              <a:buNone/>
            </a:pPr>
            <a:r>
              <a:rPr lang="el"/>
              <a:t>- Twitter: Κατάλληλο για άμεση επικοινωνία και γρήγορες ενημερώσεις.</a:t>
            </a:r>
            <a:endParaRPr/>
          </a:p>
          <a:p>
            <a:pPr indent="0" lvl="0" marL="0" rtl="0" algn="l">
              <a:spcBef>
                <a:spcPts val="1200"/>
              </a:spcBef>
              <a:spcAft>
                <a:spcPts val="1200"/>
              </a:spcAft>
              <a:buNone/>
            </a:pPr>
            <a:r>
              <a:rPr lang="el"/>
              <a:t>- LinkedIn: Για επαγγελματική δικτύωση και B2B προώθηση.</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2. Βασικά Χαρακτηριστικά</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Παρακολούθηση Επισκεπτών: Ενημερώνεστε για τον αριθμό των επισκεπτών, τις πηγές προέλευσής τους και την κατανομή τους γεωγραφικά.</a:t>
            </a:r>
            <a:endParaRPr/>
          </a:p>
          <a:p>
            <a:pPr indent="0" lvl="0" marL="0" rtl="0" algn="l">
              <a:spcBef>
                <a:spcPts val="1200"/>
              </a:spcBef>
              <a:spcAft>
                <a:spcPts val="0"/>
              </a:spcAft>
              <a:buNone/>
            </a:pPr>
            <a:r>
              <a:rPr lang="el"/>
              <a:t>- Ενέργειες Χρηστών: Παρακολούθηση του πώς αλληλεπιδρούν οι χρήστες με τον ιστότοπο, όπως σελίδες που επισκέπτονται και το χρόνο παραμονής.</a:t>
            </a:r>
            <a:endParaRPr/>
          </a:p>
          <a:p>
            <a:pPr indent="0" lvl="0" marL="0" rtl="0" algn="l">
              <a:spcBef>
                <a:spcPts val="1200"/>
              </a:spcBef>
              <a:spcAft>
                <a:spcPts val="0"/>
              </a:spcAft>
              <a:buNone/>
            </a:pPr>
            <a:r>
              <a:rPr lang="el"/>
              <a:t>- Στόχοι και Μετατροπές: Ορισμός στόχων και μέτρηση των επιτυχών μετατροπών, όπως εγγραφές ή αγορές.</a:t>
            </a:r>
            <a:endParaRPr/>
          </a:p>
          <a:p>
            <a:pPr indent="0" lvl="0" marL="0" rtl="0" algn="l">
              <a:spcBef>
                <a:spcPts val="1200"/>
              </a:spcBef>
              <a:spcAft>
                <a:spcPts val="1200"/>
              </a:spcAft>
              <a:buNone/>
            </a:pPr>
            <a:r>
              <a:rPr lang="el"/>
              <a:t>- Αναφορές: Δημιουργία αναφορών για την ανάλυση δεδομένων και τη λήψη αποφάσεων βάσει δεδομένων.</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4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3. Δημιουργία Περιεχομένου</a:t>
            </a:r>
            <a:endParaRPr/>
          </a:p>
        </p:txBody>
      </p:sp>
      <p:sp>
        <p:nvSpPr>
          <p:cNvPr id="303" name="Google Shape;303;p42"/>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Ελκυστικές Αναρτήσεις: Δημιουργία αναρτήσεων με ποιοτικό περιεχόμενο που είναι ενδιαφέρον και σχετικό με το κοινό.</a:t>
            </a:r>
            <a:endParaRPr/>
          </a:p>
          <a:p>
            <a:pPr indent="0" lvl="0" marL="0" rtl="0" algn="l">
              <a:spcBef>
                <a:spcPts val="1200"/>
              </a:spcBef>
              <a:spcAft>
                <a:spcPts val="0"/>
              </a:spcAft>
              <a:buNone/>
            </a:pPr>
            <a:r>
              <a:rPr lang="el"/>
              <a:t>- Βίντεο και Εικόνες: Χρήση ελκυστικών εικόνων και βίντεο για να τραβήξετε την προσοχή.</a:t>
            </a:r>
            <a:endParaRPr/>
          </a:p>
          <a:p>
            <a:pPr indent="0" lvl="0" marL="0" rtl="0" algn="l">
              <a:spcBef>
                <a:spcPts val="1200"/>
              </a:spcBef>
              <a:spcAft>
                <a:spcPts val="1200"/>
              </a:spcAft>
              <a:buNone/>
            </a:pPr>
            <a:r>
              <a:rPr lang="el"/>
              <a:t>- Ιστορίες και Ζωντανές Μεταδόσεις: Χρήση ιστοριών και ζωντανών μεταδόσεων για πιο αυθεντική αλληλεπίδραση.</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4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4. Ρύθμιση Διαφημιστικής Εκστρατείας</a:t>
            </a:r>
            <a:endParaRPr/>
          </a:p>
        </p:txBody>
      </p:sp>
      <p:sp>
        <p:nvSpPr>
          <p:cNvPr id="309" name="Google Shape;309;p43"/>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Ορισμός Προϋπολογισμού: Καθορισμός του ημερήσιου ή μηνιαίου προϋπολογισμού για τις διαφημιστικές καμπάνιες.</a:t>
            </a:r>
            <a:endParaRPr/>
          </a:p>
          <a:p>
            <a:pPr indent="0" lvl="0" marL="0" rtl="0" algn="l">
              <a:spcBef>
                <a:spcPts val="1200"/>
              </a:spcBef>
              <a:spcAft>
                <a:spcPts val="0"/>
              </a:spcAft>
              <a:buNone/>
            </a:pPr>
            <a:r>
              <a:rPr lang="el"/>
              <a:t>- Στόχευση Κοινού: Επιλογή του κοινού που θέλεις να στοχεύσεις βάσει ηλικίας, φύλου, τοποθεσίας, ενδιαφερόντων κ.λπ.</a:t>
            </a:r>
            <a:endParaRPr/>
          </a:p>
          <a:p>
            <a:pPr indent="0" lvl="0" marL="0" rtl="0" algn="l">
              <a:spcBef>
                <a:spcPts val="1200"/>
              </a:spcBef>
              <a:spcAft>
                <a:spcPts val="1200"/>
              </a:spcAft>
              <a:buNone/>
            </a:pPr>
            <a:r>
              <a:rPr lang="el"/>
              <a:t>- Ανάλυση Δεδομένων: Χρήση εργαλείων ανάλυσης για την παρακολούθηση της απόδοσης των αναρτήσεων και των καμπανιών.</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4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5. Παρακολούθηση και Βελτιστοποίηση</a:t>
            </a:r>
            <a:endParaRPr/>
          </a:p>
        </p:txBody>
      </p:sp>
      <p:sp>
        <p:nvSpPr>
          <p:cNvPr id="315" name="Google Shape;315;p4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Ανάλυση Απόδοσης: Παρακολούθηση της απόδοσης των αναρτήσεων και των διαφημίσεων μέσω των στατιστικών εργαλείων των πλατφορμών.</a:t>
            </a:r>
            <a:endParaRPr/>
          </a:p>
          <a:p>
            <a:pPr indent="0" lvl="0" marL="0" rtl="0" algn="l">
              <a:spcBef>
                <a:spcPts val="1200"/>
              </a:spcBef>
              <a:spcAft>
                <a:spcPts val="1200"/>
              </a:spcAft>
              <a:buNone/>
            </a:pPr>
            <a:r>
              <a:rPr lang="el"/>
              <a:t>- Προσαρμογή Στρατηγικής: Βάσει των αποτελεσμάτων, κάνεις προσαρμογές για βελτιστοποίηση της απόδοσης.</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4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Συμπεράσματα</a:t>
            </a:r>
            <a:endParaRPr/>
          </a:p>
        </p:txBody>
      </p:sp>
      <p:sp>
        <p:nvSpPr>
          <p:cNvPr id="321" name="Google Shape;321;p4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Η προώθηση σε κοινωνικά δίκτυα προσφέρει πολλές ευκαιρίες για την ανάπτυξη της επιχείρησής σου, επιτρέποντάς σου να αλληλεπιδράσεις άμεσα με το κοινό και να αυξήσεις την αναγνωρισιμότητα και τις πωλήσεις σου.</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3. Πλεονεκτήματα</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Εξατομίκευση: Δημιουργία προσαρμοσμένων αναφορών και πινάκων ελέγχου.</a:t>
            </a:r>
            <a:endParaRPr/>
          </a:p>
          <a:p>
            <a:pPr indent="0" lvl="0" marL="0" rtl="0" algn="l">
              <a:spcBef>
                <a:spcPts val="1200"/>
              </a:spcBef>
              <a:spcAft>
                <a:spcPts val="0"/>
              </a:spcAft>
              <a:buNone/>
            </a:pPr>
            <a:r>
              <a:rPr lang="el"/>
              <a:t>- Δωρεάν Χρήση: Το βασικό επίπεδο είναι δωρεάν, ιδανικό για μικρές επιχειρήσεις και προσωπικά ιστολόγια.</a:t>
            </a:r>
            <a:endParaRPr/>
          </a:p>
          <a:p>
            <a:pPr indent="0" lvl="0" marL="0" rtl="0" algn="l">
              <a:spcBef>
                <a:spcPts val="1200"/>
              </a:spcBef>
              <a:spcAft>
                <a:spcPts val="1200"/>
              </a:spcAft>
              <a:buNone/>
            </a:pPr>
            <a:r>
              <a:rPr lang="el"/>
              <a:t>- Συνεχής Αναβάθμιση: Συνεχείς ενημερώσεις και νέες δυνατότητες.</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4. Πώς να ξεκινήσετε</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1. Εγγραφή: Δημιουργήστε ένα λογαριασμό Google Analytics και συνδέστε τον με τον ιστότοπό σας.</a:t>
            </a:r>
            <a:endParaRPr/>
          </a:p>
          <a:p>
            <a:pPr indent="0" lvl="0" marL="0" rtl="0" algn="l">
              <a:spcBef>
                <a:spcPts val="1200"/>
              </a:spcBef>
              <a:spcAft>
                <a:spcPts val="0"/>
              </a:spcAft>
              <a:buNone/>
            </a:pPr>
            <a:r>
              <a:rPr lang="el"/>
              <a:t>2. Εγκατάσταση Κώδικα Παρακολούθησης: Εγκαταστήστε τον κώδικα παρακολούθησης στον ιστότοπό σας για να αρχίσετε να συλλέγετε δεδομένα.</a:t>
            </a:r>
            <a:endParaRPr/>
          </a:p>
          <a:p>
            <a:pPr indent="0" lvl="0" marL="0" rtl="0" algn="l">
              <a:spcBef>
                <a:spcPts val="1200"/>
              </a:spcBef>
              <a:spcAft>
                <a:spcPts val="1200"/>
              </a:spcAft>
              <a:buNone/>
            </a:pPr>
            <a:r>
              <a:rPr lang="el"/>
              <a:t>3. Ρυθμίσεις Στόχων: Καθορίστε τι θέλετε να παρακολουθείτε και ορίστε στόχους.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5. Συμπεράσματα</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a:t>Google Analytics προσφέρει ανεκτίμητες πληροφορίες για την απόδοση του ιστότοπου και τη συμπεριφορά των χρηστών, βοηθώντας στη βελτιστοποίηση του περιεχομένου και της στρατηγικής μάρκετινγκ.</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 Παράδειγμα Χρήσης Google Analytics</a:t>
            </a:r>
            <a:endParaRPr/>
          </a:p>
          <a:p>
            <a:pPr indent="0" lvl="0" marL="0" rtl="0" algn="l">
              <a:spcBef>
                <a:spcPts val="0"/>
              </a:spcBef>
              <a:spcAft>
                <a:spcPts val="0"/>
              </a:spcAft>
              <a:buNone/>
            </a:pPr>
            <a:r>
              <a:t/>
            </a:r>
            <a:endParaRPr/>
          </a:p>
          <a:p>
            <a:pPr indent="0" lvl="0" marL="0" rtl="0" algn="l">
              <a:spcBef>
                <a:spcPts val="0"/>
              </a:spcBef>
              <a:spcAft>
                <a:spcPts val="0"/>
              </a:spcAft>
              <a:buNone/>
            </a:pPr>
            <a:r>
              <a:rPr lang="el"/>
              <a:t> 1. Εγκατάσταση και Ρύθμιση</a:t>
            </a:r>
            <a:endParaRPr/>
          </a:p>
        </p:txBody>
      </p:sp>
      <p:sp>
        <p:nvSpPr>
          <p:cNvPr id="165" name="Google Shape;165;p19"/>
          <p:cNvSpPr txBox="1"/>
          <p:nvPr>
            <p:ph idx="1" type="body"/>
          </p:nvPr>
        </p:nvSpPr>
        <p:spPr>
          <a:xfrm>
            <a:off x="819150" y="2447450"/>
            <a:ext cx="7505700" cy="1711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Δημιουργία Λογαριασμού Google Analytics: Πηγαίνεις στη σελίδα Google Analytics και δημιουργείς έναν λογαριασμό.</a:t>
            </a:r>
            <a:endParaRPr/>
          </a:p>
          <a:p>
            <a:pPr indent="0" lvl="0" marL="0" rtl="0" algn="l">
              <a:spcBef>
                <a:spcPts val="1200"/>
              </a:spcBef>
              <a:spcAft>
                <a:spcPts val="0"/>
              </a:spcAft>
              <a:buNone/>
            </a:pPr>
            <a:r>
              <a:rPr lang="el"/>
              <a:t>- Προσθήκη </a:t>
            </a:r>
            <a:r>
              <a:rPr lang="el"/>
              <a:t>Ιστότοπου</a:t>
            </a:r>
            <a:r>
              <a:rPr lang="el"/>
              <a:t>: Προσθέτεις τον ιστότοπό σου ως "Ιδιότητα" στον λογαριασμό σου.</a:t>
            </a:r>
            <a:endParaRPr/>
          </a:p>
          <a:p>
            <a:pPr indent="0" lvl="0" marL="0" rtl="0" algn="l">
              <a:spcBef>
                <a:spcPts val="1200"/>
              </a:spcBef>
              <a:spcAft>
                <a:spcPts val="1200"/>
              </a:spcAft>
              <a:buNone/>
            </a:pPr>
            <a:r>
              <a:rPr lang="el"/>
              <a:t>- Εγκατάσταση Κώδικα Παρακολούθησης: Αντιγράφεις και επικολλάς τον κώδικα παρακολούθησης που παρέχεται από το Google Analytics στον κώδικα HTML του ιστότοπού σου.</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2. Παρακολούθηση Βασικών Μετρήσεων</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Αριθμός Επισκεπτών: Παρακολουθείς τον αριθμό των μοναδικών επισκεπτών που έρχονται στον ιστότοπό σου καθημερινά, εβδομαδιαία ή μηνιαία.</a:t>
            </a:r>
            <a:endParaRPr/>
          </a:p>
          <a:p>
            <a:pPr indent="0" lvl="0" marL="0" rtl="0" algn="l">
              <a:spcBef>
                <a:spcPts val="1200"/>
              </a:spcBef>
              <a:spcAft>
                <a:spcPts val="0"/>
              </a:spcAft>
              <a:buNone/>
            </a:pPr>
            <a:r>
              <a:rPr lang="el"/>
              <a:t>- Πηγές Κυκλοφορίας: Αναλύεις από πού προέρχονται οι επισκέπτες σου (π.χ., οργανική αναζήτηση, παραπομπές, κοινωνικά δίκτυα).</a:t>
            </a:r>
            <a:endParaRPr/>
          </a:p>
          <a:p>
            <a:pPr indent="0" lvl="0" marL="0" rtl="0" algn="l">
              <a:spcBef>
                <a:spcPts val="1200"/>
              </a:spcBef>
              <a:spcAft>
                <a:spcPts val="1200"/>
              </a:spcAft>
              <a:buNone/>
            </a:pPr>
            <a:r>
              <a:rPr lang="el"/>
              <a:t>- Σελίδες Επισκεψιμότητας: Εντοπίζεις ποιες σελίδες του ιστότοπού σου επισκέπτονται περισσότερο και ποιες είναι οι λιγότερο δημοφιλείς.</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3. Ανάλυση Συμπεριφοράς Χρηστών</a:t>
            </a:r>
            <a:endParaRPr/>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 Χρόνος Παραμονής: Παρακολουθείς πόσο χρόνο παραμένουν οι χρήστες στον ιστότοπό σου.</a:t>
            </a:r>
            <a:endParaRPr/>
          </a:p>
          <a:p>
            <a:pPr indent="0" lvl="0" marL="0" rtl="0" algn="l">
              <a:spcBef>
                <a:spcPts val="1200"/>
              </a:spcBef>
              <a:spcAft>
                <a:spcPts val="0"/>
              </a:spcAft>
              <a:buNone/>
            </a:pPr>
            <a:r>
              <a:rPr lang="el"/>
              <a:t>- Συχνότητα &amp; Προβολές Σελίδων: Αναλύεις πόσες σελίδες βλέπουν κατά μέσο όρο οι χρήστες σε κάθε επίσκεψη.</a:t>
            </a:r>
            <a:endParaRPr/>
          </a:p>
          <a:p>
            <a:pPr indent="0" lvl="0" marL="0" rtl="0" algn="l">
              <a:spcBef>
                <a:spcPts val="1200"/>
              </a:spcBef>
              <a:spcAft>
                <a:spcPts val="1200"/>
              </a:spcAft>
              <a:buNone/>
            </a:pPr>
            <a:r>
              <a:rPr lang="el"/>
              <a:t>- Συμπεριφορά Αποχώρησης: Εξετάζεις από ποιες σελίδες εγκαταλείπουν οι χρήστες τον ιστότοπό σου (ποσοστό εγκατάλειψης).</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