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6" r:id="rId2"/>
    <p:sldId id="267" r:id="rId3"/>
    <p:sldId id="276" r:id="rId4"/>
    <p:sldId id="279" r:id="rId5"/>
    <p:sldId id="280" r:id="rId6"/>
    <p:sldId id="287" r:id="rId7"/>
    <p:sldId id="288" r:id="rId8"/>
    <p:sldId id="289" r:id="rId9"/>
    <p:sldId id="281" r:id="rId10"/>
    <p:sldId id="285" r:id="rId11"/>
    <p:sldId id="275" r:id="rId12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05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936A95-2AC0-4DD9-9A91-36882EBA1902}" type="datetime1">
              <a:rPr lang="el-GR" smtClean="0"/>
              <a:t>10/12/2022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966EEEB-322E-41CB-BB1E-35162E6D0DCB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7590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8068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1,2 ΕΙΚΟΝΑ ΑΡΑ ΘΑ ΠΡΕΠΕΙ ΤΟ ΜΑΚΙΓΙΑΖ ΝΑ ΕΧΕΙ</a:t>
            </a:r>
            <a:r>
              <a:rPr lang="el-GR" baseline="0" dirty="0" smtClean="0"/>
              <a:t> ΕΝΤΑΣΗ ΣΤΟΥΣ ΧΡΩΜΑΤΙΚΟΥΣ ΤΟΥ ΤΟΝΟΥΣ </a:t>
            </a:r>
          </a:p>
          <a:p>
            <a:r>
              <a:rPr lang="el-GR" baseline="0" dirty="0" smtClean="0"/>
              <a:t>3 ΕΙΚΟΝΑ ΔΙΑΡΚΗ ΚΙΝΗΣΗ ΑΡΑ ΣΤΑΘΕΡΟ ΜΑΚΙΓΙΑΖ ΜΕ ΜΕΓΑΛΗ ΔΙΑΡΚΕΙΑ ΚΑΙ ΜΕ ΠΟΛΛΕΣ ΧΡΩΜΑΤΙΚΕΣ ΑΝΤΙΘΕΣΕΙΣ</a:t>
            </a:r>
          </a:p>
          <a:p>
            <a:r>
              <a:rPr lang="el-GR" baseline="0" dirty="0" smtClean="0"/>
              <a:t>4 ΕΙΚΟΝΑ ΑΝΑΛΟΓΑ ΜΕ ΤΗΝ ΣΑΛΑ ΘΕΑΤΡΟΥ ΔΙΝΟΥΜΕ ΤΗΝ ΑΝΤΙΣΤΟΙΧΗ ΕΝΤΑΣΗ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3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871756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5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191231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7496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Ομάδα 103" descr="Λουλούδια στο κάτω μέρος της διαφάνειας"/>
          <p:cNvGrpSpPr/>
          <p:nvPr/>
        </p:nvGrpSpPr>
        <p:grpSpPr bwMode="gray"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Ελεύθερη σχεδίαση 5"/>
            <p:cNvSpPr>
              <a:spLocks/>
            </p:cNvSpPr>
            <p:nvPr/>
          </p:nvSpPr>
          <p:spPr bwMode="gray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" name="Γραμμή 6"/>
            <p:cNvSpPr>
              <a:spLocks noChangeShapeType="1"/>
            </p:cNvSpPr>
            <p:nvPr/>
          </p:nvSpPr>
          <p:spPr bwMode="gray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Ελεύθερη σχεδίαση 7"/>
            <p:cNvSpPr>
              <a:spLocks/>
            </p:cNvSpPr>
            <p:nvPr/>
          </p:nvSpPr>
          <p:spPr bwMode="gray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11" name="Ομάδα 10"/>
            <p:cNvGrpSpPr/>
            <p:nvPr/>
          </p:nvGrpSpPr>
          <p:grpSpPr bwMode="gray"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Ελεύθερη σχεδίαση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13" name="Ελεύθερη σχεδίαση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14" name="Ελεύθερη σχεδίαση 10"/>
            <p:cNvSpPr>
              <a:spLocks/>
            </p:cNvSpPr>
            <p:nvPr/>
          </p:nvSpPr>
          <p:spPr bwMode="gray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15" name="Ελεύθερη σχεδίαση 23"/>
            <p:cNvSpPr>
              <a:spLocks/>
            </p:cNvSpPr>
            <p:nvPr/>
          </p:nvSpPr>
          <p:spPr bwMode="gray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24"/>
            <p:cNvSpPr>
              <a:spLocks/>
            </p:cNvSpPr>
            <p:nvPr/>
          </p:nvSpPr>
          <p:spPr bwMode="gray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25"/>
            <p:cNvSpPr>
              <a:spLocks/>
            </p:cNvSpPr>
            <p:nvPr/>
          </p:nvSpPr>
          <p:spPr bwMode="gray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Ελεύθερη σχεδίαση 26"/>
            <p:cNvSpPr>
              <a:spLocks/>
            </p:cNvSpPr>
            <p:nvPr/>
          </p:nvSpPr>
          <p:spPr bwMode="gray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27"/>
            <p:cNvSpPr>
              <a:spLocks/>
            </p:cNvSpPr>
            <p:nvPr/>
          </p:nvSpPr>
          <p:spPr bwMode="gray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grpSp>
          <p:nvGrpSpPr>
            <p:cNvPr id="20" name="Ομάδα 19"/>
            <p:cNvGrpSpPr/>
            <p:nvPr/>
          </p:nvGrpSpPr>
          <p:grpSpPr bwMode="gray"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Ελεύθερη σχεδίαση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2" name="Ελεύθερη σχεδίαση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23" name="Ελεύθερη σχεδίαση 30"/>
            <p:cNvSpPr>
              <a:spLocks noEditPoints="1"/>
            </p:cNvSpPr>
            <p:nvPr/>
          </p:nvSpPr>
          <p:spPr bwMode="gray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31"/>
            <p:cNvSpPr>
              <a:spLocks/>
            </p:cNvSpPr>
            <p:nvPr/>
          </p:nvSpPr>
          <p:spPr bwMode="gray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32"/>
            <p:cNvSpPr>
              <a:spLocks/>
            </p:cNvSpPr>
            <p:nvPr/>
          </p:nvSpPr>
          <p:spPr bwMode="gray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Ελεύθερη σχεδίαση 33"/>
            <p:cNvSpPr>
              <a:spLocks/>
            </p:cNvSpPr>
            <p:nvPr/>
          </p:nvSpPr>
          <p:spPr bwMode="gray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34"/>
            <p:cNvSpPr>
              <a:spLocks/>
            </p:cNvSpPr>
            <p:nvPr/>
          </p:nvSpPr>
          <p:spPr bwMode="gray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8" name="Ελεύθερη σχεδίαση 73"/>
            <p:cNvSpPr>
              <a:spLocks/>
            </p:cNvSpPr>
            <p:nvPr/>
          </p:nvSpPr>
          <p:spPr bwMode="gray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9" name="Ελεύθερη σχεδίαση 74"/>
            <p:cNvSpPr>
              <a:spLocks/>
            </p:cNvSpPr>
            <p:nvPr/>
          </p:nvSpPr>
          <p:spPr bwMode="gray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0" name="Ελεύθερη σχεδίαση 75"/>
            <p:cNvSpPr>
              <a:spLocks/>
            </p:cNvSpPr>
            <p:nvPr/>
          </p:nvSpPr>
          <p:spPr bwMode="gray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Γραμμή 76"/>
            <p:cNvSpPr>
              <a:spLocks noChangeShapeType="1"/>
            </p:cNvSpPr>
            <p:nvPr/>
          </p:nvSpPr>
          <p:spPr bwMode="gray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78"/>
            <p:cNvSpPr>
              <a:spLocks/>
            </p:cNvSpPr>
            <p:nvPr/>
          </p:nvSpPr>
          <p:spPr bwMode="gray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79"/>
            <p:cNvSpPr>
              <a:spLocks/>
            </p:cNvSpPr>
            <p:nvPr/>
          </p:nvSpPr>
          <p:spPr bwMode="gray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82"/>
            <p:cNvSpPr>
              <a:spLocks/>
            </p:cNvSpPr>
            <p:nvPr/>
          </p:nvSpPr>
          <p:spPr bwMode="gray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Ελεύθερη σχεδίαση 83"/>
            <p:cNvSpPr>
              <a:spLocks/>
            </p:cNvSpPr>
            <p:nvPr/>
          </p:nvSpPr>
          <p:spPr bwMode="gray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84"/>
            <p:cNvSpPr>
              <a:spLocks/>
            </p:cNvSpPr>
            <p:nvPr/>
          </p:nvSpPr>
          <p:spPr bwMode="gray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7" name="Ελεύθερη σχεδίαση 80"/>
            <p:cNvSpPr>
              <a:spLocks/>
            </p:cNvSpPr>
            <p:nvPr/>
          </p:nvSpPr>
          <p:spPr bwMode="gray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8" name="Έλλειψη 37"/>
            <p:cNvSpPr/>
            <p:nvPr/>
          </p:nvSpPr>
          <p:spPr bwMode="gray"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39" name="Έλλειψη 38"/>
            <p:cNvSpPr/>
            <p:nvPr/>
          </p:nvSpPr>
          <p:spPr bwMode="gray"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40" name="Έλλειψη 39"/>
            <p:cNvSpPr/>
            <p:nvPr/>
          </p:nvSpPr>
          <p:spPr bwMode="gray"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41" name="Ομάδα 40"/>
            <p:cNvGrpSpPr/>
            <p:nvPr/>
          </p:nvGrpSpPr>
          <p:grpSpPr bwMode="gray"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Ελεύθερη σχεδίαση 41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3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4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5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6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  <p:sp>
          <p:nvSpPr>
            <p:cNvPr id="47" name="Ελεύθερη σχεδίαση 32"/>
            <p:cNvSpPr>
              <a:spLocks/>
            </p:cNvSpPr>
            <p:nvPr/>
          </p:nvSpPr>
          <p:spPr bwMode="gray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80"/>
            <p:cNvSpPr>
              <a:spLocks/>
            </p:cNvSpPr>
            <p:nvPr/>
          </p:nvSpPr>
          <p:spPr bwMode="gray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9" name="Ελεύθερη σχεδίαση 80"/>
            <p:cNvSpPr>
              <a:spLocks/>
            </p:cNvSpPr>
            <p:nvPr/>
          </p:nvSpPr>
          <p:spPr bwMode="gray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0" name="Ελεύθερη σχεδίαση 84"/>
            <p:cNvSpPr>
              <a:spLocks/>
            </p:cNvSpPr>
            <p:nvPr/>
          </p:nvSpPr>
          <p:spPr bwMode="gray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1" name="Ελεύθερη σχεδίαση 84"/>
            <p:cNvSpPr>
              <a:spLocks/>
            </p:cNvSpPr>
            <p:nvPr/>
          </p:nvSpPr>
          <p:spPr bwMode="gray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2" name="Έλλειψη 51"/>
            <p:cNvSpPr/>
            <p:nvPr/>
          </p:nvSpPr>
          <p:spPr bwMode="gray"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53" name="Ελεύθερη σχεδίαση 5"/>
            <p:cNvSpPr>
              <a:spLocks/>
            </p:cNvSpPr>
            <p:nvPr/>
          </p:nvSpPr>
          <p:spPr bwMode="gray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4" name="Γραμμή 6"/>
            <p:cNvSpPr>
              <a:spLocks noChangeShapeType="1"/>
            </p:cNvSpPr>
            <p:nvPr/>
          </p:nvSpPr>
          <p:spPr bwMode="gray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5" name="Ελεύθερη σχεδίαση 7"/>
            <p:cNvSpPr>
              <a:spLocks/>
            </p:cNvSpPr>
            <p:nvPr/>
          </p:nvSpPr>
          <p:spPr bwMode="gray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56" name="Ομάδα 55"/>
            <p:cNvGrpSpPr/>
            <p:nvPr/>
          </p:nvGrpSpPr>
          <p:grpSpPr bwMode="gray"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Ελεύθερη σχεδίαση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58" name="Ελεύθερη σχεδίαση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59" name="Ελεύθερη σχεδίαση 10"/>
            <p:cNvSpPr>
              <a:spLocks/>
            </p:cNvSpPr>
            <p:nvPr/>
          </p:nvSpPr>
          <p:spPr bwMode="gray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60" name="Ελεύθερη σχεδίαση 23"/>
            <p:cNvSpPr>
              <a:spLocks/>
            </p:cNvSpPr>
            <p:nvPr/>
          </p:nvSpPr>
          <p:spPr bwMode="gray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1" name="Ελεύθερη σχεδίαση 24"/>
            <p:cNvSpPr>
              <a:spLocks/>
            </p:cNvSpPr>
            <p:nvPr/>
          </p:nvSpPr>
          <p:spPr bwMode="gray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2" name="Ελεύθερη σχεδίαση 25"/>
            <p:cNvSpPr>
              <a:spLocks/>
            </p:cNvSpPr>
            <p:nvPr/>
          </p:nvSpPr>
          <p:spPr bwMode="gray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3" name="Ελεύθερη σχεδίαση 26"/>
            <p:cNvSpPr>
              <a:spLocks/>
            </p:cNvSpPr>
            <p:nvPr/>
          </p:nvSpPr>
          <p:spPr bwMode="gray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4" name="Ελεύθερη σχεδίαση 27"/>
            <p:cNvSpPr>
              <a:spLocks/>
            </p:cNvSpPr>
            <p:nvPr/>
          </p:nvSpPr>
          <p:spPr bwMode="gray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grpSp>
          <p:nvGrpSpPr>
            <p:cNvPr id="65" name="Ομάδα 64"/>
            <p:cNvGrpSpPr/>
            <p:nvPr/>
          </p:nvGrpSpPr>
          <p:grpSpPr bwMode="gray"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Ελεύθερη σχεδίαση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7" name="Ελεύθερη σχεδίαση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68" name="Ελεύθερη σχεδίαση 30"/>
            <p:cNvSpPr>
              <a:spLocks noEditPoints="1"/>
            </p:cNvSpPr>
            <p:nvPr/>
          </p:nvSpPr>
          <p:spPr bwMode="gray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9" name="Ελεύθερη σχεδίαση 31"/>
            <p:cNvSpPr>
              <a:spLocks/>
            </p:cNvSpPr>
            <p:nvPr/>
          </p:nvSpPr>
          <p:spPr bwMode="gray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0" name="Ελεύθερη σχεδίαση 32"/>
            <p:cNvSpPr>
              <a:spLocks/>
            </p:cNvSpPr>
            <p:nvPr/>
          </p:nvSpPr>
          <p:spPr bwMode="gray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1" name="Ελεύθερη σχεδίαση 33"/>
            <p:cNvSpPr>
              <a:spLocks/>
            </p:cNvSpPr>
            <p:nvPr/>
          </p:nvSpPr>
          <p:spPr bwMode="gray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2" name="Ελεύθερη σχεδίαση 34"/>
            <p:cNvSpPr>
              <a:spLocks/>
            </p:cNvSpPr>
            <p:nvPr/>
          </p:nvSpPr>
          <p:spPr bwMode="gray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3" name="Ελεύθερη σχεδίαση 73"/>
            <p:cNvSpPr>
              <a:spLocks/>
            </p:cNvSpPr>
            <p:nvPr/>
          </p:nvSpPr>
          <p:spPr bwMode="gray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4" name="Ελεύθερη σχεδίαση 74"/>
            <p:cNvSpPr>
              <a:spLocks/>
            </p:cNvSpPr>
            <p:nvPr/>
          </p:nvSpPr>
          <p:spPr bwMode="gray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5" name="Ελεύθερη σχεδίαση 75"/>
            <p:cNvSpPr>
              <a:spLocks/>
            </p:cNvSpPr>
            <p:nvPr/>
          </p:nvSpPr>
          <p:spPr bwMode="gray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6" name="Γραμμή 76"/>
            <p:cNvSpPr>
              <a:spLocks noChangeShapeType="1"/>
            </p:cNvSpPr>
            <p:nvPr/>
          </p:nvSpPr>
          <p:spPr bwMode="gray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7" name="Ελεύθερη σχεδίαση 78"/>
            <p:cNvSpPr>
              <a:spLocks/>
            </p:cNvSpPr>
            <p:nvPr/>
          </p:nvSpPr>
          <p:spPr bwMode="gray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8" name="Ελεύθερη σχεδίαση 79"/>
            <p:cNvSpPr>
              <a:spLocks/>
            </p:cNvSpPr>
            <p:nvPr/>
          </p:nvSpPr>
          <p:spPr bwMode="gray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9" name="Ελεύθερη σχεδίαση 82"/>
            <p:cNvSpPr>
              <a:spLocks/>
            </p:cNvSpPr>
            <p:nvPr/>
          </p:nvSpPr>
          <p:spPr bwMode="gray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0" name="Ελεύθερη σχεδίαση 83"/>
            <p:cNvSpPr>
              <a:spLocks/>
            </p:cNvSpPr>
            <p:nvPr/>
          </p:nvSpPr>
          <p:spPr bwMode="gray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1" name="Ελεύθερη σχεδίαση 84"/>
            <p:cNvSpPr>
              <a:spLocks/>
            </p:cNvSpPr>
            <p:nvPr/>
          </p:nvSpPr>
          <p:spPr bwMode="gray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2" name="Ελεύθερη σχεδίαση 80"/>
            <p:cNvSpPr>
              <a:spLocks/>
            </p:cNvSpPr>
            <p:nvPr/>
          </p:nvSpPr>
          <p:spPr bwMode="gray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3" name="Έλλειψη 82"/>
            <p:cNvSpPr/>
            <p:nvPr/>
          </p:nvSpPr>
          <p:spPr bwMode="gray"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84" name="Έλλειψη 83"/>
            <p:cNvSpPr/>
            <p:nvPr/>
          </p:nvSpPr>
          <p:spPr bwMode="gray"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85" name="Έλλειψη 84"/>
            <p:cNvSpPr/>
            <p:nvPr/>
          </p:nvSpPr>
          <p:spPr bwMode="gray"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86" name="Ομάδα 85"/>
            <p:cNvGrpSpPr/>
            <p:nvPr/>
          </p:nvGrpSpPr>
          <p:grpSpPr bwMode="gray"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Ελεύθερη σχεδίαση 86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88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89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90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91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  <p:sp>
          <p:nvSpPr>
            <p:cNvPr id="92" name="Ελεύθερη σχεδίαση 32"/>
            <p:cNvSpPr>
              <a:spLocks/>
            </p:cNvSpPr>
            <p:nvPr/>
          </p:nvSpPr>
          <p:spPr bwMode="gray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3" name="Ελεύθερη σχεδίαση 80"/>
            <p:cNvSpPr>
              <a:spLocks/>
            </p:cNvSpPr>
            <p:nvPr/>
          </p:nvSpPr>
          <p:spPr bwMode="gray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4" name="Ελεύθερη σχεδίαση 80"/>
            <p:cNvSpPr>
              <a:spLocks/>
            </p:cNvSpPr>
            <p:nvPr/>
          </p:nvSpPr>
          <p:spPr bwMode="gray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5" name="Ελεύθερη σχεδίαση 84"/>
            <p:cNvSpPr>
              <a:spLocks/>
            </p:cNvSpPr>
            <p:nvPr/>
          </p:nvSpPr>
          <p:spPr bwMode="gray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6" name="Ελεύθερη σχεδίαση 84"/>
            <p:cNvSpPr>
              <a:spLocks/>
            </p:cNvSpPr>
            <p:nvPr/>
          </p:nvSpPr>
          <p:spPr bwMode="gray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7" name="Έλλειψη 96"/>
            <p:cNvSpPr/>
            <p:nvPr/>
          </p:nvSpPr>
          <p:spPr bwMode="gray"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98" name="Ομάδα 97"/>
            <p:cNvGrpSpPr/>
            <p:nvPr/>
          </p:nvGrpSpPr>
          <p:grpSpPr bwMode="gray"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Ελεύθερη σχεδίαση 67"/>
              <p:cNvSpPr>
                <a:spLocks/>
              </p:cNvSpPr>
              <p:nvPr/>
            </p:nvSpPr>
            <p:spPr bwMode="gray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0" name="Ελεύθερη σχεδίαση 67"/>
              <p:cNvSpPr>
                <a:spLocks/>
              </p:cNvSpPr>
              <p:nvPr/>
            </p:nvSpPr>
            <p:spPr bwMode="gray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1" name="Ελεύθερη σχεδίαση 105"/>
              <p:cNvSpPr>
                <a:spLocks/>
              </p:cNvSpPr>
              <p:nvPr/>
            </p:nvSpPr>
            <p:spPr bwMode="gray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2" name="Ελεύθερη σχεδίαση 106"/>
              <p:cNvSpPr>
                <a:spLocks/>
              </p:cNvSpPr>
              <p:nvPr/>
            </p:nvSpPr>
            <p:spPr bwMode="gray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103" name="Ελεύθερη σχεδίαση 106"/>
              <p:cNvSpPr>
                <a:spLocks/>
              </p:cNvSpPr>
              <p:nvPr/>
            </p:nvSpPr>
            <p:spPr bwMode="gray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rtlCol="0" anchor="b">
            <a:normAutofit/>
          </a:bodyPr>
          <a:lstStyle>
            <a:lvl1pPr algn="ctr">
              <a:lnSpc>
                <a:spcPct val="10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 rtlCol="0"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508EF2-7C73-4CB9-B241-ADA1336BD78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C543B5-1CE5-44A6-AEA0-90A34C960D1A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647F56-631A-4C98-A592-9892AE439E95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Ομάδα 83" descr="Ομάδα λουλουδιών στην αριστερή πλευρά της διαφάνειας"/>
          <p:cNvGrpSpPr/>
          <p:nvPr/>
        </p:nvGrpSpPr>
        <p:grpSpPr bwMode="gray"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Ελεύθερη σχεδίαση 6"/>
            <p:cNvSpPr>
              <a:spLocks/>
            </p:cNvSpPr>
            <p:nvPr/>
          </p:nvSpPr>
          <p:spPr bwMode="gray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" name="Έλλειψη 33"/>
            <p:cNvSpPr>
              <a:spLocks noChangeArrowheads="1"/>
            </p:cNvSpPr>
            <p:nvPr/>
          </p:nvSpPr>
          <p:spPr bwMode="gray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9" name="Ομάδα 8"/>
            <p:cNvGrpSpPr/>
            <p:nvPr/>
          </p:nvGrpSpPr>
          <p:grpSpPr bwMode="gray"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Ελεύθερη σχεδίαση 9"/>
              <p:cNvSpPr>
                <a:spLocks/>
              </p:cNvSpPr>
              <p:nvPr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" name="Ελεύθερη σχεδίαση 10"/>
              <p:cNvSpPr>
                <a:spLocks/>
              </p:cNvSpPr>
              <p:nvPr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12" name="Ελεύθερη σχεδίαση 11"/>
            <p:cNvSpPr>
              <a:spLocks/>
            </p:cNvSpPr>
            <p:nvPr/>
          </p:nvSpPr>
          <p:spPr bwMode="gray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12"/>
            <p:cNvSpPr>
              <a:spLocks/>
            </p:cNvSpPr>
            <p:nvPr/>
          </p:nvSpPr>
          <p:spPr bwMode="gray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3"/>
            <p:cNvSpPr>
              <a:spLocks/>
            </p:cNvSpPr>
            <p:nvPr/>
          </p:nvSpPr>
          <p:spPr bwMode="gray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4"/>
            <p:cNvSpPr>
              <a:spLocks/>
            </p:cNvSpPr>
            <p:nvPr/>
          </p:nvSpPr>
          <p:spPr bwMode="gray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5"/>
            <p:cNvSpPr>
              <a:spLocks/>
            </p:cNvSpPr>
            <p:nvPr/>
          </p:nvSpPr>
          <p:spPr bwMode="gray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6"/>
            <p:cNvSpPr>
              <a:spLocks/>
            </p:cNvSpPr>
            <p:nvPr/>
          </p:nvSpPr>
          <p:spPr bwMode="gray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Έλλειψη 33"/>
            <p:cNvSpPr>
              <a:spLocks noChangeArrowheads="1"/>
            </p:cNvSpPr>
            <p:nvPr/>
          </p:nvSpPr>
          <p:spPr bwMode="gray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27"/>
            <p:cNvSpPr>
              <a:spLocks/>
            </p:cNvSpPr>
            <p:nvPr/>
          </p:nvSpPr>
          <p:spPr bwMode="gray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20" name="Ελεύθερη σχεδίαση 19"/>
            <p:cNvSpPr/>
            <p:nvPr/>
          </p:nvSpPr>
          <p:spPr bwMode="gray"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21" name="Ελεύθερη σχεδίαση 49"/>
            <p:cNvSpPr>
              <a:spLocks/>
            </p:cNvSpPr>
            <p:nvPr/>
          </p:nvSpPr>
          <p:spPr bwMode="gray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/>
            <p:nvPr/>
          </p:nvSpPr>
          <p:spPr bwMode="gray"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23" name="Ομάδα 22"/>
            <p:cNvGrpSpPr/>
            <p:nvPr/>
          </p:nvGrpSpPr>
          <p:grpSpPr bwMode="gray"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Ελεύθερη σχεδίαση 5"/>
              <p:cNvSpPr>
                <a:spLocks/>
              </p:cNvSpPr>
              <p:nvPr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5" name="Γραμμή 6"/>
              <p:cNvSpPr>
                <a:spLocks noChangeShapeType="1"/>
              </p:cNvSpPr>
              <p:nvPr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6" name="Ελεύθερη σχεδίαση 32"/>
              <p:cNvSpPr>
                <a:spLocks/>
              </p:cNvSpPr>
              <p:nvPr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7" name="Ελεύθερη σχεδίαση 33"/>
              <p:cNvSpPr>
                <a:spLocks/>
              </p:cNvSpPr>
              <p:nvPr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8" name="Ελεύθερη σχεδίαση 32"/>
              <p:cNvSpPr>
                <a:spLocks/>
              </p:cNvSpPr>
              <p:nvPr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9" name="Έλλειψη 28"/>
              <p:cNvSpPr/>
              <p:nvPr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sp>
          <p:nvSpPr>
            <p:cNvPr id="30" name="Ελεύθερη σχεδίαση 29"/>
            <p:cNvSpPr>
              <a:spLocks/>
            </p:cNvSpPr>
            <p:nvPr/>
          </p:nvSpPr>
          <p:spPr bwMode="gray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Ελεύθερη σχεδίαση 30"/>
            <p:cNvSpPr/>
            <p:nvPr/>
          </p:nvSpPr>
          <p:spPr bwMode="gray"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32" name="Ελεύθερη σχεδίαση 31"/>
            <p:cNvSpPr/>
            <p:nvPr/>
          </p:nvSpPr>
          <p:spPr bwMode="gray"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33" name="Ομάδα 32"/>
            <p:cNvGrpSpPr/>
            <p:nvPr/>
          </p:nvGrpSpPr>
          <p:grpSpPr bwMode="gray"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Ελεύθερη σχεδίαση 33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5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6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7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8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  <p:grpSp>
        <p:nvGrpSpPr>
          <p:cNvPr id="83" name="Ομάδα 82" descr="Λουλούδια στη δεξιά πλευρά της διαφάνειας"/>
          <p:cNvGrpSpPr/>
          <p:nvPr/>
        </p:nvGrpSpPr>
        <p:grpSpPr bwMode="gray"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Ελεύθερη σχεδίαση 13"/>
            <p:cNvSpPr>
              <a:spLocks noEditPoints="1"/>
            </p:cNvSpPr>
            <p:nvPr/>
          </p:nvSpPr>
          <p:spPr bwMode="gray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23"/>
            <p:cNvSpPr>
              <a:spLocks/>
            </p:cNvSpPr>
            <p:nvPr/>
          </p:nvSpPr>
          <p:spPr bwMode="gray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27"/>
            <p:cNvSpPr>
              <a:spLocks/>
            </p:cNvSpPr>
            <p:nvPr/>
          </p:nvSpPr>
          <p:spPr bwMode="gray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43" name="Ελεύθερη σχεδίαση 5"/>
            <p:cNvSpPr>
              <a:spLocks/>
            </p:cNvSpPr>
            <p:nvPr/>
          </p:nvSpPr>
          <p:spPr bwMode="gray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Γραμμή 6"/>
            <p:cNvSpPr>
              <a:spLocks noChangeShapeType="1"/>
            </p:cNvSpPr>
            <p:nvPr/>
          </p:nvSpPr>
          <p:spPr bwMode="gray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Ελεύθερη σχεδίαση 10"/>
            <p:cNvSpPr>
              <a:spLocks/>
            </p:cNvSpPr>
            <p:nvPr/>
          </p:nvSpPr>
          <p:spPr bwMode="gray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46" name="Ελεύθερη σχεδίαση 25"/>
            <p:cNvSpPr>
              <a:spLocks/>
            </p:cNvSpPr>
            <p:nvPr/>
          </p:nvSpPr>
          <p:spPr bwMode="gray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7" name="Ελεύθερη σχεδίαση 26"/>
            <p:cNvSpPr>
              <a:spLocks/>
            </p:cNvSpPr>
            <p:nvPr/>
          </p:nvSpPr>
          <p:spPr bwMode="gray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31"/>
            <p:cNvSpPr>
              <a:spLocks/>
            </p:cNvSpPr>
            <p:nvPr/>
          </p:nvSpPr>
          <p:spPr bwMode="gray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9" name="Ελεύθερη σχεδίαση 34"/>
            <p:cNvSpPr>
              <a:spLocks/>
            </p:cNvSpPr>
            <p:nvPr/>
          </p:nvSpPr>
          <p:spPr bwMode="gray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0" name="Ελεύθερη σχεδίαση 49"/>
            <p:cNvSpPr>
              <a:spLocks/>
            </p:cNvSpPr>
            <p:nvPr/>
          </p:nvSpPr>
          <p:spPr bwMode="gray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1" name="Ελεύθερη σχεδίαση 50"/>
            <p:cNvSpPr>
              <a:spLocks/>
            </p:cNvSpPr>
            <p:nvPr/>
          </p:nvSpPr>
          <p:spPr bwMode="gray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2" name="Γραμμή 76"/>
            <p:cNvSpPr>
              <a:spLocks noChangeShapeType="1"/>
            </p:cNvSpPr>
            <p:nvPr/>
          </p:nvSpPr>
          <p:spPr bwMode="gray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3" name="Ελεύθερη σχεδίαση 78"/>
            <p:cNvSpPr>
              <a:spLocks/>
            </p:cNvSpPr>
            <p:nvPr/>
          </p:nvSpPr>
          <p:spPr bwMode="gray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4" name="Ελεύθερη σχεδίαση 79"/>
            <p:cNvSpPr>
              <a:spLocks/>
            </p:cNvSpPr>
            <p:nvPr/>
          </p:nvSpPr>
          <p:spPr bwMode="gray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5" name="Ελεύθερη σχεδίαση 82"/>
            <p:cNvSpPr>
              <a:spLocks/>
            </p:cNvSpPr>
            <p:nvPr/>
          </p:nvSpPr>
          <p:spPr bwMode="gray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6" name="Ελεύθερη σχεδίαση 84"/>
            <p:cNvSpPr>
              <a:spLocks/>
            </p:cNvSpPr>
            <p:nvPr/>
          </p:nvSpPr>
          <p:spPr bwMode="gray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7" name="Ελεύθερη σχεδίαση 80"/>
            <p:cNvSpPr>
              <a:spLocks/>
            </p:cNvSpPr>
            <p:nvPr/>
          </p:nvSpPr>
          <p:spPr bwMode="gray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8" name="Ελεύθερη σχεδίαση 84"/>
            <p:cNvSpPr>
              <a:spLocks/>
            </p:cNvSpPr>
            <p:nvPr/>
          </p:nvSpPr>
          <p:spPr bwMode="gray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59" name="Ομάδα 58"/>
            <p:cNvGrpSpPr/>
            <p:nvPr/>
          </p:nvGrpSpPr>
          <p:grpSpPr bwMode="gray"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Ελεύθερη σχεδίαση 83"/>
              <p:cNvSpPr>
                <a:spLocks/>
              </p:cNvSpPr>
              <p:nvPr/>
            </p:nvSpPr>
            <p:spPr bwMode="gray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6" name="Ελεύθερη σχεδίαση 80"/>
              <p:cNvSpPr>
                <a:spLocks/>
              </p:cNvSpPr>
              <p:nvPr/>
            </p:nvSpPr>
            <p:spPr bwMode="gray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7" name="Ελεύθερη σχεδίαση 84"/>
              <p:cNvSpPr>
                <a:spLocks/>
              </p:cNvSpPr>
              <p:nvPr/>
            </p:nvSpPr>
            <p:spPr bwMode="gray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grpSp>
          <p:nvGrpSpPr>
            <p:cNvPr id="60" name="Ομάδα 59"/>
            <p:cNvGrpSpPr/>
            <p:nvPr/>
          </p:nvGrpSpPr>
          <p:grpSpPr bwMode="gray"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Ελεύθερη σχεδίαση 32"/>
              <p:cNvSpPr>
                <a:spLocks/>
              </p:cNvSpPr>
              <p:nvPr/>
            </p:nvSpPr>
            <p:spPr bwMode="gray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2" name="Ελεύθερη σχεδίαση 33"/>
              <p:cNvSpPr>
                <a:spLocks/>
              </p:cNvSpPr>
              <p:nvPr/>
            </p:nvSpPr>
            <p:spPr bwMode="gray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3" name="Ελεύθερη σχεδίαση 32"/>
              <p:cNvSpPr>
                <a:spLocks/>
              </p:cNvSpPr>
              <p:nvPr/>
            </p:nvSpPr>
            <p:spPr bwMode="gray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4" name="Έλλειψη 63"/>
              <p:cNvSpPr/>
              <p:nvPr/>
            </p:nvSpPr>
            <p:spPr bwMode="gray"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rtlCol="0" anchor="b">
            <a:normAutofit/>
          </a:bodyPr>
          <a:lstStyle>
            <a:lvl1pPr>
              <a:defRPr sz="52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55C34A-0E7F-4EC0-9D75-802F8516692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B53C76-76BD-4B5C-A1C8-A96D41A07A9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059616-654E-4FCB-A9BB-E8DD33C7B54D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B98BDB-25C1-47BF-9AE0-5DA6A6E656D3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Ελεύθερη σχεδίαση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CBABC1-0E89-4E0A-BE09-4B1FF4AEAAE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Ελεύθερη σχεδίαση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1D5075-0832-432C-A5CA-D116A5899E77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Ομάδα 62" descr="Ένα λουλούδι στη δεξιά πλευρά της διαφάνειας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Ελεύθερη σχεδίαση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9" name="Γραμμή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2" name="Ελεύθερη σχεδίαση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3" name="Ελεύθερη σχεδίαση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6" name="Ελεύθερη σχεδίαση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7" name="Ελεύθερη σχεδίαση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grpSp>
        <p:nvGrpSpPr>
          <p:cNvPr id="62" name="Ομάδα 61" descr="Ομάδα λουλουδιών στην αριστερή πλευρά της διαφάνειας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Ελεύθερη σχεδίαση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12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3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4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5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Γραμμή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Ελεύθερη σχεδίαση 17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18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0" name="Ελεύθερη σχεδίαση 19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1" name="Ελεύθερη σχεδίαση 20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3" name="Ελεύθερη σχεδίαση 22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23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24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Γραμμή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26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28" name="Ομάδα 27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Ελεύθερη σχεδίαση 28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0" name="Ελεύθερη σχεδίαση 29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31" name="Έλλειψη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31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32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33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Ελεύθερη σχεδίαση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7" name="Ελεύθερη σχεδίαση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Έλλειψη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Ελεύθερη σχεδίαση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49" name="Ομάδα 48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Ελεύθερη σχεδίαση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1" name="Γραμμή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2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3" name="Ελεύθερη σχεδίαση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4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5" name="Έλλειψη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grpSp>
          <p:nvGrpSpPr>
            <p:cNvPr id="56" name="Ομάδα 55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Ελεύθερη σχεδίαση 56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8" name="Ελεύθερη σχεδίαση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9" name="Ελεύθερη σχεδίαση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0" name="Ελεύθερη σχεδίαση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1" name="Ελεύθερη σχεδίαση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10542C33-8214-4E2B-8743-FA0917FE910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l-GR" dirty="0" smtClean="0"/>
              <a:t>ΜΑΚΙΓΙΑΖ </a:t>
            </a:r>
            <a:r>
              <a:rPr lang="en-US" dirty="0" smtClean="0"/>
              <a:t>MEDIA &amp; TV</a:t>
            </a:r>
            <a:br>
              <a:rPr lang="en-US" dirty="0" smtClean="0"/>
            </a:br>
            <a:r>
              <a:rPr lang="el-GR" dirty="0" smtClean="0"/>
              <a:t> Γ’ ΕΞΑΜΗΝΟ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4121350"/>
            <a:ext cx="9144000" cy="1082939"/>
          </a:xfrm>
        </p:spPr>
        <p:txBody>
          <a:bodyPr rtlCol="0"/>
          <a:lstStyle/>
          <a:p>
            <a:r>
              <a:rPr lang="en-US" dirty="0" smtClean="0"/>
              <a:t>BSc</a:t>
            </a:r>
            <a:r>
              <a:rPr lang="el-GR" dirty="0" smtClean="0"/>
              <a:t> ΜΙΧΑΗΛΙΔΟΥ ΝΙΚΟΛΕΤΤΑ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ΠΡΟΤΑΣΗ ΜΑΚΙΓΙΑΖ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1900822"/>
            <a:ext cx="9144000" cy="4957177"/>
          </a:xfrm>
        </p:spPr>
        <p:txBody>
          <a:bodyPr/>
          <a:lstStyle/>
          <a:p>
            <a:r>
              <a:rPr lang="el-GR" dirty="0" smtClean="0"/>
              <a:t>ΑΝΑΛΟΓΟ ΜΕ ΤΗΝ ΕΥΑΙΣΘΗΣΙΑ ΤΟΥ ΦΙΛΜ. ΕΝΔΕΙΚΤΙΚΑ:</a:t>
            </a:r>
          </a:p>
          <a:p>
            <a:pPr marL="502920" indent="-457200">
              <a:buFont typeface="+mj-lt"/>
              <a:buAutoNum type="alphaUcPeriod"/>
            </a:pPr>
            <a:endParaRPr lang="el-GR" dirty="0" smtClean="0"/>
          </a:p>
          <a:p>
            <a:pPr marL="502920" indent="-457200">
              <a:buFont typeface="+mj-lt"/>
              <a:buAutoNum type="alphaUcPeriod"/>
            </a:pPr>
            <a:r>
              <a:rPr lang="el-GR" dirty="0" smtClean="0"/>
              <a:t>ΒΑΣΗ: ΜΠΕΖ. ΠΡΟΣΟΧΗ ΣΤΟ ΕΝΔΕΧΟΜΕΝΟ ΝΑ ΥΠΑΡΧΕΙ ΜΠΛΕ ΦΟΝΤΟ – ΔΥΝΑΜΩΝΩ ΤΟ ΧΡΩΜΑΤΙΣΜΟ ΤΟΥ ΠΡΟΣΩΠΟΥ ΜΕ ΧΡΥΣΑΦΙ ΓΙΑ ΝΑ ΕΧΟΥΜΕ ΚΑΛΗ ΟΨΗ</a:t>
            </a:r>
          </a:p>
          <a:p>
            <a:pPr marL="502920" indent="-457200">
              <a:buFont typeface="+mj-lt"/>
              <a:buAutoNum type="alphaUcPeriod"/>
            </a:pPr>
            <a:r>
              <a:rPr lang="el-GR" dirty="0" smtClean="0"/>
              <a:t>ΡΟΥΖ: ΜΠΕΖ-ΠΟΡΤΟΚΑΛΙ (ΚΑΙ ΠΕΡΛΕ)</a:t>
            </a:r>
          </a:p>
          <a:p>
            <a:pPr marL="502920" indent="-457200">
              <a:buFont typeface="+mj-lt"/>
              <a:buAutoNum type="alphaUcPeriod"/>
            </a:pPr>
            <a:r>
              <a:rPr lang="el-GR" dirty="0" smtClean="0"/>
              <a:t>ΜΑΤΙΑ: ΣΚΙΑ (ΣΚΟΥΡΗ Ή ΑΝΟΙΧΤΗ) ΣΤΟ ΚΙΝΗΤΟ ΒΈΦΑΡΟ ΚΑΙ ΤΗΝ ΤΡΑΒΑΜΕ ΠΡΟΣ ΤΟΥΣ ΚΡΟΤΑΦΟΥΣ. ΠΕΡΙΓΡΑΦΟΥΜΕ ΤΑ ΜΑΤΙΑ.</a:t>
            </a:r>
          </a:p>
          <a:p>
            <a:pPr marL="502920" indent="-457200">
              <a:buFont typeface="+mj-lt"/>
              <a:buAutoNum type="alphaUcPeriod"/>
            </a:pPr>
            <a:r>
              <a:rPr lang="el-GR" dirty="0" smtClean="0"/>
              <a:t>ΧΕΙΛΗ: ΚΑΦΕ-ΚΟΚΚΙΝΟ ΔΙΑΦΑΝΕΣ-ΛΑΜΠΕΡΟ ΚΡΑΓΙΟΝ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0035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κειμένου 4"/>
          <p:cNvSpPr>
            <a:spLocks noGrp="1"/>
          </p:cNvSpPr>
          <p:nvPr>
            <p:ph type="body" sz="half" idx="2"/>
          </p:nvPr>
        </p:nvSpPr>
        <p:spPr>
          <a:xfrm>
            <a:off x="1468582" y="2329361"/>
            <a:ext cx="6913417" cy="3683511"/>
          </a:xfrm>
        </p:spPr>
        <p:txBody>
          <a:bodyPr rtlCol="0">
            <a:normAutofit/>
          </a:bodyPr>
          <a:lstStyle/>
          <a:p>
            <a:pPr rtl="0"/>
            <a:r>
              <a:rPr lang="el-GR" sz="8000" dirty="0" smtClean="0"/>
              <a:t>ΤΕΛΟΣ</a:t>
            </a:r>
          </a:p>
          <a:p>
            <a:pPr rtl="0"/>
            <a:endParaRPr lang="el-GR" sz="8000" dirty="0" smtClean="0"/>
          </a:p>
          <a:p>
            <a:pPr rtl="0"/>
            <a:r>
              <a:rPr lang="el-GR" sz="8000" dirty="0" smtClean="0"/>
              <a:t>ΕΡΩΤΗΣΕΙΣ;</a:t>
            </a:r>
          </a:p>
          <a:p>
            <a:pPr rtl="0"/>
            <a:endParaRPr lang="el-GR" dirty="0"/>
          </a:p>
          <a:p>
            <a:pPr rtl="0"/>
            <a:endParaRPr lang="en-US" dirty="0" smtClean="0"/>
          </a:p>
          <a:p>
            <a:pPr rtl="0"/>
            <a:endParaRPr lang="en-US" dirty="0"/>
          </a:p>
        </p:txBody>
      </p:sp>
      <p:sp>
        <p:nvSpPr>
          <p:cNvPr id="7" name="Ελλειψοειδής επεξήγηση 6"/>
          <p:cNvSpPr/>
          <p:nvPr/>
        </p:nvSpPr>
        <p:spPr>
          <a:xfrm>
            <a:off x="8787383" y="3211758"/>
            <a:ext cx="1449977" cy="757646"/>
          </a:xfrm>
          <a:prstGeom prst="wedgeEllipseCallout">
            <a:avLst>
              <a:gd name="adj1" fmla="val -21734"/>
              <a:gd name="adj2" fmla="val 676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9014676" y="3267415"/>
            <a:ext cx="1222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 CLASS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582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l-GR" dirty="0" smtClean="0"/>
              <a:t>ΜΑΚΙΓΙΑΖΚΙΝΗΜΑΤΟΓΡΑΦΟΥ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2371878"/>
            <a:ext cx="9144000" cy="4114800"/>
          </a:xfrm>
        </p:spPr>
        <p:txBody>
          <a:bodyPr rtlCol="0"/>
          <a:lstStyle/>
          <a:p>
            <a:pPr algn="ctr" rtl="0"/>
            <a:r>
              <a:rPr lang="el-GR" dirty="0" smtClean="0"/>
              <a:t>ΓΕΝΙΚΕΣ ΑΡΧΕΣ</a:t>
            </a:r>
          </a:p>
          <a:p>
            <a:pPr algn="ctr" rtl="0"/>
            <a:r>
              <a:rPr lang="el-GR" dirty="0" smtClean="0"/>
              <a:t>ΑΣΠΡΟΜΑΥΤΟ ΦΙΛΜ</a:t>
            </a:r>
          </a:p>
          <a:p>
            <a:pPr algn="ctr" rtl="0"/>
            <a:r>
              <a:rPr lang="el-GR" dirty="0" smtClean="0"/>
              <a:t>ΕΓΧΡΩΜΟ ΦΙΛΜ</a:t>
            </a:r>
          </a:p>
          <a:p>
            <a:pPr algn="ctr" rtl="0"/>
            <a:r>
              <a:rPr lang="el-GR" dirty="0" smtClean="0"/>
              <a:t>ΠΡΟΤΑΣΗ ΜΑΚΙΓΙΑΖ</a:t>
            </a:r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ΓΕΝΙΚΕΣ ΑΡΧΕΣ ΜΑΚΙΓΙΑΖ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717964" y="2229971"/>
            <a:ext cx="4655127" cy="3263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/>
              <a:t>ΤΟ ΜΑΤΙ ΔΕΝ ΠΡΟΣΑΡΜΟΖΕΤΑΙ ΑΝΑΛΟΓΑ ΜΕ ΤΗΝ ΕΝΤΑΣΗ ΤΟΥ ΦΩΤΙΣΜΟΥ (ΦΥΣΙΚΟΥ Ή ΤΕΧΝΗΤΟΥ)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solidFill>
                  <a:srgbClr val="FF0000"/>
                </a:solidFill>
              </a:rPr>
              <a:t>ΧΡΗΣΙΜΟΠΟΙΟΥΝΤΑΙ </a:t>
            </a:r>
            <a:r>
              <a:rPr lang="el-GR" sz="2000" dirty="0">
                <a:solidFill>
                  <a:srgbClr val="FF0000"/>
                </a:solidFill>
              </a:rPr>
              <a:t>ΦΙΛΤΡΑ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l-GR" sz="2000" dirty="0" smtClean="0"/>
          </a:p>
        </p:txBody>
      </p:sp>
    </p:spTree>
    <p:extLst>
      <p:ext uri="{BB962C8B-B14F-4D97-AF65-F5344CB8AC3E}">
        <p14:creationId xmlns:p14="http://schemas.microsoft.com/office/powerpoint/2010/main" val="265782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ΑΣΠΡΟΜΑΥΡΟ ΦΙΛΜ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ΓΕΝΙΚΑ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1900822"/>
            <a:ext cx="9144000" cy="495717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7030A0"/>
                </a:solidFill>
              </a:rPr>
              <a:t>ΤΑ ΑΣΠΡΟΜΑΥΡΑ ΦΙΛΤΡΑ ΕΙΤΕ ΑΠΟΔΙΔΟΥΝ ΩΣ </a:t>
            </a:r>
            <a:r>
              <a:rPr lang="el-GR" u="sng" dirty="0" smtClean="0">
                <a:solidFill>
                  <a:schemeClr val="accent3">
                    <a:lumMod val="50000"/>
                  </a:schemeClr>
                </a:solidFill>
              </a:rPr>
              <a:t>ΓΚΡΙ</a:t>
            </a:r>
            <a:r>
              <a:rPr lang="el-GR" dirty="0" smtClean="0">
                <a:solidFill>
                  <a:srgbClr val="7030A0"/>
                </a:solidFill>
              </a:rPr>
              <a:t> (ΔΙΑΦΕΡΟΥΝ ΟΙ ΤΟΝΟΙ) ΕΙΤΕ ΩΣ </a:t>
            </a:r>
            <a:r>
              <a:rPr lang="el-GR" u="sng" dirty="0" smtClean="0">
                <a:solidFill>
                  <a:srgbClr val="92D050"/>
                </a:solidFill>
              </a:rPr>
              <a:t>ΠΑΓ</a:t>
            </a:r>
            <a:r>
              <a:rPr lang="el-GR" u="sng" dirty="0" smtClean="0">
                <a:solidFill>
                  <a:srgbClr val="FFC000"/>
                </a:solidFill>
              </a:rPr>
              <a:t>ΧΡΩ</a:t>
            </a:r>
            <a:r>
              <a:rPr lang="el-GR" u="sng" dirty="0">
                <a:solidFill>
                  <a:srgbClr val="FF0000"/>
                </a:solidFill>
              </a:rPr>
              <a:t>Μ</a:t>
            </a:r>
            <a:r>
              <a:rPr lang="el-GR" u="sng" dirty="0" smtClean="0">
                <a:solidFill>
                  <a:srgbClr val="FF0000"/>
                </a:solidFill>
              </a:rPr>
              <a:t>Α</a:t>
            </a:r>
            <a:r>
              <a:rPr lang="el-GR" u="sng" dirty="0" smtClean="0">
                <a:solidFill>
                  <a:srgbClr val="C00000"/>
                </a:solidFill>
              </a:rPr>
              <a:t>ΤΙΚΑ</a:t>
            </a:r>
            <a:r>
              <a:rPr lang="el-GR" u="sng" dirty="0" smtClean="0">
                <a:solidFill>
                  <a:srgbClr val="7030A0"/>
                </a:solidFill>
              </a:rPr>
              <a:t> </a:t>
            </a:r>
            <a:r>
              <a:rPr lang="el-GR" dirty="0" smtClean="0">
                <a:solidFill>
                  <a:srgbClr val="7030A0"/>
                </a:solidFill>
              </a:rPr>
              <a:t>(ΧΡΗΣΗ ΔΙΑΦΟΡΩΝ ΧΡΩΜΑΤΩΝ ΓΙΑ ΔΙΑΦΟΡΟΥΣ ΣΚΟΠΟΥΣ)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u="sng" dirty="0" smtClean="0">
                <a:solidFill>
                  <a:srgbClr val="C00000"/>
                </a:solidFill>
              </a:rPr>
              <a:t>ΟΡΘΟΧΡΩΜΑΤΙΚΑ</a:t>
            </a:r>
            <a:r>
              <a:rPr lang="el-GR" dirty="0" smtClean="0">
                <a:solidFill>
                  <a:srgbClr val="C00000"/>
                </a:solidFill>
              </a:rPr>
              <a:t>: ΌΤΑΝ ΤΟ ΑΣΠΡΟΜΑΥΡΟ ΦΙΛΜ ΕΊΝΑΙ ΕΥΑΙΣΘΗΤΟ ΣΕ ΌΛΑ ΤΑ ΧΡΩΜΑΤΑ </a:t>
            </a:r>
            <a:r>
              <a:rPr lang="el-GR" b="1" dirty="0" smtClean="0">
                <a:solidFill>
                  <a:srgbClr val="C00000"/>
                </a:solidFill>
              </a:rPr>
              <a:t>ΕΚΤΟΣ</a:t>
            </a:r>
            <a:r>
              <a:rPr lang="el-GR" dirty="0" smtClean="0">
                <a:solidFill>
                  <a:srgbClr val="C00000"/>
                </a:solidFill>
              </a:rPr>
              <a:t> ΑΠΌ ΤΟ ΚΟΚΚΙΝΟ ΠΟΥ ΦΑΙΝΕΤΑΙ ΜΑΥΡΟ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FFC000"/>
                </a:solidFill>
              </a:rPr>
              <a:t>ΈΝΑ ΦΙΛΤΡΟ ΑΠΟΡΡΟΦΑ ΤΟ ΣΥΜΠΛΗΡΩΜΑΤΙΚΟ ΤΟΥ ΧΡΩΜΑ ΚΑΙ ΈΝΑ ΜΕΡΟΣ ΑΠΌ ΤΟ ΠΕΡΙΒΑΛΛΟΝ.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B050"/>
                </a:solidFill>
              </a:rPr>
              <a:t>ΣΥΜΠΛΗΡΩΜΑΤΙΚΟ ΕΊΝΑΙ ΈΝΑ ΧΡΩΜΑ ΌΤΑΝ ΕΞΟΥΔΕΤΕΡΩΝΕΙ ΤΟ ΑΠΕΝΑΝΤΙ ΤΟΥ ΣΤΟΝ ΧΡΩΜΑΤΙΚΟ ΚΥΚΛΟ.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l-GR" dirty="0" smtClean="0">
              <a:solidFill>
                <a:srgbClr val="7030A0"/>
              </a:solidFill>
            </a:endParaRPr>
          </a:p>
          <a:p>
            <a:pPr marL="45720" indent="0">
              <a:lnSpc>
                <a:spcPct val="150000"/>
              </a:lnSpc>
              <a:buNone/>
            </a:pPr>
            <a:endParaRPr lang="el-GR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el-GR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29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20982" y="0"/>
            <a:ext cx="9144000" cy="1143000"/>
          </a:xfrm>
        </p:spPr>
        <p:txBody>
          <a:bodyPr/>
          <a:lstStyle/>
          <a:p>
            <a:pPr algn="ctr"/>
            <a:r>
              <a:rPr lang="el-GR" dirty="0" smtClean="0"/>
              <a:t>ΑΣΠΡΟΜΑΥΡΟ ΦΙΛΜ: ΦΙΛΤΡΑ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02328" y="2015837"/>
            <a:ext cx="9781308" cy="2860964"/>
          </a:xfrm>
        </p:spPr>
        <p:txBody>
          <a:bodyPr>
            <a:normAutofit/>
          </a:bodyPr>
          <a:lstStyle/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dirty="0" smtClean="0">
                <a:solidFill>
                  <a:srgbClr val="7030A0"/>
                </a:solidFill>
              </a:rPr>
              <a:t>ΔΙΟΡΘΩΤΙΚΑ ΦΙΛΤΡΑ</a:t>
            </a:r>
            <a:r>
              <a:rPr lang="el-GR" dirty="0" smtClean="0">
                <a:solidFill>
                  <a:srgbClr val="7030A0"/>
                </a:solidFill>
              </a:rPr>
              <a:t>: ΕΛΑΦΡΑ &amp; ΜΕΣΑΙΑ </a:t>
            </a:r>
            <a:r>
              <a:rPr lang="el-GR" b="1" dirty="0" smtClean="0">
                <a:solidFill>
                  <a:srgbClr val="FFC000"/>
                </a:solidFill>
              </a:rPr>
              <a:t>ΚΙΤΡΙΝΑ</a:t>
            </a:r>
            <a:r>
              <a:rPr lang="el-GR" dirty="0" smtClean="0">
                <a:solidFill>
                  <a:srgbClr val="7030A0"/>
                </a:solidFill>
              </a:rPr>
              <a:t>, ΠΡΑΣΙΝΟΚΙΤΡΙΝΑ &amp; ΤΑ ΕΛΑΦΡΑ </a:t>
            </a:r>
            <a:r>
              <a:rPr lang="el-GR" b="1" dirty="0" smtClean="0">
                <a:solidFill>
                  <a:srgbClr val="00B050"/>
                </a:solidFill>
              </a:rPr>
              <a:t>ΠΡΑΣΙΝΑ</a:t>
            </a:r>
            <a:r>
              <a:rPr lang="el-GR" dirty="0" smtClean="0">
                <a:solidFill>
                  <a:srgbClr val="7030A0"/>
                </a:solidFill>
              </a:rPr>
              <a:t> ΦΙΛΤΡΑ </a:t>
            </a:r>
            <a:r>
              <a:rPr lang="el-GR" b="1" dirty="0" smtClean="0">
                <a:solidFill>
                  <a:srgbClr val="7030A0"/>
                </a:solidFill>
              </a:rPr>
              <a:t>-</a:t>
            </a:r>
            <a:r>
              <a:rPr lang="el-GR" dirty="0" smtClean="0">
                <a:solidFill>
                  <a:srgbClr val="7030A0"/>
                </a:solidFill>
              </a:rPr>
              <a:t> ΧΡΩΜΑΤΑ ΦΑΙΝΟΝΤΑΙ ΣΑΝ ΜΕΣΑ ΑΠΌ ΤΟ ΜΑΤΙ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dirty="0" smtClean="0">
                <a:solidFill>
                  <a:srgbClr val="7030A0"/>
                </a:solidFill>
              </a:rPr>
              <a:t>ΦΙΛΤΡΑ ΑΝΤΙΘΕΣΕΩΝ</a:t>
            </a:r>
            <a:r>
              <a:rPr lang="el-GR" dirty="0" smtClean="0">
                <a:solidFill>
                  <a:srgbClr val="7030A0"/>
                </a:solidFill>
              </a:rPr>
              <a:t>: ΠΙΟ </a:t>
            </a:r>
            <a:r>
              <a:rPr lang="el-GR" dirty="0" smtClean="0">
                <a:solidFill>
                  <a:srgbClr val="FF0000"/>
                </a:solidFill>
              </a:rPr>
              <a:t>ΘΕΡΜΑ &amp; ΚΟΚΚΙΝΑ </a:t>
            </a:r>
            <a:r>
              <a:rPr lang="el-GR" dirty="0" smtClean="0">
                <a:solidFill>
                  <a:srgbClr val="7030A0"/>
                </a:solidFill>
              </a:rPr>
              <a:t>ΦΙΛΤΡΑ </a:t>
            </a:r>
            <a:r>
              <a:rPr lang="el-GR" b="1" dirty="0" smtClean="0">
                <a:solidFill>
                  <a:srgbClr val="7030A0"/>
                </a:solidFill>
              </a:rPr>
              <a:t>- </a:t>
            </a:r>
            <a:r>
              <a:rPr lang="el-GR" dirty="0" smtClean="0">
                <a:solidFill>
                  <a:srgbClr val="7030A0"/>
                </a:solidFill>
              </a:rPr>
              <a:t>ΑΥΞΑΝΟΝΤΑΙ ΟΙ ΑΝΤΙΘΕΣΕΙΣ</a:t>
            </a:r>
          </a:p>
        </p:txBody>
      </p:sp>
    </p:spTree>
    <p:extLst>
      <p:ext uri="{BB962C8B-B14F-4D97-AF65-F5344CB8AC3E}">
        <p14:creationId xmlns:p14="http://schemas.microsoft.com/office/powerpoint/2010/main" val="321874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05345" y="27709"/>
            <a:ext cx="9144000" cy="1143000"/>
          </a:xfrm>
        </p:spPr>
        <p:txBody>
          <a:bodyPr/>
          <a:lstStyle/>
          <a:p>
            <a:r>
              <a:rPr lang="el-GR" dirty="0" smtClean="0"/>
              <a:t>ΦΙΛΤΡΑ ΑΝΤΙΘΕΣΕΩΝ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05345" y="1294298"/>
            <a:ext cx="11461173" cy="1877291"/>
          </a:xfrm>
        </p:spPr>
        <p:txBody>
          <a:bodyPr>
            <a:norm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el-GR" dirty="0">
                <a:solidFill>
                  <a:srgbClr val="FFC000"/>
                </a:solidFill>
              </a:rPr>
              <a:t>ΚΙΤΡΙΝΟ: ΑΠΟΡΡΟΦΑ ΤΟ ΜΩΒ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l-GR" dirty="0">
                <a:solidFill>
                  <a:srgbClr val="FF0000"/>
                </a:solidFill>
              </a:rPr>
              <a:t>ΚΟΚΚΙΝΟ: ΑΠΟΡΡΟΦΑ ΤΟ ΠΡΑΣΙΝΟ &amp; ΤΙΣ ΥΠΕΡΙΩΔΕΙΣ ΑΚΤΙΝΕΣ. ΟΥΡΑΝΟΣ ΦΑΙΝΕΤΑΙ ΠΟΛΎ ΣΚΟΥΡΟΣ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9089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el-GR" dirty="0" smtClean="0"/>
              <a:t>ΦΙΛΤΡΑ ΑΝΤΙΘΕΣΕΩΝ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1143000"/>
            <a:ext cx="10668000" cy="4114800"/>
          </a:xfrm>
        </p:spPr>
        <p:txBody>
          <a:bodyPr/>
          <a:lstStyle/>
          <a:p>
            <a:pPr marL="45720" indent="0">
              <a:lnSpc>
                <a:spcPct val="150000"/>
              </a:lnSpc>
              <a:buNone/>
            </a:pPr>
            <a:r>
              <a:rPr lang="el-GR" dirty="0">
                <a:solidFill>
                  <a:srgbClr val="0070C0"/>
                </a:solidFill>
              </a:rPr>
              <a:t>ΜΠΛΕ: ΑΠΟΡΡΟΦΑ ΤΟ ΠΟΡΤΟΚΑΛΙ, ΑΣΠΡΙΖΕΙ ΤΑ ΜΠΛΕ ΧΡΩΜΑΤΑ &amp; ΤΟΝΙΖΕΙ ΤΙΣ ΑΠΟΣΤΑΣΕΙΣ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l-GR" dirty="0">
                <a:solidFill>
                  <a:srgbClr val="00B050"/>
                </a:solidFill>
              </a:rPr>
              <a:t>ΠΡΑΣΙΝΟ: ΑΠΟΡΡΟΦΑ ΤΟ ΚΟΚΚΙΝΟ &amp; ΙΩΔΕΙΣ ΑΚΤΙΝΕΣ ΤΟΝΙΖΟΝΤΑΣ ΤΑ ΠΡΑΣΙΝΑ ΧΡΩΜΑΤΑ &amp; ΣΚΟΥΡΑΙΝΟΝΤΑΣ ΤΑ ΓΑΛΑΝΑ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0604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205435"/>
            <a:ext cx="9144000" cy="1143000"/>
          </a:xfrm>
        </p:spPr>
        <p:txBody>
          <a:bodyPr/>
          <a:lstStyle/>
          <a:p>
            <a:r>
              <a:rPr lang="el-GR" dirty="0" smtClean="0"/>
              <a:t>ΑΧΡΩΜΑ ΦΙΛΤΡΑ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ΜΕΙΩΝΟΥΝ ΤΟ ΦΩΣ ΧΩΡΙΣ ΕΠΙΔΡΑΣΗ ΣΤΑ ΧΡΩΜΑΤΑ</a:t>
            </a:r>
          </a:p>
          <a:p>
            <a:pPr marL="45720" indent="0">
              <a:buNone/>
            </a:pPr>
            <a:r>
              <a:rPr lang="el-GR" dirty="0" smtClean="0"/>
              <a:t>ΑΥΤΆ ΕΊΝΑΙ: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/>
              <a:t>ΠΟΛΩΤΙΚΑ ΦΙΛΤΡΑ: ΕΞΑΦΑΝΙΖΟΥΝ ΤΙΣ ΑΝΤΑΝΑΚΛΑΣΕΙΣ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/>
              <a:t>ΦΙΛΤΡΑ ΔΙΑΧΥΣΗΣ: ΔΙΑΧΕΟΥΝ ΤΟ ΦΩΣ - ΜΕΙΩΝΟΥΝ ΤΙΣ ΛΕΠΤΟΜΕΡΙΕΣ (ΠΧ ΡΥΤΙΔΕΣ)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/>
              <a:t>ΦΙΛΤΡΑ ΟΜΙΧΛΗΣ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/>
              <a:t>ΥΠΕΡΙΩΔΗ ΦΙΛΤΡΑ: ΣΤΑΜΑΤΟΥΝ ΤΙΣ ΥΠΕΡΙΩΔΕΙΣ ΑΚΤΙΝΕΣ</a:t>
            </a:r>
          </a:p>
          <a:p>
            <a:pPr marL="4572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525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algn="ctr"/>
            <a:r>
              <a:rPr lang="el-GR" dirty="0" smtClean="0"/>
              <a:t>ΕΓΧΡΩΜΟ ΦΙΛΜ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1512895"/>
            <a:ext cx="9144000" cy="5248123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ΤΑ ΕΓΧΡΩΜΑ ΦΙΛΜ ΕΧΟΥΝ ΟΡΙΣΜΕΝΗ ΘΕΡΜΟΚΡΑΣΙΑ ΧΡΩΜΑΤΟΣ</a:t>
            </a:r>
          </a:p>
          <a:p>
            <a:r>
              <a:rPr lang="el-GR" dirty="0">
                <a:solidFill>
                  <a:srgbClr val="C00000"/>
                </a:solidFill>
              </a:rPr>
              <a:t>ΤΡΕΙΣ ΚΑΤΗΓΟΡΙΕΣ ΦΙΛΜ &amp; ΟΙ ΘΕΡΜΟΚΡΑΣΙΕΣ ΤΟΥΣ: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>
                <a:solidFill>
                  <a:srgbClr val="C00000"/>
                </a:solidFill>
              </a:rPr>
              <a:t>ΈΓΧΡΩΜΑ ΦΙΛΜ ΗΜΕΡΑΣ: 5600Κ*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>
                <a:solidFill>
                  <a:srgbClr val="C00000"/>
                </a:solidFill>
              </a:rPr>
              <a:t>ΈΓΧΡΩΜΑ ΦΙΛΜ ΤΥΠΟΥ Α3400Κ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>
                <a:solidFill>
                  <a:srgbClr val="C00000"/>
                </a:solidFill>
              </a:rPr>
              <a:t>ΈΓΧΡΩΜΑ ΦΙΛΜ ΤΥΠΟΥ Β 3200Κ </a:t>
            </a:r>
            <a:r>
              <a:rPr lang="el-GR" dirty="0" smtClean="0">
                <a:solidFill>
                  <a:srgbClr val="C00000"/>
                </a:solidFill>
              </a:rPr>
              <a:t>9</a:t>
            </a:r>
          </a:p>
          <a:p>
            <a:pPr marL="45720" indent="0">
              <a:buNone/>
            </a:pPr>
            <a:r>
              <a:rPr lang="el-GR" dirty="0" smtClean="0">
                <a:solidFill>
                  <a:srgbClr val="C00000"/>
                </a:solidFill>
              </a:rPr>
              <a:t>*Κ (ΒΑΘΜΟΣ ΚΕΛΒΙΝ): ΜΟΝΑΔΑ ΜΕΤΡΗΣΗΣ ΤΗΣ ΘΕΡΜΟΚΡΑΣΙΑΣ ΤΟΥ ΧΡΩΜΤΟΣ</a:t>
            </a:r>
            <a:endParaRPr lang="el-GR" dirty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</a:pPr>
            <a:r>
              <a:rPr lang="el-GR" dirty="0" smtClean="0">
                <a:solidFill>
                  <a:srgbClr val="C00000"/>
                </a:solidFill>
              </a:rPr>
              <a:t>ΟΠΟΥ ΔΕΝ ΣΥΜΦΩΝΕΙ ΑΠΟΛΥΤΑ ΤΟ ΦΙΛΜ ΜΕ ΤΟ ΦΩΣ ΤΟΤΕ ΓΙΝΕΤΑΙ ΧΡΗΣΗ ΤΩΝ ΕΓΧΡΩΜΩΝ </a:t>
            </a:r>
            <a:r>
              <a:rPr lang="el-GR" dirty="0" smtClean="0">
                <a:solidFill>
                  <a:srgbClr val="00B050"/>
                </a:solidFill>
              </a:rPr>
              <a:t>ΔΙΟΡΘΩΤΙΚΩΝ </a:t>
            </a:r>
            <a:r>
              <a:rPr lang="el-GR" dirty="0" smtClean="0">
                <a:solidFill>
                  <a:srgbClr val="C00000"/>
                </a:solidFill>
              </a:rPr>
              <a:t>ΦΙΛΤΡΩΝ. ΕΦΑΡΜΟΖΟΝΤΑΙ ΕΙΤΕ ΣΤΗΝ </a:t>
            </a:r>
            <a:r>
              <a:rPr lang="el-GR" b="1" dirty="0" smtClean="0">
                <a:solidFill>
                  <a:srgbClr val="C00000"/>
                </a:solidFill>
              </a:rPr>
              <a:t>ΚΑΜΕΡΑ ΛΗΨΗΣ ΕΙΤΕ ΣΤΑ ΦΩΤΑ ΤΟΥ ΠΛΑΤΟ. </a:t>
            </a:r>
            <a:r>
              <a:rPr lang="el-GR" dirty="0" smtClean="0">
                <a:solidFill>
                  <a:srgbClr val="C00000"/>
                </a:solidFill>
              </a:rPr>
              <a:t>ΕΠΙΣΗΣ, ΓΙΝΕΤΑΙ ΚΑΙ</a:t>
            </a:r>
            <a:r>
              <a:rPr lang="el-GR" b="1" dirty="0" smtClean="0">
                <a:solidFill>
                  <a:srgbClr val="C00000"/>
                </a:solidFill>
              </a:rPr>
              <a:t> </a:t>
            </a:r>
            <a:r>
              <a:rPr lang="el-GR" dirty="0" smtClean="0">
                <a:solidFill>
                  <a:srgbClr val="00B050"/>
                </a:solidFill>
              </a:rPr>
              <a:t>ΡΙΖΙΚΗ ΑΛΛΑΓΗ </a:t>
            </a:r>
            <a:r>
              <a:rPr lang="el-GR" dirty="0" smtClean="0">
                <a:solidFill>
                  <a:srgbClr val="C00000"/>
                </a:solidFill>
              </a:rPr>
              <a:t>ΤΗΣ </a:t>
            </a:r>
            <a:r>
              <a:rPr lang="el-GR" dirty="0">
                <a:solidFill>
                  <a:srgbClr val="C00000"/>
                </a:solidFill>
              </a:rPr>
              <a:t>ΘΕΡΜΟΚΡΑΣΙΑΣ ΤΟΥ </a:t>
            </a:r>
            <a:r>
              <a:rPr lang="el-GR" dirty="0" smtClean="0">
                <a:solidFill>
                  <a:srgbClr val="C00000"/>
                </a:solidFill>
              </a:rPr>
              <a:t>ΧΡΩΜΑΤΟΣ</a:t>
            </a:r>
          </a:p>
          <a:p>
            <a:pPr>
              <a:lnSpc>
                <a:spcPct val="110000"/>
              </a:lnSpc>
            </a:pPr>
            <a:r>
              <a:rPr lang="el-GR" dirty="0" smtClean="0">
                <a:solidFill>
                  <a:srgbClr val="C00000"/>
                </a:solidFill>
              </a:rPr>
              <a:t>ΧΡΗΣΗ ΟΥΔΕΤΕΡΩΝ ΦΙΛΤΡΩΝ (ΔΙΑΧΥΣΗΣ, ΠΟΛΩΣΗΣ ΟΜΙΧΛΗΣ, ΥΠΕΡΙΩΔΗ ΦΙΛΤΡΑ)</a:t>
            </a:r>
            <a:endParaRPr lang="el-GR" b="1" u="sng" dirty="0">
              <a:solidFill>
                <a:srgbClr val="C00000"/>
              </a:solidFill>
            </a:endParaRPr>
          </a:p>
          <a:p>
            <a:pPr marL="502920" indent="-457200">
              <a:buFont typeface="+mj-lt"/>
              <a:buAutoNum type="arabicPeriod"/>
            </a:pPr>
            <a:endParaRPr lang="el-GR" dirty="0" smtClean="0">
              <a:solidFill>
                <a:srgbClr val="C00000"/>
              </a:solidFill>
            </a:endParaRPr>
          </a:p>
          <a:p>
            <a:endParaRPr lang="el-GR" b="1" u="sng" dirty="0"/>
          </a:p>
        </p:txBody>
      </p:sp>
    </p:spTree>
    <p:extLst>
      <p:ext uri="{BB962C8B-B14F-4D97-AF65-F5344CB8AC3E}">
        <p14:creationId xmlns:p14="http://schemas.microsoft.com/office/powerpoint/2010/main" val="297109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ΛΟΥΛΟΥΔΙΑ 16Χ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459332_TF03098890" id="{39E934FB-B490-4128-9CF5-968CB98E2D67}" vid="{B3A0CBFC-05A2-4E04-A9EE-402BF1ABF1F6}"/>
    </a:ext>
  </a:extLst>
</a:theme>
</file>

<file path=ppt/theme/theme2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Μοβ λουλούδια σε μπλε φόντο (ευρεία οθόνη)</Template>
  <TotalTime>388</TotalTime>
  <Words>454</Words>
  <Application>Microsoft Office PowerPoint</Application>
  <PresentationFormat>Ευρεία οθόνη</PresentationFormat>
  <Paragraphs>62</Paragraphs>
  <Slides>11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Arial</vt:lpstr>
      <vt:lpstr>Century Schoolbook</vt:lpstr>
      <vt:lpstr>Wingdings</vt:lpstr>
      <vt:lpstr>ΛΟΥΛΟΥΔΙΑ 16Χ9</vt:lpstr>
      <vt:lpstr>ΜΑΚΙΓΙΑΖ MEDIA &amp; TV  Γ’ ΕΞΑΜΗΝΟ</vt:lpstr>
      <vt:lpstr>ΜΑΚΙΓΙΑΖΚΙΝΗΜΑΤΟΓΡΑΦΟΥ</vt:lpstr>
      <vt:lpstr>ΓΕΝΙΚΕΣ ΑΡΧΕΣ ΜΑΚΙΓΙΑΖ</vt:lpstr>
      <vt:lpstr>ΑΣΠΡΟΜΑΥΡΟ ΦΙΛΜ ΓΕΝΙΚΑ</vt:lpstr>
      <vt:lpstr>ΑΣΠΡΟΜΑΥΡΟ ΦΙΛΜ: ΦΙΛΤΡΑ</vt:lpstr>
      <vt:lpstr>ΦΙΛΤΡΑ ΑΝΤΙΘΕΣΕΩΝ</vt:lpstr>
      <vt:lpstr>ΦΙΛΤΡΑ ΑΝΤΙΘΕΣΕΩΝ</vt:lpstr>
      <vt:lpstr>ΑΧΡΩΜΑ ΦΙΛΤΡΑ </vt:lpstr>
      <vt:lpstr>ΕΓΧΡΩΜΟ ΦΙΛΜ</vt:lpstr>
      <vt:lpstr>ΠΡΟΤΑΣΗ ΜΑΚΙΓΙΑΖ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ΑΙΣΘΗΤΙΚΗ ΑΚΡΩΝ Γ’ ΕΞΑΜΗΝΟ</dc:title>
  <dc:creator>Νικολέττα Μιχαηλίδου</dc:creator>
  <cp:lastModifiedBy>Νικολέττα Μιχαηλίδου</cp:lastModifiedBy>
  <cp:revision>190</cp:revision>
  <dcterms:created xsi:type="dcterms:W3CDTF">2022-10-12T18:45:22Z</dcterms:created>
  <dcterms:modified xsi:type="dcterms:W3CDTF">2022-12-10T12:48:38Z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