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Nuni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Nunito-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Nunito-italic.fntdata"/><Relationship Id="rId6" Type="http://schemas.openxmlformats.org/officeDocument/2006/relationships/slide" Target="slides/slide1.xml"/><Relationship Id="rId18" Type="http://schemas.openxmlformats.org/officeDocument/2006/relationships/font" Target="fonts/Nuni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30e95342c12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30e95342c12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30e95342c12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30e95342c12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30e8e58d2f2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30e8e58d2f2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30e95342c12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30e95342c12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0e8e58d2f2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0e8e58d2f2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30e8e58d2f2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30e8e58d2f2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30e8e58d2f2_0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30e8e58d2f2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30e8e58d2f2_0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30e8e58d2f2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30e95342c1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30e95342c1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30e95342c12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30e95342c12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mailto:vas.evan@gmail.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706975" y="1393450"/>
            <a:ext cx="7869000" cy="18774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l"/>
              <a:t>Μάθημα: Πρακτική Εφαρμογή στην ειδικότητα ( Γ΄ εξ.)</a:t>
            </a:r>
            <a:endParaRPr/>
          </a:p>
          <a:p>
            <a:pPr indent="0" lvl="0" marL="0" rtl="0" algn="ctr">
              <a:spcBef>
                <a:spcPts val="0"/>
              </a:spcBef>
              <a:spcAft>
                <a:spcPts val="0"/>
              </a:spcAft>
              <a:buNone/>
            </a:pPr>
            <a:r>
              <a:rPr lang="el"/>
              <a:t>Ώρες μαθήματος/εβδομάδα (Θ, Ε, Σ): 0,3,3</a:t>
            </a:r>
            <a:endParaRPr/>
          </a:p>
          <a:p>
            <a:pPr indent="0" lvl="0" marL="0" rtl="0" algn="ctr">
              <a:spcBef>
                <a:spcPts val="0"/>
              </a:spcBef>
              <a:spcAft>
                <a:spcPts val="0"/>
              </a:spcAft>
              <a:buNone/>
            </a:pPr>
            <a:r>
              <a:t/>
            </a:r>
            <a:endParaRPr/>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l"/>
              <a:t>ΣΑΕΚ ΣΙΝΔΟΥ 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2"/>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Εναλλαγή Δεδομένων (Data Interchange)</a:t>
            </a:r>
            <a:endParaRPr/>
          </a:p>
        </p:txBody>
      </p:sp>
      <p:sp>
        <p:nvSpPr>
          <p:cNvPr id="183" name="Google Shape;183;p22"/>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JSON (JavaScript Object Notation)</a:t>
            </a:r>
            <a:endParaRPr/>
          </a:p>
          <a:p>
            <a:pPr indent="0" lvl="0" marL="0" rtl="0" algn="l">
              <a:spcBef>
                <a:spcPts val="1200"/>
              </a:spcBef>
              <a:spcAft>
                <a:spcPts val="0"/>
              </a:spcAft>
              <a:buNone/>
            </a:pPr>
            <a:r>
              <a:rPr lang="el"/>
              <a:t>Δομή: Χρησιμοποιεί ζεύγη "κλειδί-τιμή" και είναι πιο ανάλαφρο από το XML.</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l"/>
              <a:t>Ευρεία Χρήση: Προτιμάται για web εφαρμογές λόγω της απλότητας και της ταχύτητας του.</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l"/>
              <a:t>Παράδειγμα:</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3"/>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Εναλλαγή Δεδομένων (Data Interchange)</a:t>
            </a:r>
            <a:endParaRPr/>
          </a:p>
        </p:txBody>
      </p:sp>
      <p:sp>
        <p:nvSpPr>
          <p:cNvPr id="189" name="Google Shape;189;p23"/>
          <p:cNvSpPr txBox="1"/>
          <p:nvPr>
            <p:ph idx="1" type="body"/>
          </p:nvPr>
        </p:nvSpPr>
        <p:spPr>
          <a:xfrm>
            <a:off x="819150" y="1990725"/>
            <a:ext cx="33306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a:t>
            </a:r>
            <a:endParaRPr/>
          </a:p>
          <a:p>
            <a:pPr indent="0" lvl="0" marL="0" rtl="0" algn="l">
              <a:spcBef>
                <a:spcPts val="1200"/>
              </a:spcBef>
              <a:spcAft>
                <a:spcPts val="0"/>
              </a:spcAft>
              <a:buNone/>
            </a:pPr>
            <a:r>
              <a:rPr lang="el"/>
              <a:t>    "name": "John Doe",</a:t>
            </a:r>
            <a:endParaRPr/>
          </a:p>
          <a:p>
            <a:pPr indent="0" lvl="0" marL="0" rtl="0" algn="l">
              <a:spcBef>
                <a:spcPts val="1200"/>
              </a:spcBef>
              <a:spcAft>
                <a:spcPts val="0"/>
              </a:spcAft>
              <a:buNone/>
            </a:pPr>
            <a:r>
              <a:rPr lang="el"/>
              <a:t>    "age": 30,</a:t>
            </a:r>
            <a:endParaRPr/>
          </a:p>
          <a:p>
            <a:pPr indent="0" lvl="0" marL="0" rtl="0" algn="l">
              <a:spcBef>
                <a:spcPts val="1200"/>
              </a:spcBef>
              <a:spcAft>
                <a:spcPts val="0"/>
              </a:spcAft>
              <a:buNone/>
            </a:pPr>
            <a:r>
              <a:rPr lang="el"/>
              <a:t>    "city": "New York"</a:t>
            </a:r>
            <a:endParaRPr/>
          </a:p>
          <a:p>
            <a:pPr indent="0" lvl="0" marL="0" rtl="0" algn="l">
              <a:spcBef>
                <a:spcPts val="1200"/>
              </a:spcBef>
              <a:spcAft>
                <a:spcPts val="0"/>
              </a:spcAft>
              <a:buNone/>
            </a:pPr>
            <a:r>
              <a:rPr lang="el"/>
              <a:t>}</a:t>
            </a:r>
            <a:endParaRPr/>
          </a:p>
          <a:p>
            <a:pPr indent="0" lvl="0" marL="0" rtl="0" algn="l">
              <a:spcBef>
                <a:spcPts val="1200"/>
              </a:spcBef>
              <a:spcAft>
                <a:spcPts val="1200"/>
              </a:spcAft>
              <a:buNone/>
            </a:pPr>
            <a:r>
              <a:t/>
            </a:r>
            <a:endParaRPr/>
          </a:p>
        </p:txBody>
      </p:sp>
      <p:sp>
        <p:nvSpPr>
          <p:cNvPr id="190" name="Google Shape;190;p23"/>
          <p:cNvSpPr txBox="1"/>
          <p:nvPr/>
        </p:nvSpPr>
        <p:spPr>
          <a:xfrm>
            <a:off x="5071775" y="1997975"/>
            <a:ext cx="3176400" cy="239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l" sz="1300">
                <a:solidFill>
                  <a:schemeClr val="dk2"/>
                </a:solidFill>
                <a:latin typeface="Calibri"/>
                <a:ea typeface="Calibri"/>
                <a:cs typeface="Calibri"/>
                <a:sym typeface="Calibri"/>
              </a:rPr>
              <a:t>Πλεονεκτήματα της Εναλλαγής Δεδομένων</a:t>
            </a:r>
            <a:endParaRPr sz="1300">
              <a:solidFill>
                <a:schemeClr val="dk2"/>
              </a:solidFill>
              <a:latin typeface="Calibri"/>
              <a:ea typeface="Calibri"/>
              <a:cs typeface="Calibri"/>
              <a:sym typeface="Calibri"/>
            </a:endParaRPr>
          </a:p>
          <a:p>
            <a:pPr indent="0" lvl="0" marL="0" rtl="0" algn="l">
              <a:spcBef>
                <a:spcPts val="0"/>
              </a:spcBef>
              <a:spcAft>
                <a:spcPts val="0"/>
              </a:spcAft>
              <a:buNone/>
            </a:pPr>
            <a:r>
              <a:rPr lang="el" sz="1300">
                <a:solidFill>
                  <a:schemeClr val="dk2"/>
                </a:solidFill>
                <a:latin typeface="Calibri"/>
                <a:ea typeface="Calibri"/>
                <a:cs typeface="Calibri"/>
                <a:sym typeface="Calibri"/>
              </a:rPr>
              <a:t>Διαλειτουργικότητα: Διευκολύνει την επικοινωνία μεταξύ διαφορετικών συστημάτων.</a:t>
            </a:r>
            <a:endParaRPr sz="1300">
              <a:solidFill>
                <a:schemeClr val="dk2"/>
              </a:solidFill>
              <a:latin typeface="Calibri"/>
              <a:ea typeface="Calibri"/>
              <a:cs typeface="Calibri"/>
              <a:sym typeface="Calibri"/>
            </a:endParaRPr>
          </a:p>
          <a:p>
            <a:pPr indent="0" lvl="0" marL="0" rtl="0" algn="l">
              <a:spcBef>
                <a:spcPts val="0"/>
              </a:spcBef>
              <a:spcAft>
                <a:spcPts val="0"/>
              </a:spcAft>
              <a:buNone/>
            </a:pPr>
            <a:r>
              <a:t/>
            </a:r>
            <a:endParaRPr sz="1300">
              <a:solidFill>
                <a:schemeClr val="dk2"/>
              </a:solidFill>
              <a:latin typeface="Calibri"/>
              <a:ea typeface="Calibri"/>
              <a:cs typeface="Calibri"/>
              <a:sym typeface="Calibri"/>
            </a:endParaRPr>
          </a:p>
          <a:p>
            <a:pPr indent="0" lvl="0" marL="0" rtl="0" algn="l">
              <a:spcBef>
                <a:spcPts val="0"/>
              </a:spcBef>
              <a:spcAft>
                <a:spcPts val="0"/>
              </a:spcAft>
              <a:buNone/>
            </a:pPr>
            <a:r>
              <a:rPr lang="el" sz="1300">
                <a:solidFill>
                  <a:schemeClr val="dk2"/>
                </a:solidFill>
                <a:latin typeface="Calibri"/>
                <a:ea typeface="Calibri"/>
                <a:cs typeface="Calibri"/>
                <a:sym typeface="Calibri"/>
              </a:rPr>
              <a:t>Αυτοματοποίηση: Επιτρέπει την αυτοματοποιημένη επεξεργασία δεδομένων.</a:t>
            </a:r>
            <a:endParaRPr sz="1300">
              <a:solidFill>
                <a:schemeClr val="dk2"/>
              </a:solidFill>
              <a:latin typeface="Calibri"/>
              <a:ea typeface="Calibri"/>
              <a:cs typeface="Calibri"/>
              <a:sym typeface="Calibri"/>
            </a:endParaRPr>
          </a:p>
          <a:p>
            <a:pPr indent="0" lvl="0" marL="0" rtl="0" algn="l">
              <a:spcBef>
                <a:spcPts val="0"/>
              </a:spcBef>
              <a:spcAft>
                <a:spcPts val="0"/>
              </a:spcAft>
              <a:buNone/>
            </a:pPr>
            <a:r>
              <a:t/>
            </a:r>
            <a:endParaRPr sz="1300">
              <a:solidFill>
                <a:schemeClr val="dk2"/>
              </a:solidFill>
              <a:latin typeface="Calibri"/>
              <a:ea typeface="Calibri"/>
              <a:cs typeface="Calibri"/>
              <a:sym typeface="Calibri"/>
            </a:endParaRPr>
          </a:p>
          <a:p>
            <a:pPr indent="0" lvl="0" marL="0" rtl="0" algn="l">
              <a:spcBef>
                <a:spcPts val="0"/>
              </a:spcBef>
              <a:spcAft>
                <a:spcPts val="0"/>
              </a:spcAft>
              <a:buNone/>
            </a:pPr>
            <a:r>
              <a:rPr lang="el" sz="1300">
                <a:solidFill>
                  <a:schemeClr val="dk2"/>
                </a:solidFill>
                <a:latin typeface="Calibri"/>
                <a:ea typeface="Calibri"/>
                <a:cs typeface="Calibri"/>
                <a:sym typeface="Calibri"/>
              </a:rPr>
              <a:t>Κλίμακα: Δυνατότητα διαχείρισης μεγάλων ποσοτήτων δεδομένων.</a:t>
            </a:r>
            <a:endParaRPr sz="1300">
              <a:solidFill>
                <a:schemeClr val="dk2"/>
              </a:solidFill>
              <a:latin typeface="Calibri"/>
              <a:ea typeface="Calibri"/>
              <a:cs typeface="Calibri"/>
              <a:sym typeface="Calibri"/>
            </a:endParaRPr>
          </a:p>
          <a:p>
            <a:pPr indent="0" lvl="0" marL="0" rtl="0" algn="l">
              <a:spcBef>
                <a:spcPts val="0"/>
              </a:spcBef>
              <a:spcAft>
                <a:spcPts val="0"/>
              </a:spcAft>
              <a:buNone/>
            </a:pPr>
            <a:r>
              <a:t/>
            </a:r>
            <a:endParaRPr sz="1300">
              <a:solidFill>
                <a:schemeClr val="dk2"/>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Σκοπός – Μαθησιακά Αποτελέσματα</a:t>
            </a:r>
            <a:endParaRPr/>
          </a:p>
        </p:txBody>
      </p:sp>
      <p:sp>
        <p:nvSpPr>
          <p:cNvPr id="135" name="Google Shape;135;p14"/>
          <p:cNvSpPr txBox="1"/>
          <p:nvPr>
            <p:ph idx="1" type="body"/>
          </p:nvPr>
        </p:nvSpPr>
        <p:spPr>
          <a:xfrm>
            <a:off x="819150" y="1990725"/>
            <a:ext cx="7505700" cy="1206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l" sz="1600"/>
              <a:t>Θα δοθεί η δυνατότητα να έρθουν σε επαφή οι μαθητές με δημοφιλείς τεχνικές για </a:t>
            </a:r>
            <a:r>
              <a:rPr lang="el" sz="1600"/>
              <a:t>ιστοσελίδες</a:t>
            </a:r>
            <a:r>
              <a:rPr lang="el" sz="1600"/>
              <a:t>, τις οποίες θα μπορούν να αξιοποιήσουν στην ανάπτυξη ιστοτόπων με ομαδικές εργασίες.</a:t>
            </a:r>
            <a:endParaRPr sz="1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Σχηματισμός ομάδων</a:t>
            </a:r>
            <a:endParaRPr/>
          </a:p>
        </p:txBody>
      </p:sp>
      <p:sp>
        <p:nvSpPr>
          <p:cNvPr id="141" name="Google Shape;141;p1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l" sz="1800" u="sng">
                <a:solidFill>
                  <a:schemeClr val="hlink"/>
                </a:solidFill>
                <a:hlinkClick r:id="rId3"/>
              </a:rPr>
              <a:t>vas.evan@gmail.com</a:t>
            </a:r>
            <a:endParaRPr sz="1800"/>
          </a:p>
          <a:p>
            <a:pPr indent="0" lvl="0" marL="0" rtl="0" algn="ctr">
              <a:spcBef>
                <a:spcPts val="1200"/>
              </a:spcBef>
              <a:spcAft>
                <a:spcPts val="0"/>
              </a:spcAft>
              <a:buNone/>
            </a:pPr>
            <a:r>
              <a:rPr lang="el" sz="1800"/>
              <a:t>ΕΥΑΓΓΕΛΙΔΗΣ ΒΑΣΙΛΕΙΟΣ</a:t>
            </a:r>
            <a:endParaRPr sz="1800"/>
          </a:p>
          <a:p>
            <a:pPr indent="0" lvl="0" marL="0" rtl="0" algn="ctr">
              <a:spcBef>
                <a:spcPts val="1200"/>
              </a:spcBef>
              <a:spcAft>
                <a:spcPts val="1200"/>
              </a:spcAft>
              <a:buNone/>
            </a:pPr>
            <a:r>
              <a:rPr lang="el" sz="1800"/>
              <a:t>ΕΚΠΑΙΔΕΥΤΗΣ ΣΑΕΚ 2024Β</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476725"/>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AJAX (AsynchronousJavaScript XML)</a:t>
            </a:r>
            <a:endParaRPr/>
          </a:p>
        </p:txBody>
      </p:sp>
      <p:sp>
        <p:nvSpPr>
          <p:cNvPr id="147" name="Google Shape;147;p16"/>
          <p:cNvSpPr txBox="1"/>
          <p:nvPr>
            <p:ph idx="1" type="body"/>
          </p:nvPr>
        </p:nvSpPr>
        <p:spPr>
          <a:xfrm>
            <a:off x="819150" y="1209025"/>
            <a:ext cx="7418700" cy="32298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l"/>
              <a:t> Η τεχνολογία </a:t>
            </a:r>
            <a:r>
              <a:rPr b="1" lang="el"/>
              <a:t>AJAX (Asynchronous JavaScript and XML) </a:t>
            </a:r>
            <a:r>
              <a:rPr lang="el"/>
              <a:t>επιτρέπει στους προγραμματιστές να δημιουργούν δυναμικές και διαδραστικές εφαρμογές ιστού χωρίς να χρειάζεται να ανανεωθεί ολόκληρη η σελίδα. Λειτουργεί με τον εξής τρόπο:</a:t>
            </a:r>
            <a:endParaRPr/>
          </a:p>
          <a:p>
            <a:pPr indent="0" lvl="0" marL="0" rtl="0" algn="l">
              <a:spcBef>
                <a:spcPts val="1200"/>
              </a:spcBef>
              <a:spcAft>
                <a:spcPts val="0"/>
              </a:spcAft>
              <a:buNone/>
            </a:pPr>
            <a:r>
              <a:rPr b="1" lang="el"/>
              <a:t>Ασύγχρονα Αιτήματα (Asynchronous Requests)</a:t>
            </a:r>
            <a:r>
              <a:rPr lang="el"/>
              <a:t>: Η JavaScript χρησιμοποιείται για να στείλει και να λάβει δεδομένα από τον διακομιστή (server) χωρίς να ανανεώνεται η σελίδα.</a:t>
            </a:r>
            <a:endParaRPr/>
          </a:p>
          <a:p>
            <a:pPr indent="0" lvl="0" marL="0" rtl="0" algn="l">
              <a:spcBef>
                <a:spcPts val="1200"/>
              </a:spcBef>
              <a:spcAft>
                <a:spcPts val="0"/>
              </a:spcAft>
              <a:buNone/>
            </a:pPr>
            <a:r>
              <a:rPr b="1" lang="el"/>
              <a:t>Εναλλαγή Δεδομένων (Data Interchange)</a:t>
            </a:r>
            <a:r>
              <a:rPr lang="el"/>
              <a:t>: Παραδοσιακά χρησιμοποιούσε XML, αλλά σήμερα συχνά χρησιμοποιείται JSON λόγω της ευκολότερης χρήσης.</a:t>
            </a:r>
            <a:endParaRPr/>
          </a:p>
          <a:p>
            <a:pPr indent="0" lvl="0" marL="0" rtl="0" algn="l">
              <a:spcBef>
                <a:spcPts val="1200"/>
              </a:spcBef>
              <a:spcAft>
                <a:spcPts val="0"/>
              </a:spcAft>
              <a:buNone/>
            </a:pPr>
            <a:r>
              <a:rPr b="1" lang="el"/>
              <a:t>Διαδραστικότητα και Απόκριση (Interactivity and Responsiveness)</a:t>
            </a:r>
            <a:r>
              <a:rPr lang="el"/>
              <a:t>: Επιτρέπει τη γρήγορη ενημέρωση τμημάτων της σελίδας με νέα δεδομένα, βελτιώνοντας την εμπειρία του χρήστη.</a:t>
            </a:r>
            <a:endParaRPr/>
          </a:p>
          <a:p>
            <a:pPr indent="0" lvl="0" marL="0" rtl="0" algn="l">
              <a:spcBef>
                <a:spcPts val="1200"/>
              </a:spcBef>
              <a:spcAft>
                <a:spcPts val="1200"/>
              </a:spcAft>
              <a:buNone/>
            </a:pPr>
            <a:r>
              <a:rPr lang="el"/>
              <a:t>Για παράδειγμα, όταν </a:t>
            </a:r>
            <a:r>
              <a:rPr lang="el"/>
              <a:t>αναζητάτε</a:t>
            </a:r>
            <a:r>
              <a:rPr lang="el"/>
              <a:t> κάτι σε μια μηχανή αναζήτησης και εμφανίζονται οι προτάσεις αναζήτησης καθώς </a:t>
            </a:r>
            <a:r>
              <a:rPr lang="el"/>
              <a:t>πληκτρολογείτε</a:t>
            </a:r>
            <a:r>
              <a:rPr lang="el"/>
              <a:t>, χρησιμοποιείται AJAX.</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Ασύγχρονα Αιτήματα (Asynchronous Requests)</a:t>
            </a:r>
            <a:endParaRPr/>
          </a:p>
        </p:txBody>
      </p:sp>
      <p:sp>
        <p:nvSpPr>
          <p:cNvPr id="153" name="Google Shape;153;p17"/>
          <p:cNvSpPr txBox="1"/>
          <p:nvPr>
            <p:ph idx="1" type="body"/>
          </p:nvPr>
        </p:nvSpPr>
        <p:spPr>
          <a:xfrm>
            <a:off x="819150" y="1990725"/>
            <a:ext cx="7505700" cy="24480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lang="el"/>
              <a:t>Τα ασύγχρονα αιτήματα είναι ένας τρόπος να ζητήσεις δεδομένα από έναν διακομιστή χωρίς να εμποδίσεις τη ροή της εφαρμογής σου. Με άλλα λόγια, η εφαρμογή μπορεί να συνεχίσει να λειτουργεί ενώ περιμένει την απόκριση από το διακομιστή. Αυτό επιτυγχάνεται με τη χρήση της τεχνολογίας AJAX.</a:t>
            </a:r>
            <a:endParaRPr/>
          </a:p>
          <a:p>
            <a:pPr indent="0" lvl="0" marL="0" rtl="0" algn="l">
              <a:spcBef>
                <a:spcPts val="1200"/>
              </a:spcBef>
              <a:spcAft>
                <a:spcPts val="0"/>
              </a:spcAft>
              <a:buNone/>
            </a:pPr>
            <a:r>
              <a:rPr lang="el"/>
              <a:t>Πώς λειτουργούν:</a:t>
            </a:r>
            <a:endParaRPr/>
          </a:p>
          <a:p>
            <a:pPr indent="0" lvl="0" marL="0" rtl="0" algn="l">
              <a:spcBef>
                <a:spcPts val="1200"/>
              </a:spcBef>
              <a:spcAft>
                <a:spcPts val="0"/>
              </a:spcAft>
              <a:buNone/>
            </a:pPr>
            <a:r>
              <a:rPr lang="el"/>
              <a:t>JavaScript: Η γλώσσα που στέλνει τα αιτήματα ασύγχρονα.</a:t>
            </a:r>
            <a:endParaRPr/>
          </a:p>
          <a:p>
            <a:pPr indent="0" lvl="0" marL="0" rtl="0" algn="l">
              <a:spcBef>
                <a:spcPts val="1200"/>
              </a:spcBef>
              <a:spcAft>
                <a:spcPts val="0"/>
              </a:spcAft>
              <a:buNone/>
            </a:pPr>
            <a:r>
              <a:rPr lang="el"/>
              <a:t>XMLHttpRequest ή Fetch API: Το αντικείμενο ή η μέθοδος που χρησιμοποιείται για να διαχειριστεί τα αιτήματα και τις αποκρίσεις.</a:t>
            </a:r>
            <a:endParaRPr/>
          </a:p>
          <a:p>
            <a:pPr indent="0" lvl="0" marL="0" rtl="0" algn="l">
              <a:spcBef>
                <a:spcPts val="1200"/>
              </a:spcBef>
              <a:spcAft>
                <a:spcPts val="1200"/>
              </a:spcAft>
              <a:buNone/>
            </a:pPr>
            <a:r>
              <a:rPr lang="el"/>
              <a:t>Εκτέλεση χωρίς Αναμονή: Η εφαρμογή συνεχίζει να εκτελείται χωρίς να περιμένει την ολοκλήρωση του αιτήματος.</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Ασύγχρονα Αιτήματα (Asynchronous Requests)</a:t>
            </a:r>
            <a:endParaRPr/>
          </a:p>
          <a:p>
            <a:pPr indent="0" lvl="0" marL="0" rtl="0" algn="l">
              <a:spcBef>
                <a:spcPts val="0"/>
              </a:spcBef>
              <a:spcAft>
                <a:spcPts val="0"/>
              </a:spcAft>
              <a:buNone/>
            </a:pPr>
            <a:r>
              <a:t/>
            </a:r>
            <a:endParaRPr/>
          </a:p>
        </p:txBody>
      </p:sp>
      <p:sp>
        <p:nvSpPr>
          <p:cNvPr id="159" name="Google Shape;159;p18"/>
          <p:cNvSpPr txBox="1"/>
          <p:nvPr>
            <p:ph idx="1" type="body"/>
          </p:nvPr>
        </p:nvSpPr>
        <p:spPr>
          <a:xfrm>
            <a:off x="819150" y="1403700"/>
            <a:ext cx="7505700" cy="3035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l"/>
              <a:t>let xhr = new XMLHttpRequest();</a:t>
            </a:r>
            <a:endParaRPr/>
          </a:p>
          <a:p>
            <a:pPr indent="0" lvl="0" marL="0" rtl="0" algn="l">
              <a:spcBef>
                <a:spcPts val="1200"/>
              </a:spcBef>
              <a:spcAft>
                <a:spcPts val="0"/>
              </a:spcAft>
              <a:buNone/>
            </a:pPr>
            <a:r>
              <a:rPr lang="el"/>
              <a:t>xhr.open('GET', 'https://example.com/api/data', true);</a:t>
            </a:r>
            <a:endParaRPr/>
          </a:p>
          <a:p>
            <a:pPr indent="0" lvl="0" marL="0" rtl="0" algn="l">
              <a:spcBef>
                <a:spcPts val="1200"/>
              </a:spcBef>
              <a:spcAft>
                <a:spcPts val="0"/>
              </a:spcAft>
              <a:buNone/>
            </a:pPr>
            <a:r>
              <a:rPr lang="el"/>
              <a:t>xhr.onreadystatechange = function () {</a:t>
            </a:r>
            <a:endParaRPr/>
          </a:p>
          <a:p>
            <a:pPr indent="0" lvl="0" marL="0" rtl="0" algn="l">
              <a:spcBef>
                <a:spcPts val="1200"/>
              </a:spcBef>
              <a:spcAft>
                <a:spcPts val="0"/>
              </a:spcAft>
              <a:buNone/>
            </a:pPr>
            <a:r>
              <a:rPr lang="el"/>
              <a:t>    if (xhr.readyState === 4 &amp;&amp; xhr.status === 200) {</a:t>
            </a:r>
            <a:endParaRPr/>
          </a:p>
          <a:p>
            <a:pPr indent="0" lvl="0" marL="0" rtl="0" algn="l">
              <a:spcBef>
                <a:spcPts val="1200"/>
              </a:spcBef>
              <a:spcAft>
                <a:spcPts val="0"/>
              </a:spcAft>
              <a:buNone/>
            </a:pPr>
            <a:r>
              <a:rPr lang="el"/>
              <a:t>        console.log(xhr.responseText);</a:t>
            </a:r>
            <a:endParaRPr/>
          </a:p>
          <a:p>
            <a:pPr indent="0" lvl="0" marL="0" rtl="0" algn="l">
              <a:spcBef>
                <a:spcPts val="1200"/>
              </a:spcBef>
              <a:spcAft>
                <a:spcPts val="0"/>
              </a:spcAft>
              <a:buNone/>
            </a:pPr>
            <a:r>
              <a:rPr lang="el"/>
              <a:t>    }</a:t>
            </a:r>
            <a:endParaRPr/>
          </a:p>
          <a:p>
            <a:pPr indent="0" lvl="0" marL="0" rtl="0" algn="l">
              <a:spcBef>
                <a:spcPts val="1200"/>
              </a:spcBef>
              <a:spcAft>
                <a:spcPts val="0"/>
              </a:spcAft>
              <a:buNone/>
            </a:pPr>
            <a:r>
              <a:rPr lang="el"/>
              <a:t>};</a:t>
            </a:r>
            <a:endParaRPr/>
          </a:p>
          <a:p>
            <a:pPr indent="0" lvl="0" marL="0" rtl="0" algn="l">
              <a:spcBef>
                <a:spcPts val="1200"/>
              </a:spcBef>
              <a:spcAft>
                <a:spcPts val="1200"/>
              </a:spcAft>
              <a:buNone/>
            </a:pPr>
            <a:r>
              <a:rPr lang="el"/>
              <a:t>xhr.send();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l"/>
              <a:t>Ασύγχρονα Αιτήματα (Asynchronous Requests)</a:t>
            </a:r>
            <a:endParaRPr/>
          </a:p>
        </p:txBody>
      </p:sp>
      <p:sp>
        <p:nvSpPr>
          <p:cNvPr id="165" name="Google Shape;165;p1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Σήμερα, η Fetch API προσφέρει έναν πιο μοντέρνο και κατανοητό τρόπο να χειριστείς ασύγχρονα αιτήματα:</a:t>
            </a:r>
            <a:endParaRPr/>
          </a:p>
          <a:p>
            <a:pPr indent="0" lvl="0" marL="0" rtl="0" algn="l">
              <a:spcBef>
                <a:spcPts val="1200"/>
              </a:spcBef>
              <a:spcAft>
                <a:spcPts val="0"/>
              </a:spcAft>
              <a:buNone/>
            </a:pPr>
            <a:r>
              <a:rPr lang="el"/>
              <a:t>fetch('https://example.com/api/data')</a:t>
            </a:r>
            <a:endParaRPr/>
          </a:p>
          <a:p>
            <a:pPr indent="0" lvl="0" marL="0" rtl="0" algn="l">
              <a:spcBef>
                <a:spcPts val="1200"/>
              </a:spcBef>
              <a:spcAft>
                <a:spcPts val="0"/>
              </a:spcAft>
              <a:buNone/>
            </a:pPr>
            <a:r>
              <a:rPr lang="el"/>
              <a:t>  .then(response =&gt; response.json())</a:t>
            </a:r>
            <a:endParaRPr/>
          </a:p>
          <a:p>
            <a:pPr indent="0" lvl="0" marL="0" rtl="0" algn="l">
              <a:spcBef>
                <a:spcPts val="1200"/>
              </a:spcBef>
              <a:spcAft>
                <a:spcPts val="0"/>
              </a:spcAft>
              <a:buNone/>
            </a:pPr>
            <a:r>
              <a:rPr lang="el"/>
              <a:t>  .then(data =&gt; console.log(data))</a:t>
            </a:r>
            <a:endParaRPr/>
          </a:p>
          <a:p>
            <a:pPr indent="0" lvl="0" marL="0" rtl="0" algn="l">
              <a:spcBef>
                <a:spcPts val="1200"/>
              </a:spcBef>
              <a:spcAft>
                <a:spcPts val="0"/>
              </a:spcAft>
              <a:buNone/>
            </a:pPr>
            <a:r>
              <a:rPr lang="el"/>
              <a:t>  .catch(error =&gt; console.error('Error:', error));</a:t>
            </a:r>
            <a:endParaRPr/>
          </a:p>
          <a:p>
            <a:pPr indent="0" lvl="0" marL="0" rtl="0" algn="l">
              <a:spcBef>
                <a:spcPts val="1200"/>
              </a:spcBef>
              <a:spcAft>
                <a:spcPts val="1200"/>
              </a:spcAft>
              <a:buNone/>
            </a:pPr>
            <a:r>
              <a:rPr lang="el"/>
              <a:t>Αυτή η τεχνολογία είναι πολύ χρήσιμη για τη δημιουργία διαδραστικών ιστοσελίδων και εφαρμογών.</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Εναλλαγή Δεδομένων (Data Interchange)</a:t>
            </a:r>
            <a:endParaRPr/>
          </a:p>
        </p:txBody>
      </p:sp>
      <p:sp>
        <p:nvSpPr>
          <p:cNvPr id="171" name="Google Shape;171;p2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l"/>
              <a:t>Η εναλλαγή δεδομένων αναφέρεται στην ανταλλαγή πληροφοριών μεταξύ συστημάτων ή εφαρμογών, συνήθως μέσω ενός προτύπου μορφοποίησης δεδομένων που είναι κατανοητό και από τα δύο μέρη. Δύο από τα πιο κοινά πρότυπα είναι το XML (Extensible Markup Language) και το JSON (JavaScript Object Notation).</a:t>
            </a:r>
            <a:endParaRPr/>
          </a:p>
          <a:p>
            <a:pPr indent="0" lvl="0" marL="0" rtl="0" algn="l">
              <a:spcBef>
                <a:spcPts val="1200"/>
              </a:spcBef>
              <a:spcAft>
                <a:spcPts val="0"/>
              </a:spcAft>
              <a:buNone/>
            </a:pPr>
            <a:r>
              <a:rPr lang="el"/>
              <a:t>XML (Extensible Markup Language)</a:t>
            </a:r>
            <a:endParaRPr/>
          </a:p>
          <a:p>
            <a:pPr indent="0" lvl="0" marL="0" rtl="0" algn="l">
              <a:spcBef>
                <a:spcPts val="1200"/>
              </a:spcBef>
              <a:spcAft>
                <a:spcPts val="0"/>
              </a:spcAft>
              <a:buNone/>
            </a:pPr>
            <a:r>
              <a:rPr lang="el"/>
              <a:t>Δομή: Χρησιμοποιεί ετικέτες για να οργανώσει τα δεδομένα σε ιεραρχία.</a:t>
            </a:r>
            <a:endParaRPr/>
          </a:p>
          <a:p>
            <a:pPr indent="0" lvl="0" marL="0" rtl="0" algn="l">
              <a:spcBef>
                <a:spcPts val="1200"/>
              </a:spcBef>
              <a:spcAft>
                <a:spcPts val="0"/>
              </a:spcAft>
              <a:buNone/>
            </a:pPr>
            <a:r>
              <a:rPr lang="el"/>
              <a:t>Ευρεία Χρήση: Καταλληλότερο για πολύπλοκες δομές δεδομένων και όταν απαιτείται αυστηρή επικύρωση.</a:t>
            </a:r>
            <a:endParaRPr/>
          </a:p>
          <a:p>
            <a:pPr indent="0" lvl="0" marL="0" rtl="0" algn="l">
              <a:spcBef>
                <a:spcPts val="1200"/>
              </a:spcBef>
              <a:spcAft>
                <a:spcPts val="1200"/>
              </a:spcAft>
              <a:buNone/>
            </a:pPr>
            <a:r>
              <a:rPr lang="el"/>
              <a:t>Παράδειγμα</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1"/>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Εναλλαγή Δεδομένων (Data Interchange)</a:t>
            </a:r>
            <a:endParaRPr/>
          </a:p>
        </p:txBody>
      </p:sp>
      <p:sp>
        <p:nvSpPr>
          <p:cNvPr id="177" name="Google Shape;177;p21"/>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l"/>
              <a:t>&lt;person&gt;</a:t>
            </a:r>
            <a:endParaRPr/>
          </a:p>
          <a:p>
            <a:pPr indent="0" lvl="0" marL="0" rtl="0" algn="l">
              <a:spcBef>
                <a:spcPts val="1200"/>
              </a:spcBef>
              <a:spcAft>
                <a:spcPts val="0"/>
              </a:spcAft>
              <a:buNone/>
            </a:pPr>
            <a:r>
              <a:rPr lang="el"/>
              <a:t>    &lt;name&gt;John Doe&lt;/name&gt;</a:t>
            </a:r>
            <a:endParaRPr/>
          </a:p>
          <a:p>
            <a:pPr indent="0" lvl="0" marL="0" rtl="0" algn="l">
              <a:spcBef>
                <a:spcPts val="1200"/>
              </a:spcBef>
              <a:spcAft>
                <a:spcPts val="0"/>
              </a:spcAft>
              <a:buNone/>
            </a:pPr>
            <a:r>
              <a:rPr lang="el"/>
              <a:t>    &lt;age&gt;30&lt;/age&gt;</a:t>
            </a:r>
            <a:endParaRPr/>
          </a:p>
          <a:p>
            <a:pPr indent="0" lvl="0" marL="0" rtl="0" algn="l">
              <a:spcBef>
                <a:spcPts val="1200"/>
              </a:spcBef>
              <a:spcAft>
                <a:spcPts val="0"/>
              </a:spcAft>
              <a:buNone/>
            </a:pPr>
            <a:r>
              <a:rPr lang="el"/>
              <a:t>    &lt;city&gt;New York&lt;/city&gt;</a:t>
            </a:r>
            <a:endParaRPr/>
          </a:p>
          <a:p>
            <a:pPr indent="0" lvl="0" marL="0" rtl="0" algn="l">
              <a:spcBef>
                <a:spcPts val="1200"/>
              </a:spcBef>
              <a:spcAft>
                <a:spcPts val="0"/>
              </a:spcAft>
              <a:buNone/>
            </a:pPr>
            <a:r>
              <a:rPr lang="el"/>
              <a:t>&lt;/person&gt;</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