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Ισοσκελές τρίγωνο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Τίτλος 7"/>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a:xfrm>
            <a:off x="1371600" y="6012656"/>
            <a:ext cx="5791200" cy="365125"/>
          </a:xfrm>
        </p:spPr>
        <p:txBody>
          <a:bodyPr tIns="0" bIns="0" anchor="t"/>
          <a:lstStyle>
            <a:lvl1pPr algn="r">
              <a:defRPr sz="1000"/>
            </a:lvl1pPr>
          </a:lstStyle>
          <a:p>
            <a:fld id="{E78EE63B-3E5F-4825-82FB-48495D385473}" type="datetimeFigureOut">
              <a:rPr lang="el-GR" smtClean="0"/>
              <a:t>24/1/2025</a:t>
            </a:fld>
            <a:endParaRPr lang="el-GR"/>
          </a:p>
        </p:txBody>
      </p:sp>
      <p:sp>
        <p:nvSpPr>
          <p:cNvPr id="17" name="Θέση υποσέλιδου 16"/>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Θέση αριθμού διαφάνειας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6E7918E-1ED1-4E6F-AD40-0E0AF7438134}"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78EE63B-3E5F-4825-82FB-48495D385473}" type="datetimeFigureOut">
              <a:rPr lang="el-GR" smtClean="0"/>
              <a:t>24/1/2025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6E7918E-1ED1-4E6F-AD40-0E0AF7438134}"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781800" y="381000"/>
            <a:ext cx="1905000" cy="5486400"/>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381000"/>
            <a:ext cx="6248400" cy="5486400"/>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78EE63B-3E5F-4825-82FB-48495D385473}" type="datetimeFigureOut">
              <a:rPr lang="el-GR" smtClean="0"/>
              <a:t>24/1/2025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6E7918E-1ED1-4E6F-AD40-0E0AF7438134}"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67494"/>
            <a:ext cx="8229600" cy="1399032"/>
          </a:xfrm>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a:xfrm>
            <a:off x="457200" y="1882808"/>
            <a:ext cx="82296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a:xfrm>
            <a:off x="4791456" y="6480048"/>
            <a:ext cx="2133600" cy="301752"/>
          </a:xfrm>
        </p:spPr>
        <p:txBody>
          <a:bodyPr/>
          <a:lstStyle/>
          <a:p>
            <a:fld id="{E78EE63B-3E5F-4825-82FB-48495D385473}" type="datetimeFigureOut">
              <a:rPr lang="el-GR" smtClean="0"/>
              <a:t>24/1/2025</a:t>
            </a:fld>
            <a:endParaRPr lang="el-GR"/>
          </a:p>
        </p:txBody>
      </p:sp>
      <p:sp>
        <p:nvSpPr>
          <p:cNvPr id="5" name="Θέση υποσέλιδου 4"/>
          <p:cNvSpPr>
            <a:spLocks noGrp="1"/>
          </p:cNvSpPr>
          <p:nvPr>
            <p:ph type="ftr" sz="quarter" idx="11"/>
          </p:nvPr>
        </p:nvSpPr>
        <p:spPr>
          <a:xfrm>
            <a:off x="457200" y="6480969"/>
            <a:ext cx="4260056" cy="300831"/>
          </a:xfrm>
        </p:spPr>
        <p:txBody>
          <a:bodyPr/>
          <a:lstStyle/>
          <a:p>
            <a:endParaRPr lang="el-GR"/>
          </a:p>
        </p:txBody>
      </p:sp>
      <p:sp>
        <p:nvSpPr>
          <p:cNvPr id="6" name="Θέση αριθμού διαφάνειας 5"/>
          <p:cNvSpPr>
            <a:spLocks noGrp="1"/>
          </p:cNvSpPr>
          <p:nvPr>
            <p:ph type="sldNum" sz="quarter" idx="12"/>
          </p:nvPr>
        </p:nvSpPr>
        <p:spPr/>
        <p:txBody>
          <a:bodyPr/>
          <a:lstStyle/>
          <a:p>
            <a:fld id="{26E7918E-1ED1-4E6F-AD40-0E0AF7438134}"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Ορθογώνιο τρίγωνο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Ισοσκελές τρίγωνο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Θέση ημερομηνίας 3"/>
          <p:cNvSpPr>
            <a:spLocks noGrp="1"/>
          </p:cNvSpPr>
          <p:nvPr>
            <p:ph type="dt" sz="half" idx="10"/>
          </p:nvPr>
        </p:nvSpPr>
        <p:spPr>
          <a:xfrm>
            <a:off x="6955632" y="6477000"/>
            <a:ext cx="2133600" cy="304800"/>
          </a:xfrm>
        </p:spPr>
        <p:txBody>
          <a:bodyPr/>
          <a:lstStyle/>
          <a:p>
            <a:fld id="{E78EE63B-3E5F-4825-82FB-48495D385473}" type="datetimeFigureOut">
              <a:rPr lang="el-GR" smtClean="0"/>
              <a:t>24/1/2025</a:t>
            </a:fld>
            <a:endParaRPr lang="el-GR"/>
          </a:p>
        </p:txBody>
      </p:sp>
      <p:sp>
        <p:nvSpPr>
          <p:cNvPr id="5" name="Θέση υποσέλιδου 4"/>
          <p:cNvSpPr>
            <a:spLocks noGrp="1"/>
          </p:cNvSpPr>
          <p:nvPr>
            <p:ph type="ftr" sz="quarter" idx="11"/>
          </p:nvPr>
        </p:nvSpPr>
        <p:spPr>
          <a:xfrm>
            <a:off x="2619376" y="6480969"/>
            <a:ext cx="4260056" cy="300831"/>
          </a:xfrm>
        </p:spPr>
        <p:txBody>
          <a:bodyPr/>
          <a:lstStyle/>
          <a:p>
            <a:endParaRPr lang="el-GR"/>
          </a:p>
        </p:txBody>
      </p:sp>
      <p:sp>
        <p:nvSpPr>
          <p:cNvPr id="6" name="Θέση αριθμού διαφάνειας 5"/>
          <p:cNvSpPr>
            <a:spLocks noGrp="1"/>
          </p:cNvSpPr>
          <p:nvPr>
            <p:ph type="sldNum" sz="quarter" idx="12"/>
          </p:nvPr>
        </p:nvSpPr>
        <p:spPr>
          <a:xfrm>
            <a:off x="8451056" y="809624"/>
            <a:ext cx="502920" cy="300831"/>
          </a:xfrm>
        </p:spPr>
        <p:txBody>
          <a:bodyPr/>
          <a:lstStyle/>
          <a:p>
            <a:fld id="{26E7918E-1ED1-4E6F-AD40-0E0AF7438134}" type="slidenum">
              <a:rPr lang="el-GR" smtClean="0"/>
              <a:t>‹#›</a:t>
            </a:fld>
            <a:endParaRPr lang="el-GR"/>
          </a:p>
        </p:txBody>
      </p:sp>
      <p:cxnSp>
        <p:nvCxnSpPr>
          <p:cNvPr id="11" name="Ευθεία γραμμή σύνδεσης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Ευθεία γραμμή σύνδεσης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Τίτλος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marL="0" algn="l">
              <a:defRPr/>
            </a:lvl1p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a:xfrm>
            <a:off x="4791456" y="6480969"/>
            <a:ext cx="2133600" cy="301752"/>
          </a:xfrm>
        </p:spPr>
        <p:txBody>
          <a:bodyPr/>
          <a:lstStyle/>
          <a:p>
            <a:fld id="{E78EE63B-3E5F-4825-82FB-48495D385473}" type="datetimeFigureOut">
              <a:rPr lang="el-GR" smtClean="0"/>
              <a:t>24/1/2025</a:t>
            </a:fld>
            <a:endParaRPr lang="el-GR"/>
          </a:p>
        </p:txBody>
      </p:sp>
      <p:sp>
        <p:nvSpPr>
          <p:cNvPr id="6" name="Θέση υποσέλιδου 5"/>
          <p:cNvSpPr>
            <a:spLocks noGrp="1"/>
          </p:cNvSpPr>
          <p:nvPr>
            <p:ph type="ftr" sz="quarter" idx="11"/>
          </p:nvPr>
        </p:nvSpPr>
        <p:spPr>
          <a:xfrm>
            <a:off x="457200" y="6480969"/>
            <a:ext cx="4260056" cy="301752"/>
          </a:xfrm>
        </p:spPr>
        <p:txBody>
          <a:bodyPr/>
          <a:lstStyle/>
          <a:p>
            <a:endParaRPr lang="el-GR"/>
          </a:p>
        </p:txBody>
      </p:sp>
      <p:sp>
        <p:nvSpPr>
          <p:cNvPr id="7" name="Θέση αριθμού διαφάνειας 6"/>
          <p:cNvSpPr>
            <a:spLocks noGrp="1"/>
          </p:cNvSpPr>
          <p:nvPr>
            <p:ph type="sldNum" sz="quarter" idx="12"/>
          </p:nvPr>
        </p:nvSpPr>
        <p:spPr>
          <a:xfrm>
            <a:off x="7589520" y="6480969"/>
            <a:ext cx="502920" cy="301752"/>
          </a:xfrm>
        </p:spPr>
        <p:txBody>
          <a:bodyPr/>
          <a:lstStyle/>
          <a:p>
            <a:fld id="{26E7918E-1ED1-4E6F-AD40-0E0AF7438134}"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a:xfrm>
            <a:off x="4791456" y="6480969"/>
            <a:ext cx="2130552" cy="301752"/>
          </a:xfrm>
        </p:spPr>
        <p:txBody>
          <a:bodyPr/>
          <a:lstStyle/>
          <a:p>
            <a:fld id="{E78EE63B-3E5F-4825-82FB-48495D385473}" type="datetimeFigureOut">
              <a:rPr lang="el-GR" smtClean="0"/>
              <a:t>24/1/2025</a:t>
            </a:fld>
            <a:endParaRPr lang="el-GR"/>
          </a:p>
        </p:txBody>
      </p:sp>
      <p:sp>
        <p:nvSpPr>
          <p:cNvPr id="8" name="Θέση υποσέλιδου 7"/>
          <p:cNvSpPr>
            <a:spLocks noGrp="1"/>
          </p:cNvSpPr>
          <p:nvPr>
            <p:ph type="ftr" sz="quarter" idx="11"/>
          </p:nvPr>
        </p:nvSpPr>
        <p:spPr>
          <a:xfrm>
            <a:off x="457200" y="6480969"/>
            <a:ext cx="4261104" cy="301752"/>
          </a:xfrm>
        </p:spPr>
        <p:txBody>
          <a:bodyPr/>
          <a:lstStyle/>
          <a:p>
            <a:endParaRPr lang="el-GR"/>
          </a:p>
        </p:txBody>
      </p:sp>
      <p:sp>
        <p:nvSpPr>
          <p:cNvPr id="9" name="Θέση αριθμού διαφάνειας 8"/>
          <p:cNvSpPr>
            <a:spLocks noGrp="1"/>
          </p:cNvSpPr>
          <p:nvPr>
            <p:ph type="sldNum" sz="quarter" idx="12"/>
          </p:nvPr>
        </p:nvSpPr>
        <p:spPr>
          <a:xfrm>
            <a:off x="7589520" y="6483096"/>
            <a:ext cx="502920" cy="301752"/>
          </a:xfrm>
        </p:spPr>
        <p:txBody>
          <a:bodyPr/>
          <a:lstStyle>
            <a:lvl1pPr algn="ctr">
              <a:defRPr/>
            </a:lvl1pPr>
          </a:lstStyle>
          <a:p>
            <a:fld id="{26E7918E-1ED1-4E6F-AD40-0E0AF7438134}"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lvl1p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E78EE63B-3E5F-4825-82FB-48495D385473}" type="datetimeFigureOut">
              <a:rPr lang="el-GR" smtClean="0"/>
              <a:t>24/1/2025</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26E7918E-1ED1-4E6F-AD40-0E0AF7438134}"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a:xfrm>
            <a:off x="4791456" y="6480969"/>
            <a:ext cx="2133600" cy="301752"/>
          </a:xfrm>
        </p:spPr>
        <p:txBody>
          <a:bodyPr/>
          <a:lstStyle/>
          <a:p>
            <a:fld id="{E78EE63B-3E5F-4825-82FB-48495D385473}" type="datetimeFigureOut">
              <a:rPr lang="el-GR" smtClean="0"/>
              <a:t>24/1/2025</a:t>
            </a:fld>
            <a:endParaRPr lang="el-GR"/>
          </a:p>
        </p:txBody>
      </p:sp>
      <p:sp>
        <p:nvSpPr>
          <p:cNvPr id="3" name="Θέση υποσέλιδου 2"/>
          <p:cNvSpPr>
            <a:spLocks noGrp="1"/>
          </p:cNvSpPr>
          <p:nvPr>
            <p:ph type="ftr" sz="quarter" idx="11"/>
          </p:nvPr>
        </p:nvSpPr>
        <p:spPr>
          <a:xfrm>
            <a:off x="457200" y="6481890"/>
            <a:ext cx="4260056" cy="300831"/>
          </a:xfrm>
        </p:spPr>
        <p:txBody>
          <a:bodyPr/>
          <a:lstStyle/>
          <a:p>
            <a:endParaRPr lang="el-GR"/>
          </a:p>
        </p:txBody>
      </p:sp>
      <p:sp>
        <p:nvSpPr>
          <p:cNvPr id="4" name="Θέση αριθμού διαφάνειας 3"/>
          <p:cNvSpPr>
            <a:spLocks noGrp="1"/>
          </p:cNvSpPr>
          <p:nvPr>
            <p:ph type="sldNum" sz="quarter" idx="12"/>
          </p:nvPr>
        </p:nvSpPr>
        <p:spPr>
          <a:xfrm>
            <a:off x="7589520" y="6480969"/>
            <a:ext cx="502920" cy="301752"/>
          </a:xfrm>
        </p:spPr>
        <p:txBody>
          <a:bodyPr/>
          <a:lstStyle/>
          <a:p>
            <a:fld id="{26E7918E-1ED1-4E6F-AD40-0E0AF7438134}"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a:xfrm>
            <a:off x="6278976" y="6556248"/>
            <a:ext cx="2133600" cy="301752"/>
          </a:xfrm>
        </p:spPr>
        <p:txBody>
          <a:bodyPr/>
          <a:lstStyle>
            <a:lvl1pPr>
              <a:defRPr sz="900"/>
            </a:lvl1pPr>
          </a:lstStyle>
          <a:p>
            <a:fld id="{E78EE63B-3E5F-4825-82FB-48495D385473}" type="datetimeFigureOut">
              <a:rPr lang="el-GR" smtClean="0"/>
              <a:t>24/1/2025</a:t>
            </a:fld>
            <a:endParaRPr lang="el-GR"/>
          </a:p>
        </p:txBody>
      </p:sp>
      <p:sp>
        <p:nvSpPr>
          <p:cNvPr id="6" name="Θέση υποσέλιδου 5"/>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Θέση αριθμού διαφάνειας 6"/>
          <p:cNvSpPr>
            <a:spLocks noGrp="1"/>
          </p:cNvSpPr>
          <p:nvPr>
            <p:ph type="sldNum" sz="quarter" idx="12"/>
          </p:nvPr>
        </p:nvSpPr>
        <p:spPr>
          <a:xfrm>
            <a:off x="8410576" y="6556248"/>
            <a:ext cx="502920" cy="301752"/>
          </a:xfrm>
        </p:spPr>
        <p:txBody>
          <a:bodyPr/>
          <a:lstStyle>
            <a:lvl1pPr>
              <a:defRPr sz="900"/>
            </a:lvl1pPr>
          </a:lstStyle>
          <a:p>
            <a:fld id="{26E7918E-1ED1-4E6F-AD40-0E0AF7438134}"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Θέση κειμένου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a:xfrm>
            <a:off x="6108192" y="6556248"/>
            <a:ext cx="2103120" cy="301752"/>
          </a:xfrm>
        </p:spPr>
        <p:txBody>
          <a:bodyPr/>
          <a:lstStyle>
            <a:lvl1pPr>
              <a:defRPr sz="900"/>
            </a:lvl1pPr>
          </a:lstStyle>
          <a:p>
            <a:fld id="{E78EE63B-3E5F-4825-82FB-48495D385473}" type="datetimeFigureOut">
              <a:rPr lang="el-GR" smtClean="0"/>
              <a:t>24/1/2025</a:t>
            </a:fld>
            <a:endParaRPr lang="el-GR"/>
          </a:p>
        </p:txBody>
      </p:sp>
      <p:sp>
        <p:nvSpPr>
          <p:cNvPr id="6" name="Θέση υποσέλιδου 5"/>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Θέση αριθμού διαφάνειας 6"/>
          <p:cNvSpPr>
            <a:spLocks noGrp="1"/>
          </p:cNvSpPr>
          <p:nvPr>
            <p:ph type="sldNum" sz="quarter" idx="12"/>
          </p:nvPr>
        </p:nvSpPr>
        <p:spPr>
          <a:xfrm>
            <a:off x="8217192" y="6556248"/>
            <a:ext cx="365760" cy="301752"/>
          </a:xfrm>
        </p:spPr>
        <p:txBody>
          <a:bodyPr/>
          <a:lstStyle>
            <a:lvl1pPr algn="ctr">
              <a:defRPr sz="900"/>
            </a:lvl1pPr>
          </a:lstStyle>
          <a:p>
            <a:fld id="{26E7918E-1ED1-4E6F-AD40-0E0AF7438134}"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Ορθογώνιο τρίγωνο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Ευθεία γραμμή σύνδεσης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Ευθεία γραμμή σύνδεσης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Θέση τίτλου 21"/>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78EE63B-3E5F-4825-82FB-48495D385473}" type="datetimeFigureOut">
              <a:rPr lang="el-GR" smtClean="0"/>
              <a:t>24/1/2025</a:t>
            </a:fld>
            <a:endParaRPr lang="el-GR"/>
          </a:p>
        </p:txBody>
      </p:sp>
      <p:sp>
        <p:nvSpPr>
          <p:cNvPr id="3" name="Θέση υποσέλιδου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Θέση αριθμού διαφάνειας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6E7918E-1ED1-4E6F-AD40-0E0AF7438134}"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ΤΡΟΦΟΓΝΩΣΙΑ ΚΑΙ ΕΔΕΣΜΑΤΟΛΟΓΙΟ</a:t>
            </a:r>
            <a:endParaRPr lang="el-GR" dirty="0"/>
          </a:p>
        </p:txBody>
      </p:sp>
      <p:sp>
        <p:nvSpPr>
          <p:cNvPr id="3" name="Υπότιτλος 2"/>
          <p:cNvSpPr>
            <a:spLocks noGrp="1"/>
          </p:cNvSpPr>
          <p:nvPr>
            <p:ph type="subTitle" idx="1"/>
          </p:nvPr>
        </p:nvSpPr>
        <p:spPr/>
        <p:txBody>
          <a:bodyPr/>
          <a:lstStyle/>
          <a:p>
            <a:r>
              <a:rPr lang="el-GR" dirty="0" smtClean="0"/>
              <a:t>ΕΥΦΡΑΝΤΙΚΑ</a:t>
            </a:r>
            <a:endParaRPr lang="el-GR" dirty="0"/>
          </a:p>
        </p:txBody>
      </p:sp>
    </p:spTree>
    <p:extLst>
      <p:ext uri="{BB962C8B-B14F-4D97-AF65-F5344CB8AC3E}">
        <p14:creationId xmlns:p14="http://schemas.microsoft.com/office/powerpoint/2010/main" val="3438309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ΕΥΦΡΑΝΤΙΚΑ</a:t>
            </a:r>
            <a:br>
              <a:rPr lang="el-GR" dirty="0"/>
            </a:br>
            <a:endParaRPr lang="el-GR" dirty="0"/>
          </a:p>
        </p:txBody>
      </p:sp>
      <p:sp>
        <p:nvSpPr>
          <p:cNvPr id="3" name="Θέση περιεχομένου 2"/>
          <p:cNvSpPr>
            <a:spLocks noGrp="1"/>
          </p:cNvSpPr>
          <p:nvPr>
            <p:ph idx="1"/>
          </p:nvPr>
        </p:nvSpPr>
        <p:spPr/>
        <p:txBody>
          <a:bodyPr>
            <a:normAutofit/>
          </a:bodyPr>
          <a:lstStyle/>
          <a:p>
            <a:pPr>
              <a:lnSpc>
                <a:spcPct val="115000"/>
              </a:lnSpc>
              <a:spcAft>
                <a:spcPts val="1000"/>
              </a:spcAft>
            </a:pPr>
            <a:r>
              <a:rPr lang="el-GR" sz="3200" b="1" dirty="0">
                <a:latin typeface="Times New Roman"/>
                <a:ea typeface="Times New Roman"/>
                <a:cs typeface="Times New Roman"/>
              </a:rPr>
              <a:t>3. Καφές</a:t>
            </a:r>
            <a:endParaRPr lang="el-GR" sz="2400" dirty="0">
              <a:latin typeface="Calibri"/>
              <a:ea typeface="Calibri"/>
              <a:cs typeface="Times New Roman"/>
            </a:endParaRPr>
          </a:p>
          <a:p>
            <a:pPr>
              <a:lnSpc>
                <a:spcPct val="115000"/>
              </a:lnSpc>
              <a:spcAft>
                <a:spcPts val="1000"/>
              </a:spcAft>
            </a:pPr>
            <a:r>
              <a:rPr lang="el-GR" sz="2800" dirty="0">
                <a:latin typeface="Times New Roman"/>
                <a:ea typeface="Times New Roman"/>
                <a:cs typeface="Times New Roman"/>
              </a:rPr>
              <a:t>Ο καφές προέρχεται από τους καρπούς του φυτού </a:t>
            </a:r>
            <a:r>
              <a:rPr lang="el-GR" sz="2800" i="1" dirty="0" err="1">
                <a:latin typeface="Times New Roman"/>
                <a:ea typeface="Times New Roman"/>
                <a:cs typeface="Times New Roman"/>
              </a:rPr>
              <a:t>Coffea</a:t>
            </a:r>
            <a:r>
              <a:rPr lang="el-GR" sz="2800" dirty="0">
                <a:latin typeface="Times New Roman"/>
                <a:ea typeface="Times New Roman"/>
                <a:cs typeface="Times New Roman"/>
              </a:rPr>
              <a:t>, και είναι το πιο καταναλωθέν ποτό στον κόσμο, γνωστό για την ενεργητική του επίδραση λόγω της καφεΐνης.</a:t>
            </a:r>
            <a:endParaRPr lang="el-GR" sz="2400" dirty="0">
              <a:latin typeface="Calibri"/>
              <a:ea typeface="Calibri"/>
              <a:cs typeface="Times New Roman"/>
            </a:endParaRPr>
          </a:p>
          <a:p>
            <a:pPr>
              <a:lnSpc>
                <a:spcPct val="115000"/>
              </a:lnSpc>
              <a:spcAft>
                <a:spcPts val="1000"/>
              </a:spcAft>
            </a:pP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1082236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ΕΥΦΡΑΝΤΙΚΑ</a:t>
            </a:r>
            <a:br>
              <a:rPr lang="el-GR" dirty="0"/>
            </a:br>
            <a:endParaRPr lang="el-GR" dirty="0"/>
          </a:p>
        </p:txBody>
      </p:sp>
      <p:sp>
        <p:nvSpPr>
          <p:cNvPr id="3" name="Θέση περιεχομένου 2"/>
          <p:cNvSpPr>
            <a:spLocks noGrp="1"/>
          </p:cNvSpPr>
          <p:nvPr>
            <p:ph idx="1"/>
          </p:nvPr>
        </p:nvSpPr>
        <p:spPr/>
        <p:txBody>
          <a:bodyPr>
            <a:normAutofit fontScale="77500" lnSpcReduction="20000"/>
          </a:bodyPr>
          <a:lstStyle/>
          <a:p>
            <a:pPr>
              <a:lnSpc>
                <a:spcPct val="115000"/>
              </a:lnSpc>
              <a:spcAft>
                <a:spcPts val="1000"/>
              </a:spcAft>
            </a:pPr>
            <a:r>
              <a:rPr lang="el-GR" sz="2800" b="1" dirty="0">
                <a:latin typeface="Times New Roman"/>
                <a:ea typeface="Times New Roman"/>
                <a:cs typeface="Times New Roman"/>
              </a:rPr>
              <a:t>Είδη Καφέ:</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Καφές </a:t>
            </a:r>
            <a:r>
              <a:rPr lang="el-GR" sz="2800" b="1" dirty="0" err="1">
                <a:latin typeface="Times New Roman"/>
                <a:ea typeface="Times New Roman"/>
                <a:cs typeface="Times New Roman"/>
              </a:rPr>
              <a:t>Arabica</a:t>
            </a:r>
            <a:r>
              <a:rPr lang="el-GR" sz="2800" b="1" dirty="0">
                <a:latin typeface="Times New Roman"/>
                <a:ea typeface="Times New Roman"/>
                <a:cs typeface="Times New Roman"/>
              </a:rPr>
              <a:t>:</a:t>
            </a:r>
            <a:r>
              <a:rPr lang="el-GR" sz="2800" dirty="0">
                <a:latin typeface="Times New Roman"/>
                <a:ea typeface="Times New Roman"/>
                <a:cs typeface="Times New Roman"/>
              </a:rPr>
              <a:t> Ο πιο δημοφιλής και εκλεπτυσμένος τύπος καφέ, που καλλιεργείται κυρίως σε περιοχές με υψηλό υψόμετρο, όπως στην Κεντρική και Νότια Αμερική. Ο καφές </a:t>
            </a:r>
            <a:r>
              <a:rPr lang="el-GR" sz="2800" dirty="0" err="1">
                <a:latin typeface="Times New Roman"/>
                <a:ea typeface="Times New Roman"/>
                <a:cs typeface="Times New Roman"/>
              </a:rPr>
              <a:t>Arabica</a:t>
            </a:r>
            <a:r>
              <a:rPr lang="el-GR" sz="2800" dirty="0">
                <a:latin typeface="Times New Roman"/>
                <a:ea typeface="Times New Roman"/>
                <a:cs typeface="Times New Roman"/>
              </a:rPr>
              <a:t> έχει πιο ήπια γεύση και λιγότερη πικράδα.</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Καφές </a:t>
            </a:r>
            <a:r>
              <a:rPr lang="el-GR" sz="2800" b="1" dirty="0" err="1">
                <a:latin typeface="Times New Roman"/>
                <a:ea typeface="Times New Roman"/>
                <a:cs typeface="Times New Roman"/>
              </a:rPr>
              <a:t>Robusta</a:t>
            </a:r>
            <a:r>
              <a:rPr lang="el-GR" sz="2800" b="1" dirty="0">
                <a:latin typeface="Times New Roman"/>
                <a:ea typeface="Times New Roman"/>
                <a:cs typeface="Times New Roman"/>
              </a:rPr>
              <a:t>:</a:t>
            </a:r>
            <a:r>
              <a:rPr lang="el-GR" sz="2800" dirty="0">
                <a:latin typeface="Times New Roman"/>
                <a:ea typeface="Times New Roman"/>
                <a:cs typeface="Times New Roman"/>
              </a:rPr>
              <a:t> Έχει πιο έντονη και πικρή γεύση, καλλιεργείται κυρίως στην Αφρική και την Ασία και περιέχει περισσότερη καφεΐνη από τον καφέ </a:t>
            </a:r>
            <a:r>
              <a:rPr lang="el-GR" sz="2800" dirty="0" err="1">
                <a:latin typeface="Times New Roman"/>
                <a:ea typeface="Times New Roman"/>
                <a:cs typeface="Times New Roman"/>
              </a:rPr>
              <a:t>Arabica</a:t>
            </a:r>
            <a:r>
              <a:rPr lang="el-GR" sz="2800" dirty="0">
                <a:latin typeface="Times New Roman"/>
                <a:ea typeface="Times New Roman"/>
                <a:cs typeface="Times New Roman"/>
              </a:rPr>
              <a:t>.</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Ειδικά Μείγματα:</a:t>
            </a:r>
            <a:r>
              <a:rPr lang="el-GR" sz="2800" dirty="0">
                <a:latin typeface="Times New Roman"/>
                <a:ea typeface="Times New Roman"/>
                <a:cs typeface="Times New Roman"/>
              </a:rPr>
              <a:t> Συνδυασμός </a:t>
            </a:r>
            <a:r>
              <a:rPr lang="el-GR" sz="2800" dirty="0" err="1">
                <a:latin typeface="Times New Roman"/>
                <a:ea typeface="Times New Roman"/>
                <a:cs typeface="Times New Roman"/>
              </a:rPr>
              <a:t>Arabica</a:t>
            </a:r>
            <a:r>
              <a:rPr lang="el-GR" sz="2800" dirty="0">
                <a:latin typeface="Times New Roman"/>
                <a:ea typeface="Times New Roman"/>
                <a:cs typeface="Times New Roman"/>
              </a:rPr>
              <a:t> και </a:t>
            </a:r>
            <a:r>
              <a:rPr lang="el-GR" sz="2800" dirty="0" err="1">
                <a:latin typeface="Times New Roman"/>
                <a:ea typeface="Times New Roman"/>
                <a:cs typeface="Times New Roman"/>
              </a:rPr>
              <a:t>Robusta</a:t>
            </a:r>
            <a:r>
              <a:rPr lang="el-GR" sz="2800" dirty="0">
                <a:latin typeface="Times New Roman"/>
                <a:ea typeface="Times New Roman"/>
                <a:cs typeface="Times New Roman"/>
              </a:rPr>
              <a:t> για τη δημιουργία ισχυρών και ισχυρότερων γεύσεων. Τα μείγματα χρησιμοποιούνται συχνά για </a:t>
            </a:r>
            <a:r>
              <a:rPr lang="el-GR" sz="2800" dirty="0" err="1">
                <a:latin typeface="Times New Roman"/>
                <a:ea typeface="Times New Roman"/>
                <a:cs typeface="Times New Roman"/>
              </a:rPr>
              <a:t>espresso</a:t>
            </a:r>
            <a:r>
              <a:rPr lang="el-GR" sz="2800" dirty="0">
                <a:latin typeface="Times New Roman"/>
                <a:ea typeface="Times New Roman"/>
                <a:cs typeface="Times New Roman"/>
              </a:rPr>
              <a:t> και άλλες παρασκευές.</a:t>
            </a:r>
            <a:endParaRPr lang="el-GR" sz="2400" dirty="0">
              <a:latin typeface="Calibri"/>
              <a:ea typeface="Calibri"/>
              <a:cs typeface="Times New Roman"/>
            </a:endParaRPr>
          </a:p>
          <a:p>
            <a:pPr>
              <a:lnSpc>
                <a:spcPct val="115000"/>
              </a:lnSpc>
              <a:spcAft>
                <a:spcPts val="1000"/>
              </a:spcAft>
            </a:pP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3851097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ΕΥΦΡΑΝΤΙΚΑ</a:t>
            </a:r>
            <a:br>
              <a:rPr lang="el-GR" dirty="0"/>
            </a:br>
            <a:endParaRPr lang="el-GR" dirty="0"/>
          </a:p>
        </p:txBody>
      </p:sp>
      <p:sp>
        <p:nvSpPr>
          <p:cNvPr id="3" name="Θέση περιεχομένου 2"/>
          <p:cNvSpPr>
            <a:spLocks noGrp="1"/>
          </p:cNvSpPr>
          <p:nvPr>
            <p:ph idx="1"/>
          </p:nvPr>
        </p:nvSpPr>
        <p:spPr/>
        <p:txBody>
          <a:bodyPr>
            <a:normAutofit fontScale="85000" lnSpcReduction="10000"/>
          </a:bodyPr>
          <a:lstStyle/>
          <a:p>
            <a:pPr>
              <a:lnSpc>
                <a:spcPct val="115000"/>
              </a:lnSpc>
              <a:spcAft>
                <a:spcPts val="1000"/>
              </a:spcAft>
            </a:pPr>
            <a:r>
              <a:rPr lang="el-GR" sz="2800" b="1" dirty="0">
                <a:latin typeface="Times New Roman"/>
                <a:ea typeface="Times New Roman"/>
                <a:cs typeface="Times New Roman"/>
              </a:rPr>
              <a:t>Χρήσεις του Καφέ:</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Ροφήματα:</a:t>
            </a:r>
            <a:r>
              <a:rPr lang="el-GR" sz="2800" dirty="0">
                <a:latin typeface="Times New Roman"/>
                <a:ea typeface="Times New Roman"/>
                <a:cs typeface="Times New Roman"/>
              </a:rPr>
              <a:t> Ο καφές καταναλώνεται ως </a:t>
            </a:r>
            <a:r>
              <a:rPr lang="el-GR" sz="2800" dirty="0" err="1">
                <a:latin typeface="Times New Roman"/>
                <a:ea typeface="Times New Roman"/>
                <a:cs typeface="Times New Roman"/>
              </a:rPr>
              <a:t>espresso</a:t>
            </a:r>
            <a:r>
              <a:rPr lang="el-GR" sz="2800" dirty="0">
                <a:latin typeface="Times New Roman"/>
                <a:ea typeface="Times New Roman"/>
                <a:cs typeface="Times New Roman"/>
              </a:rPr>
              <a:t>, καπουτσίνο, φραπέ, </a:t>
            </a:r>
            <a:r>
              <a:rPr lang="el-GR" sz="2800" dirty="0" err="1">
                <a:latin typeface="Times New Roman"/>
                <a:ea typeface="Times New Roman"/>
                <a:cs typeface="Times New Roman"/>
              </a:rPr>
              <a:t>latte</a:t>
            </a:r>
            <a:r>
              <a:rPr lang="el-GR" sz="2800" dirty="0">
                <a:latin typeface="Times New Roman"/>
                <a:ea typeface="Times New Roman"/>
                <a:cs typeface="Times New Roman"/>
              </a:rPr>
              <a:t> και πολλές άλλες παραλλαγές.</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Καλλυντικά:</a:t>
            </a:r>
            <a:r>
              <a:rPr lang="el-GR" sz="2800" dirty="0">
                <a:latin typeface="Times New Roman"/>
                <a:ea typeface="Times New Roman"/>
                <a:cs typeface="Times New Roman"/>
              </a:rPr>
              <a:t> Η καφεΐνη χρησιμοποιείται σε πολλά καλλυντικά για την αναζωογόνηση και σύσφιξη του δέρματος, καθώς και για την καταπολέμηση της κυτταρίτιδας.</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Φαρμακευτικές χρήσεις:</a:t>
            </a:r>
            <a:r>
              <a:rPr lang="el-GR" sz="2800" dirty="0">
                <a:latin typeface="Times New Roman"/>
                <a:ea typeface="Times New Roman"/>
                <a:cs typeface="Times New Roman"/>
              </a:rPr>
              <a:t> Ο καφές έχει αναγνωριστεί για τις ευεργετικές του επιδράσεις στην πνευματική εγρήγορση και τη βελτίωση της διάθεσης.</a:t>
            </a:r>
            <a:endParaRPr lang="el-GR" sz="2400" dirty="0">
              <a:latin typeface="Calibri"/>
              <a:ea typeface="Calibri"/>
              <a:cs typeface="Times New Roman"/>
            </a:endParaRPr>
          </a:p>
          <a:p>
            <a:pPr>
              <a:lnSpc>
                <a:spcPct val="115000"/>
              </a:lnSpc>
              <a:spcAft>
                <a:spcPts val="1000"/>
              </a:spcAft>
            </a:pP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735724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ΕΥΦΡΑΝΤΙΚΑ</a:t>
            </a:r>
            <a:br>
              <a:rPr lang="el-GR" dirty="0"/>
            </a:br>
            <a:endParaRPr lang="el-GR" dirty="0"/>
          </a:p>
        </p:txBody>
      </p:sp>
      <p:sp>
        <p:nvSpPr>
          <p:cNvPr id="3" name="Θέση περιεχομένου 2"/>
          <p:cNvSpPr>
            <a:spLocks noGrp="1"/>
          </p:cNvSpPr>
          <p:nvPr>
            <p:ph idx="1"/>
          </p:nvPr>
        </p:nvSpPr>
        <p:spPr/>
        <p:txBody>
          <a:bodyPr>
            <a:normAutofit fontScale="85000" lnSpcReduction="20000"/>
          </a:bodyPr>
          <a:lstStyle/>
          <a:p>
            <a:pPr>
              <a:lnSpc>
                <a:spcPct val="115000"/>
              </a:lnSpc>
              <a:spcAft>
                <a:spcPts val="1000"/>
              </a:spcAft>
            </a:pPr>
            <a:r>
              <a:rPr lang="el-GR" sz="3200" b="1" smtClean="0">
                <a:latin typeface="Times New Roman"/>
                <a:ea typeface="Calibri"/>
                <a:cs typeface="Times New Roman"/>
              </a:rPr>
              <a:t>Καταλήγουμε λοιπόν</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Κακάο:</a:t>
            </a:r>
            <a:r>
              <a:rPr lang="el-GR" sz="2800" dirty="0">
                <a:latin typeface="Times New Roman"/>
                <a:ea typeface="Times New Roman"/>
                <a:cs typeface="Times New Roman"/>
              </a:rPr>
              <a:t> Εξαιρετικό για σοκολάτες, γλυκίσματα και ποτά, με πολλές χρήσεις στην καλλυντική και φαρμακευτική βιομηχανία.</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Τσάι:</a:t>
            </a:r>
            <a:r>
              <a:rPr lang="el-GR" sz="2800" dirty="0">
                <a:latin typeface="Times New Roman"/>
                <a:ea typeface="Times New Roman"/>
                <a:cs typeface="Times New Roman"/>
              </a:rPr>
              <a:t> Χρησιμοποιείται για ροφήματα, καλλυντικά και φαρμακευτικές χρήσεις. Οι διάφορες ποικιλίες προσφέρουν διαφορετικές γεύσεις και οφέλη για την υγεία.</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Καφές:</a:t>
            </a:r>
            <a:r>
              <a:rPr lang="el-GR" sz="2800" dirty="0">
                <a:latin typeface="Times New Roman"/>
                <a:ea typeface="Times New Roman"/>
                <a:cs typeface="Times New Roman"/>
              </a:rPr>
              <a:t> Καταναλώνεται κυρίως ως ρόφημα, με την καφεΐνη να ενισχύει την εγρήγορση και τη διάθεση. Χρησιμοποιείται επίσης σε καλλυντικά και για θεραπευτικούς σκοπούς.</a:t>
            </a:r>
            <a:endParaRPr lang="el-GR" sz="2400" dirty="0">
              <a:latin typeface="Calibri"/>
              <a:ea typeface="Calibri"/>
              <a:cs typeface="Times New Roman"/>
            </a:endParaRPr>
          </a:p>
          <a:p>
            <a:pPr>
              <a:lnSpc>
                <a:spcPct val="115000"/>
              </a:lnSpc>
              <a:spcAft>
                <a:spcPts val="1000"/>
              </a:spcAft>
            </a:pP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1893834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ΕΥΦΡΑΝΤΙΚΑ</a:t>
            </a:r>
            <a:br>
              <a:rPr lang="el-GR" dirty="0"/>
            </a:br>
            <a:endParaRPr lang="el-GR" dirty="0"/>
          </a:p>
        </p:txBody>
      </p:sp>
      <p:sp>
        <p:nvSpPr>
          <p:cNvPr id="3" name="Θέση περιεχομένου 2"/>
          <p:cNvSpPr>
            <a:spLocks noGrp="1"/>
          </p:cNvSpPr>
          <p:nvPr>
            <p:ph idx="1"/>
          </p:nvPr>
        </p:nvSpPr>
        <p:spPr/>
        <p:txBody>
          <a:bodyPr/>
          <a:lstStyle/>
          <a:p>
            <a:pPr>
              <a:lnSpc>
                <a:spcPct val="115000"/>
              </a:lnSpc>
              <a:spcAft>
                <a:spcPts val="1000"/>
              </a:spcAft>
            </a:pPr>
            <a:r>
              <a:rPr lang="el-GR" sz="3200" dirty="0">
                <a:latin typeface="Times New Roman"/>
                <a:ea typeface="Times New Roman"/>
                <a:cs typeface="Times New Roman"/>
              </a:rPr>
              <a:t>Το κακάο, το τσάι και ο καφές είναι τρία από τα πιο δημοφιλή και αγαπημένα ποτά και συστατικά που καταναλώνονται σε όλο τον κόσμο. Κάθε ένα έχει τη δική του ιστορία, είδη και πολλαπλές χρήσεις. Ας δούμε αναλυτικά τα είδη και τις χρήσεις τους:</a:t>
            </a: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2250072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ΕΥΦΡΑΝΤΙΚΑ</a:t>
            </a:r>
            <a:br>
              <a:rPr lang="el-GR" dirty="0"/>
            </a:br>
            <a:endParaRPr lang="el-GR" dirty="0"/>
          </a:p>
        </p:txBody>
      </p:sp>
      <p:sp>
        <p:nvSpPr>
          <p:cNvPr id="3" name="Θέση περιεχομένου 2"/>
          <p:cNvSpPr>
            <a:spLocks noGrp="1"/>
          </p:cNvSpPr>
          <p:nvPr>
            <p:ph idx="1"/>
          </p:nvPr>
        </p:nvSpPr>
        <p:spPr/>
        <p:txBody>
          <a:bodyPr/>
          <a:lstStyle/>
          <a:p>
            <a:pPr>
              <a:lnSpc>
                <a:spcPct val="115000"/>
              </a:lnSpc>
              <a:spcAft>
                <a:spcPts val="1000"/>
              </a:spcAft>
            </a:pPr>
            <a:r>
              <a:rPr lang="el-GR" sz="3600" b="1" dirty="0">
                <a:latin typeface="Times New Roman"/>
                <a:ea typeface="Times New Roman"/>
                <a:cs typeface="Times New Roman"/>
              </a:rPr>
              <a:t>1. Κακάο</a:t>
            </a:r>
            <a:endParaRPr lang="el-GR" sz="2800" dirty="0">
              <a:latin typeface="Calibri"/>
              <a:ea typeface="Calibri"/>
              <a:cs typeface="Times New Roman"/>
            </a:endParaRPr>
          </a:p>
          <a:p>
            <a:pPr>
              <a:lnSpc>
                <a:spcPct val="115000"/>
              </a:lnSpc>
              <a:spcAft>
                <a:spcPts val="1000"/>
              </a:spcAft>
            </a:pPr>
            <a:r>
              <a:rPr lang="el-GR" sz="3200" dirty="0">
                <a:latin typeface="Times New Roman"/>
                <a:ea typeface="Times New Roman"/>
                <a:cs typeface="Times New Roman"/>
              </a:rPr>
              <a:t>Το κακάο προέρχεται από τον καρπό του </a:t>
            </a:r>
            <a:r>
              <a:rPr lang="el-GR" sz="3200" dirty="0" err="1">
                <a:latin typeface="Times New Roman"/>
                <a:ea typeface="Times New Roman"/>
                <a:cs typeface="Times New Roman"/>
              </a:rPr>
              <a:t>κακαοδένδρου</a:t>
            </a:r>
            <a:r>
              <a:rPr lang="el-GR" sz="3200" dirty="0">
                <a:latin typeface="Times New Roman"/>
                <a:ea typeface="Times New Roman"/>
                <a:cs typeface="Times New Roman"/>
              </a:rPr>
              <a:t> (</a:t>
            </a:r>
            <a:r>
              <a:rPr lang="el-GR" sz="3200" i="1" dirty="0" err="1">
                <a:latin typeface="Times New Roman"/>
                <a:ea typeface="Times New Roman"/>
                <a:cs typeface="Times New Roman"/>
              </a:rPr>
              <a:t>Theobroma</a:t>
            </a:r>
            <a:r>
              <a:rPr lang="el-GR" sz="3200" i="1" dirty="0">
                <a:latin typeface="Times New Roman"/>
                <a:ea typeface="Times New Roman"/>
                <a:cs typeface="Times New Roman"/>
              </a:rPr>
              <a:t> </a:t>
            </a:r>
            <a:r>
              <a:rPr lang="el-GR" sz="3200" i="1" dirty="0" err="1">
                <a:latin typeface="Times New Roman"/>
                <a:ea typeface="Times New Roman"/>
                <a:cs typeface="Times New Roman"/>
              </a:rPr>
              <a:t>cacao</a:t>
            </a:r>
            <a:r>
              <a:rPr lang="el-GR" sz="3200" dirty="0">
                <a:latin typeface="Times New Roman"/>
                <a:ea typeface="Times New Roman"/>
                <a:cs typeface="Times New Roman"/>
              </a:rPr>
              <a:t>) και είναι το βασικό συστατικό για την παραγωγή σοκολάτας. Εξορύσσεται από τα φασόλια του κακάο και επεξεργάζεται με διάφορους τρόπους.</a:t>
            </a: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968494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ΕΥΦΡΑΝΤΙΚΑ</a:t>
            </a:r>
            <a:br>
              <a:rPr lang="el-GR" dirty="0"/>
            </a:br>
            <a:endParaRPr lang="el-GR" dirty="0"/>
          </a:p>
        </p:txBody>
      </p:sp>
      <p:sp>
        <p:nvSpPr>
          <p:cNvPr id="3" name="Θέση περιεχομένου 2"/>
          <p:cNvSpPr>
            <a:spLocks noGrp="1"/>
          </p:cNvSpPr>
          <p:nvPr>
            <p:ph idx="1"/>
          </p:nvPr>
        </p:nvSpPr>
        <p:spPr/>
        <p:txBody>
          <a:bodyPr>
            <a:normAutofit fontScale="70000" lnSpcReduction="20000"/>
          </a:bodyPr>
          <a:lstStyle/>
          <a:p>
            <a:pPr>
              <a:lnSpc>
                <a:spcPct val="115000"/>
              </a:lnSpc>
              <a:spcAft>
                <a:spcPts val="1000"/>
              </a:spcAft>
            </a:pPr>
            <a:r>
              <a:rPr lang="el-GR" sz="3200" b="1" dirty="0">
                <a:latin typeface="Times New Roman"/>
                <a:ea typeface="Times New Roman"/>
                <a:cs typeface="Times New Roman"/>
              </a:rPr>
              <a:t>Είδη Κακάου:</a:t>
            </a:r>
            <a:endParaRPr lang="el-GR" sz="28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3200" b="1" dirty="0">
                <a:latin typeface="Times New Roman"/>
                <a:ea typeface="Times New Roman"/>
                <a:cs typeface="Times New Roman"/>
              </a:rPr>
              <a:t>Φυσικό κακάο (</a:t>
            </a:r>
            <a:r>
              <a:rPr lang="el-GR" sz="3200" b="1" dirty="0" err="1">
                <a:latin typeface="Times New Roman"/>
                <a:ea typeface="Times New Roman"/>
                <a:cs typeface="Times New Roman"/>
              </a:rPr>
              <a:t>Cocoa</a:t>
            </a:r>
            <a:r>
              <a:rPr lang="el-GR" sz="3200" b="1" dirty="0">
                <a:latin typeface="Times New Roman"/>
                <a:ea typeface="Times New Roman"/>
                <a:cs typeface="Times New Roman"/>
              </a:rPr>
              <a:t> </a:t>
            </a:r>
            <a:r>
              <a:rPr lang="el-GR" sz="3200" b="1" dirty="0" err="1">
                <a:latin typeface="Times New Roman"/>
                <a:ea typeface="Times New Roman"/>
                <a:cs typeface="Times New Roman"/>
              </a:rPr>
              <a:t>beans</a:t>
            </a:r>
            <a:r>
              <a:rPr lang="el-GR" sz="3200" b="1" dirty="0">
                <a:latin typeface="Times New Roman"/>
                <a:ea typeface="Times New Roman"/>
                <a:cs typeface="Times New Roman"/>
              </a:rPr>
              <a:t>):</a:t>
            </a:r>
            <a:r>
              <a:rPr lang="el-GR" sz="3200" dirty="0">
                <a:latin typeface="Times New Roman"/>
                <a:ea typeface="Times New Roman"/>
                <a:cs typeface="Times New Roman"/>
              </a:rPr>
              <a:t> Είναι το βασικό συστατικό για την παραγωγή κακάου σε σκόνη και σοκολάτας. Οι κόκκοι του κακάου περνούν από διαδικασίες όπως το </a:t>
            </a:r>
            <a:r>
              <a:rPr lang="el-GR" sz="3200" dirty="0" err="1">
                <a:latin typeface="Times New Roman"/>
                <a:ea typeface="Times New Roman"/>
                <a:cs typeface="Times New Roman"/>
              </a:rPr>
              <a:t>καβούρδισμα</a:t>
            </a:r>
            <a:r>
              <a:rPr lang="el-GR" sz="3200" dirty="0">
                <a:latin typeface="Times New Roman"/>
                <a:ea typeface="Times New Roman"/>
                <a:cs typeface="Times New Roman"/>
              </a:rPr>
              <a:t>, το άλεσμα και η παραγωγή κακάο σε διάφορες μορφές.</a:t>
            </a:r>
            <a:endParaRPr lang="el-GR" sz="28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3200" b="1" dirty="0">
                <a:latin typeface="Times New Roman"/>
                <a:ea typeface="Times New Roman"/>
                <a:cs typeface="Times New Roman"/>
              </a:rPr>
              <a:t>Άγριο (οργανικό) κακάο:</a:t>
            </a:r>
            <a:r>
              <a:rPr lang="el-GR" sz="3200" dirty="0">
                <a:latin typeface="Times New Roman"/>
                <a:ea typeface="Times New Roman"/>
                <a:cs typeface="Times New Roman"/>
              </a:rPr>
              <a:t> Παράγεται με φυσικό τρόπο χωρίς τη χρήση χημικών, και έχει πολύ πιο έντονη γεύση και άρωμα.</a:t>
            </a:r>
            <a:endParaRPr lang="el-GR" sz="28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3200" b="1" dirty="0">
                <a:latin typeface="Times New Roman"/>
                <a:ea typeface="Times New Roman"/>
                <a:cs typeface="Times New Roman"/>
              </a:rPr>
              <a:t>Λευκή σοκολάτα:</a:t>
            </a:r>
            <a:r>
              <a:rPr lang="el-GR" sz="3200" dirty="0">
                <a:latin typeface="Times New Roman"/>
                <a:ea typeface="Times New Roman"/>
                <a:cs typeface="Times New Roman"/>
              </a:rPr>
              <a:t> Παρασκευάζεται από το βούτυρο του κακάο (κακάο βούτυρο), χωρίς κακάο σε σκόνη και δεν έχει τη χαρακτηριστική γεύση του κακάου, αλλά χρησιμοποιείται ευρέως για γλυκίσματα και επιδόρπια.</a:t>
            </a: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1122791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ΕΥΦΡΑΝΤΙΚΑ</a:t>
            </a:r>
            <a:br>
              <a:rPr lang="el-GR" dirty="0"/>
            </a:br>
            <a:endParaRPr lang="el-GR" dirty="0"/>
          </a:p>
        </p:txBody>
      </p:sp>
      <p:sp>
        <p:nvSpPr>
          <p:cNvPr id="3" name="Θέση περιεχομένου 2"/>
          <p:cNvSpPr>
            <a:spLocks noGrp="1"/>
          </p:cNvSpPr>
          <p:nvPr>
            <p:ph idx="1"/>
          </p:nvPr>
        </p:nvSpPr>
        <p:spPr/>
        <p:txBody>
          <a:bodyPr>
            <a:normAutofit fontScale="77500" lnSpcReduction="20000"/>
          </a:bodyPr>
          <a:lstStyle/>
          <a:p>
            <a:pPr>
              <a:lnSpc>
                <a:spcPct val="115000"/>
              </a:lnSpc>
              <a:spcAft>
                <a:spcPts val="1000"/>
              </a:spcAft>
            </a:pPr>
            <a:r>
              <a:rPr lang="el-GR" sz="3200" b="1" dirty="0">
                <a:latin typeface="Times New Roman"/>
                <a:ea typeface="Times New Roman"/>
                <a:cs typeface="Times New Roman"/>
              </a:rPr>
              <a:t>Χρήσεις του Κακάου:</a:t>
            </a:r>
            <a:endParaRPr lang="el-GR" sz="28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3200" b="1" dirty="0">
                <a:latin typeface="Times New Roman"/>
                <a:ea typeface="Times New Roman"/>
                <a:cs typeface="Times New Roman"/>
              </a:rPr>
              <a:t>Σοκολάτες:</a:t>
            </a:r>
            <a:r>
              <a:rPr lang="el-GR" sz="3200" dirty="0">
                <a:latin typeface="Times New Roman"/>
                <a:ea typeface="Times New Roman"/>
                <a:cs typeface="Times New Roman"/>
              </a:rPr>
              <a:t> Βασικό συστατικό σε σοκολάτες, γλυκίσματα, </a:t>
            </a:r>
            <a:r>
              <a:rPr lang="el-GR" sz="3200" dirty="0" err="1">
                <a:latin typeface="Times New Roman"/>
                <a:ea typeface="Times New Roman"/>
                <a:cs typeface="Times New Roman"/>
              </a:rPr>
              <a:t>σοκολατάκια</a:t>
            </a:r>
            <a:r>
              <a:rPr lang="el-GR" sz="3200" dirty="0">
                <a:latin typeface="Times New Roman"/>
                <a:ea typeface="Times New Roman"/>
                <a:cs typeface="Times New Roman"/>
              </a:rPr>
              <a:t> και άλλες γλυκές παρασκευές.</a:t>
            </a:r>
            <a:endParaRPr lang="el-GR" sz="28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3200" b="1" dirty="0">
                <a:latin typeface="Times New Roman"/>
                <a:ea typeface="Times New Roman"/>
                <a:cs typeface="Times New Roman"/>
              </a:rPr>
              <a:t>Ποτά:</a:t>
            </a:r>
            <a:r>
              <a:rPr lang="el-GR" sz="3200" dirty="0">
                <a:latin typeface="Times New Roman"/>
                <a:ea typeface="Times New Roman"/>
                <a:cs typeface="Times New Roman"/>
              </a:rPr>
              <a:t> Το κακάο σε σκόνη χρησιμοποιείται για να φτιάξει ζεστή σοκολάτα, ή για να προστεθεί σε γλυκά ποτά και ροφήματα.</a:t>
            </a:r>
            <a:endParaRPr lang="el-GR" sz="28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3200" b="1" dirty="0">
                <a:latin typeface="Times New Roman"/>
                <a:ea typeface="Times New Roman"/>
                <a:cs typeface="Times New Roman"/>
              </a:rPr>
              <a:t>Βιομηχανικές χρήσεις:</a:t>
            </a:r>
            <a:r>
              <a:rPr lang="el-GR" sz="3200" dirty="0">
                <a:latin typeface="Times New Roman"/>
                <a:ea typeface="Times New Roman"/>
                <a:cs typeface="Times New Roman"/>
              </a:rPr>
              <a:t> Χρησιμοποιείται στην παραγωγή καλλυντικών, σαπουνιών, καθώς και στη φαρμακοβιομηχανία για τις αντιοξειδωτικές του ιδιότητες.</a:t>
            </a: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4126625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ΕΥΦΡΑΝΤΙΚΑ</a:t>
            </a:r>
            <a:br>
              <a:rPr lang="el-GR" dirty="0"/>
            </a:br>
            <a:endParaRPr lang="el-GR" dirty="0"/>
          </a:p>
        </p:txBody>
      </p:sp>
      <p:sp>
        <p:nvSpPr>
          <p:cNvPr id="3" name="Θέση περιεχομένου 2"/>
          <p:cNvSpPr>
            <a:spLocks noGrp="1"/>
          </p:cNvSpPr>
          <p:nvPr>
            <p:ph idx="1"/>
          </p:nvPr>
        </p:nvSpPr>
        <p:spPr/>
        <p:txBody>
          <a:bodyPr>
            <a:normAutofit/>
          </a:bodyPr>
          <a:lstStyle/>
          <a:p>
            <a:pPr>
              <a:lnSpc>
                <a:spcPct val="115000"/>
              </a:lnSpc>
              <a:spcAft>
                <a:spcPts val="1000"/>
              </a:spcAft>
            </a:pPr>
            <a:r>
              <a:rPr lang="el-GR" sz="3600" b="1" dirty="0">
                <a:latin typeface="Times New Roman"/>
                <a:ea typeface="Times New Roman"/>
                <a:cs typeface="Times New Roman"/>
              </a:rPr>
              <a:t>2. Τσάι</a:t>
            </a:r>
            <a:endParaRPr lang="el-GR" sz="2800" dirty="0">
              <a:latin typeface="Calibri"/>
              <a:ea typeface="Calibri"/>
              <a:cs typeface="Times New Roman"/>
            </a:endParaRPr>
          </a:p>
          <a:p>
            <a:pPr>
              <a:lnSpc>
                <a:spcPct val="115000"/>
              </a:lnSpc>
              <a:spcAft>
                <a:spcPts val="1000"/>
              </a:spcAft>
            </a:pPr>
            <a:r>
              <a:rPr lang="el-GR" sz="3200" dirty="0">
                <a:latin typeface="Times New Roman"/>
                <a:ea typeface="Times New Roman"/>
                <a:cs typeface="Times New Roman"/>
              </a:rPr>
              <a:t>Το τσάι είναι το πιο δημοφιλές ποτό στον κόσμο και παράγεται από τα φύλλα του φυτού </a:t>
            </a:r>
            <a:r>
              <a:rPr lang="el-GR" sz="3200" i="1" dirty="0" err="1">
                <a:latin typeface="Times New Roman"/>
                <a:ea typeface="Times New Roman"/>
                <a:cs typeface="Times New Roman"/>
              </a:rPr>
              <a:t>Camellia</a:t>
            </a:r>
            <a:r>
              <a:rPr lang="el-GR" sz="3200" i="1" dirty="0">
                <a:latin typeface="Times New Roman"/>
                <a:ea typeface="Times New Roman"/>
                <a:cs typeface="Times New Roman"/>
              </a:rPr>
              <a:t> </a:t>
            </a:r>
            <a:r>
              <a:rPr lang="el-GR" sz="3200" i="1" dirty="0" err="1">
                <a:latin typeface="Times New Roman"/>
                <a:ea typeface="Times New Roman"/>
                <a:cs typeface="Times New Roman"/>
              </a:rPr>
              <a:t>sinensis</a:t>
            </a:r>
            <a:r>
              <a:rPr lang="el-GR" sz="3200" dirty="0">
                <a:latin typeface="Times New Roman"/>
                <a:ea typeface="Times New Roman"/>
                <a:cs typeface="Times New Roman"/>
              </a:rPr>
              <a:t>. Η διαδικασία παραγωγής και οι διαφορετικοί τρόποι επεξεργασίας των φύλλων του τσαγιού δημιουργούν τις διαφορετικές ποικιλίες του τσαγιού.</a:t>
            </a: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2653607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ΕΥΦΡΑΝΤΙΚΑ</a:t>
            </a:r>
            <a:br>
              <a:rPr lang="el-GR" dirty="0"/>
            </a:br>
            <a:endParaRPr lang="el-GR" dirty="0"/>
          </a:p>
        </p:txBody>
      </p:sp>
      <p:sp>
        <p:nvSpPr>
          <p:cNvPr id="3" name="Θέση περιεχομένου 2"/>
          <p:cNvSpPr>
            <a:spLocks noGrp="1"/>
          </p:cNvSpPr>
          <p:nvPr>
            <p:ph idx="1"/>
          </p:nvPr>
        </p:nvSpPr>
        <p:spPr/>
        <p:txBody>
          <a:bodyPr>
            <a:normAutofit fontScale="85000" lnSpcReduction="20000"/>
          </a:bodyPr>
          <a:lstStyle/>
          <a:p>
            <a:pPr>
              <a:lnSpc>
                <a:spcPct val="115000"/>
              </a:lnSpc>
              <a:spcAft>
                <a:spcPts val="1000"/>
              </a:spcAft>
            </a:pPr>
            <a:r>
              <a:rPr lang="el-GR" sz="2800" b="1" dirty="0">
                <a:latin typeface="Times New Roman"/>
                <a:ea typeface="Times New Roman"/>
                <a:cs typeface="Times New Roman"/>
              </a:rPr>
              <a:t>Είδη Τσαγιού:</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Μαύρο Τσάι:</a:t>
            </a:r>
            <a:r>
              <a:rPr lang="el-GR" sz="2800" dirty="0">
                <a:latin typeface="Times New Roman"/>
                <a:ea typeface="Times New Roman"/>
                <a:cs typeface="Times New Roman"/>
              </a:rPr>
              <a:t> Το πιο δημοφιλές και ισχυρό τσάι, το οποίο έχει υποστεί πλήρη οξείδωση. Το μαύρο τσάι έχει πικρότερη και πιο έντονη γεύση σε σχέση με άλλες ποικιλίες.</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Πράσινο Τσάι:</a:t>
            </a:r>
            <a:r>
              <a:rPr lang="el-GR" sz="2800" dirty="0">
                <a:latin typeface="Times New Roman"/>
                <a:ea typeface="Times New Roman"/>
                <a:cs typeface="Times New Roman"/>
              </a:rPr>
              <a:t> Δεν υφίσταται οξείδωση και διατηρεί τη φυσική του πράσινη απόχρωση. Έχει πιο ήπια και φρέσκια γεύση.</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Λευκό Τσάι:</a:t>
            </a:r>
            <a:r>
              <a:rPr lang="el-GR" sz="2800" dirty="0">
                <a:latin typeface="Times New Roman"/>
                <a:ea typeface="Times New Roman"/>
                <a:cs typeface="Times New Roman"/>
              </a:rPr>
              <a:t> Είναι η πιο ακατέργαστη μορφή τσαγιού και προέρχεται από τα πιο νέας ανάπτυξης φύλλα. Έχει πολύ ελαφριά γεύση και πολλές αντιοξειδωτικές ιδιότητες.</a:t>
            </a:r>
            <a:endParaRPr lang="el-GR" sz="2400" dirty="0">
              <a:latin typeface="Calibri"/>
              <a:ea typeface="Calibri"/>
              <a:cs typeface="Times New Roman"/>
            </a:endParaRPr>
          </a:p>
          <a:p>
            <a:pPr>
              <a:lnSpc>
                <a:spcPct val="115000"/>
              </a:lnSpc>
              <a:spcAft>
                <a:spcPts val="1000"/>
              </a:spcAft>
            </a:pP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3946425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ΕΥΦΡΑΝΤΙΚΑ</a:t>
            </a:r>
            <a:br>
              <a:rPr lang="el-GR" dirty="0"/>
            </a:br>
            <a:endParaRPr lang="el-GR" dirty="0"/>
          </a:p>
        </p:txBody>
      </p:sp>
      <p:sp>
        <p:nvSpPr>
          <p:cNvPr id="3" name="Θέση περιεχομένου 2"/>
          <p:cNvSpPr>
            <a:spLocks noGrp="1"/>
          </p:cNvSpPr>
          <p:nvPr>
            <p:ph idx="1"/>
          </p:nvPr>
        </p:nvSpPr>
        <p:spPr/>
        <p:txBody>
          <a:bodyPr>
            <a:normAutofit/>
          </a:bodyPr>
          <a:lstStyle/>
          <a:p>
            <a:pPr>
              <a:lnSpc>
                <a:spcPct val="115000"/>
              </a:lnSpc>
              <a:spcAft>
                <a:spcPts val="1000"/>
              </a:spcAft>
            </a:pPr>
            <a:r>
              <a:rPr lang="el-GR" sz="2800" b="1" dirty="0">
                <a:latin typeface="Times New Roman"/>
                <a:ea typeface="Times New Roman"/>
                <a:cs typeface="Times New Roman"/>
              </a:rPr>
              <a:t>Είδη Τσαγιού:</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b="1" dirty="0" err="1">
                <a:latin typeface="Times New Roman"/>
                <a:ea typeface="Times New Roman"/>
                <a:cs typeface="Times New Roman"/>
              </a:rPr>
              <a:t>Οolong</a:t>
            </a:r>
            <a:r>
              <a:rPr lang="el-GR" sz="2800" b="1" dirty="0">
                <a:latin typeface="Times New Roman"/>
                <a:ea typeface="Times New Roman"/>
                <a:cs typeface="Times New Roman"/>
              </a:rPr>
              <a:t> Τσάι:</a:t>
            </a:r>
            <a:r>
              <a:rPr lang="el-GR" sz="2800" dirty="0">
                <a:latin typeface="Times New Roman"/>
                <a:ea typeface="Times New Roman"/>
                <a:cs typeface="Times New Roman"/>
              </a:rPr>
              <a:t> Είναι εν μέρει οξειδωμένο, το οποίο το καθιστά κάπου μεταξύ πράσινου και μαύρου τσαγιού, με γεύση που ποικίλει.</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b="1" dirty="0" err="1">
                <a:latin typeface="Times New Roman"/>
                <a:ea typeface="Times New Roman"/>
                <a:cs typeface="Times New Roman"/>
              </a:rPr>
              <a:t>Ρουιμπός</a:t>
            </a:r>
            <a:r>
              <a:rPr lang="el-GR" sz="2800" b="1" dirty="0">
                <a:latin typeface="Times New Roman"/>
                <a:ea typeface="Times New Roman"/>
                <a:cs typeface="Times New Roman"/>
              </a:rPr>
              <a:t>:</a:t>
            </a:r>
            <a:r>
              <a:rPr lang="el-GR" sz="2800" dirty="0">
                <a:latin typeface="Times New Roman"/>
                <a:ea typeface="Times New Roman"/>
                <a:cs typeface="Times New Roman"/>
              </a:rPr>
              <a:t> Αν και τεχνικά δεν είναι "τσάι", καθώς δεν προέρχεται από το </a:t>
            </a:r>
            <a:r>
              <a:rPr lang="el-GR" sz="2800" i="1" dirty="0" err="1">
                <a:latin typeface="Times New Roman"/>
                <a:ea typeface="Times New Roman"/>
                <a:cs typeface="Times New Roman"/>
              </a:rPr>
              <a:t>Camellia</a:t>
            </a:r>
            <a:r>
              <a:rPr lang="el-GR" sz="2800" i="1" dirty="0">
                <a:latin typeface="Times New Roman"/>
                <a:ea typeface="Times New Roman"/>
                <a:cs typeface="Times New Roman"/>
              </a:rPr>
              <a:t> </a:t>
            </a:r>
            <a:r>
              <a:rPr lang="el-GR" sz="2800" i="1" dirty="0" err="1">
                <a:latin typeface="Times New Roman"/>
                <a:ea typeface="Times New Roman"/>
                <a:cs typeface="Times New Roman"/>
              </a:rPr>
              <a:t>sinensis</a:t>
            </a:r>
            <a:r>
              <a:rPr lang="el-GR" sz="2800" dirty="0">
                <a:latin typeface="Times New Roman"/>
                <a:ea typeface="Times New Roman"/>
                <a:cs typeface="Times New Roman"/>
              </a:rPr>
              <a:t>, το </a:t>
            </a:r>
            <a:r>
              <a:rPr lang="el-GR" sz="2800" dirty="0" err="1">
                <a:latin typeface="Times New Roman"/>
                <a:ea typeface="Times New Roman"/>
                <a:cs typeface="Times New Roman"/>
              </a:rPr>
              <a:t>ρουιμπός</a:t>
            </a:r>
            <a:r>
              <a:rPr lang="el-GR" sz="2800" dirty="0">
                <a:latin typeface="Times New Roman"/>
                <a:ea typeface="Times New Roman"/>
                <a:cs typeface="Times New Roman"/>
              </a:rPr>
              <a:t> είναι ένα δημοφιλές </a:t>
            </a:r>
            <a:r>
              <a:rPr lang="el-GR" sz="2800" dirty="0" smtClean="0">
                <a:latin typeface="Times New Roman"/>
                <a:ea typeface="Times New Roman"/>
                <a:cs typeface="Times New Roman"/>
              </a:rPr>
              <a:t>αφέψημα </a:t>
            </a:r>
            <a:r>
              <a:rPr lang="el-GR" sz="2800" dirty="0">
                <a:latin typeface="Times New Roman"/>
                <a:ea typeface="Times New Roman"/>
                <a:cs typeface="Times New Roman"/>
              </a:rPr>
              <a:t>με γλυκιά γεύση και χωρίς καφεΐνη.</a:t>
            </a:r>
            <a:endParaRPr lang="el-GR" sz="2400" dirty="0">
              <a:latin typeface="Calibri"/>
              <a:ea typeface="Calibri"/>
              <a:cs typeface="Times New Roman"/>
            </a:endParaRPr>
          </a:p>
          <a:p>
            <a:pPr>
              <a:lnSpc>
                <a:spcPct val="115000"/>
              </a:lnSpc>
              <a:spcAft>
                <a:spcPts val="1000"/>
              </a:spcAft>
            </a:pP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272161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ΕΥΦΡΑΝΤΙΚΑ</a:t>
            </a:r>
            <a:br>
              <a:rPr lang="el-GR" dirty="0"/>
            </a:br>
            <a:endParaRPr lang="el-GR" dirty="0"/>
          </a:p>
        </p:txBody>
      </p:sp>
      <p:sp>
        <p:nvSpPr>
          <p:cNvPr id="3" name="Θέση περιεχομένου 2"/>
          <p:cNvSpPr>
            <a:spLocks noGrp="1"/>
          </p:cNvSpPr>
          <p:nvPr>
            <p:ph idx="1"/>
          </p:nvPr>
        </p:nvSpPr>
        <p:spPr/>
        <p:txBody>
          <a:bodyPr>
            <a:normAutofit fontScale="85000" lnSpcReduction="10000"/>
          </a:bodyPr>
          <a:lstStyle/>
          <a:p>
            <a:pPr>
              <a:lnSpc>
                <a:spcPct val="115000"/>
              </a:lnSpc>
              <a:spcAft>
                <a:spcPts val="1000"/>
              </a:spcAft>
            </a:pPr>
            <a:r>
              <a:rPr lang="el-GR" sz="2800" b="1" dirty="0">
                <a:latin typeface="Times New Roman"/>
                <a:ea typeface="Times New Roman"/>
                <a:cs typeface="Times New Roman"/>
              </a:rPr>
              <a:t>Χρήσεις του Τσαγιού:</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Ροφήματα:</a:t>
            </a:r>
            <a:r>
              <a:rPr lang="el-GR" sz="2800" dirty="0">
                <a:latin typeface="Times New Roman"/>
                <a:ea typeface="Times New Roman"/>
                <a:cs typeface="Times New Roman"/>
              </a:rPr>
              <a:t> Το τσάι καταναλώνεται κυρίως ως ζεστό ή κρύο ρόφημα, με ή χωρίς πρόσθεση ζάχαρης, λεμονιού ή γάλακτος.</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Καλλυντικά:</a:t>
            </a:r>
            <a:r>
              <a:rPr lang="el-GR" sz="2800" dirty="0">
                <a:latin typeface="Times New Roman"/>
                <a:ea typeface="Times New Roman"/>
                <a:cs typeface="Times New Roman"/>
              </a:rPr>
              <a:t> Το εκχύλισμα πράσινου τσαγιού χρησιμοποιείται σε καλλυντικά προϊόντα για τις αντιοξειδωτικές και καταπραϋντικές του ιδιότητες.</a:t>
            </a:r>
            <a:endParaRPr lang="el-GR" sz="2400" dirty="0">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l-GR" sz="2800" b="1" dirty="0">
                <a:latin typeface="Times New Roman"/>
                <a:ea typeface="Times New Roman"/>
                <a:cs typeface="Times New Roman"/>
              </a:rPr>
              <a:t>Φαρμακευτικές χρήσεις:</a:t>
            </a:r>
            <a:r>
              <a:rPr lang="el-GR" sz="2800" dirty="0">
                <a:latin typeface="Times New Roman"/>
                <a:ea typeface="Times New Roman"/>
                <a:cs typeface="Times New Roman"/>
              </a:rPr>
              <a:t> Το τσάι έχει χρησιμοποιηθεί παραδοσιακά για την ανακούφιση από διάφορες ασθένειες, όπως η γρίπη ή η πέψη.</a:t>
            </a:r>
            <a:endParaRPr lang="el-GR" sz="2400" dirty="0">
              <a:latin typeface="Calibri"/>
              <a:ea typeface="Calibri"/>
              <a:cs typeface="Times New Roman"/>
            </a:endParaRPr>
          </a:p>
          <a:p>
            <a:pPr>
              <a:lnSpc>
                <a:spcPct val="115000"/>
              </a:lnSpc>
              <a:spcAft>
                <a:spcPts val="1000"/>
              </a:spcAft>
            </a:pPr>
            <a:endParaRPr lang="el-GR" sz="2800" dirty="0">
              <a:latin typeface="Calibri"/>
              <a:ea typeface="Calibri"/>
              <a:cs typeface="Times New Roman"/>
            </a:endParaRPr>
          </a:p>
          <a:p>
            <a:endParaRPr lang="el-GR" dirty="0"/>
          </a:p>
        </p:txBody>
      </p:sp>
    </p:spTree>
    <p:extLst>
      <p:ext uri="{BB962C8B-B14F-4D97-AF65-F5344CB8AC3E}">
        <p14:creationId xmlns:p14="http://schemas.microsoft.com/office/powerpoint/2010/main" val="20247258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TotalTime>
  <Words>775</Words>
  <Application>Microsoft Office PowerPoint</Application>
  <PresentationFormat>Προβολή στην οθόνη (4:3)</PresentationFormat>
  <Paragraphs>52</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Ζωντάνια</vt:lpstr>
      <vt:lpstr>ΤΡΟΦΟΓΝΩΣΙΑ ΚΑΙ ΕΔΕΣΜΑΤΟΛΟΓΙΟ</vt:lpstr>
      <vt:lpstr>ΕΥΦΡΑΝΤΙΚΑ </vt:lpstr>
      <vt:lpstr>ΕΥΦΡΑΝΤΙΚΑ </vt:lpstr>
      <vt:lpstr>ΕΥΦΡΑΝΤΙΚΑ </vt:lpstr>
      <vt:lpstr>ΕΥΦΡΑΝΤΙΚΑ </vt:lpstr>
      <vt:lpstr>ΕΥΦΡΑΝΤΙΚΑ </vt:lpstr>
      <vt:lpstr>ΕΥΦΡΑΝΤΙΚΑ </vt:lpstr>
      <vt:lpstr>ΕΥΦΡΑΝΤΙΚΑ </vt:lpstr>
      <vt:lpstr>ΕΥΦΡΑΝΤΙΚΑ </vt:lpstr>
      <vt:lpstr>ΕΥΦΡΑΝΤΙΚΑ </vt:lpstr>
      <vt:lpstr>ΕΥΦΡΑΝΤΙΚΑ </vt:lpstr>
      <vt:lpstr>ΕΥΦΡΑΝΤΙΚΑ </vt:lpstr>
      <vt:lpstr>ΕΥΦΡΑΝΤΙΚΑ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ΤΡΟΦΟΓΝΩΣΙΑ ΚΑΙ ΕΔΕΣΜΑΤΟΛΟΓΙΟ</dc:title>
  <dc:creator>Δημήτρης</dc:creator>
  <cp:lastModifiedBy>Δημήτρης</cp:lastModifiedBy>
  <cp:revision>1</cp:revision>
  <dcterms:created xsi:type="dcterms:W3CDTF">2025-01-24T00:29:08Z</dcterms:created>
  <dcterms:modified xsi:type="dcterms:W3CDTF">2025-01-24T00:37:41Z</dcterms:modified>
</cp:coreProperties>
</file>