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notesMasterIdLst>
    <p:notesMasterId r:id="rId27"/>
  </p:notesMasterIdLst>
  <p:sldIdLst>
    <p:sldId id="294" r:id="rId3"/>
    <p:sldId id="278" r:id="rId4"/>
    <p:sldId id="318" r:id="rId5"/>
    <p:sldId id="342" r:id="rId6"/>
    <p:sldId id="343" r:id="rId7"/>
    <p:sldId id="355" r:id="rId8"/>
    <p:sldId id="344" r:id="rId9"/>
    <p:sldId id="354" r:id="rId10"/>
    <p:sldId id="345" r:id="rId11"/>
    <p:sldId id="346" r:id="rId12"/>
    <p:sldId id="347" r:id="rId13"/>
    <p:sldId id="357" r:id="rId14"/>
    <p:sldId id="356" r:id="rId15"/>
    <p:sldId id="348" r:id="rId16"/>
    <p:sldId id="350" r:id="rId17"/>
    <p:sldId id="349" r:id="rId18"/>
    <p:sldId id="360" r:id="rId19"/>
    <p:sldId id="364" r:id="rId20"/>
    <p:sldId id="366" r:id="rId21"/>
    <p:sldId id="365" r:id="rId22"/>
    <p:sldId id="361" r:id="rId23"/>
    <p:sldId id="351" r:id="rId24"/>
    <p:sldId id="352" r:id="rId25"/>
    <p:sldId id="353"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42A35F-AC1F-94A5-F031-9C18DBFB39E0}" v="900" dt="2024-11-25T16:05:40.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9350" autoAdjust="0"/>
  </p:normalViewPr>
  <p:slideViewPr>
    <p:cSldViewPr snapToGrid="0">
      <p:cViewPr varScale="1">
        <p:scale>
          <a:sx n="85" d="100"/>
          <a:sy n="85" d="100"/>
        </p:scale>
        <p:origin x="96"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A45CA-6E4B-472E-8742-3826CB164F80}" type="datetimeFigureOut">
              <a:rPr lang="el-GR" smtClean="0"/>
              <a:t>25/11/2024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82AA3-BA78-4C40-AE87-63F3C609230B}" type="slidenum">
              <a:rPr lang="el-GR" smtClean="0"/>
              <a:t>‹#›</a:t>
            </a:fld>
            <a:endParaRPr lang="el-GR"/>
          </a:p>
        </p:txBody>
      </p:sp>
    </p:spTree>
    <p:extLst>
      <p:ext uri="{BB962C8B-B14F-4D97-AF65-F5344CB8AC3E}">
        <p14:creationId xmlns:p14="http://schemas.microsoft.com/office/powerpoint/2010/main" val="98782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Πώς</a:t>
            </a:r>
            <a:r>
              <a:rPr lang="el-GR" baseline="0" dirty="0"/>
              <a:t> σχολιάζετε τη συγκεκριμένη θέση;</a:t>
            </a:r>
            <a:endParaRPr lang="el-GR" dirty="0"/>
          </a:p>
        </p:txBody>
      </p:sp>
      <p:sp>
        <p:nvSpPr>
          <p:cNvPr id="4" name="Slide Number Placeholder 3"/>
          <p:cNvSpPr>
            <a:spLocks noGrp="1"/>
          </p:cNvSpPr>
          <p:nvPr>
            <p:ph type="sldNum" sz="quarter" idx="10"/>
          </p:nvPr>
        </p:nvSpPr>
        <p:spPr/>
        <p:txBody>
          <a:bodyPr/>
          <a:lstStyle/>
          <a:p>
            <a:fld id="{CF282AA3-BA78-4C40-AE87-63F3C609230B}" type="slidenum">
              <a:rPr lang="el-GR" smtClean="0"/>
              <a:t>9</a:t>
            </a:fld>
            <a:endParaRPr lang="el-GR"/>
          </a:p>
        </p:txBody>
      </p:sp>
    </p:spTree>
    <p:extLst>
      <p:ext uri="{BB962C8B-B14F-4D97-AF65-F5344CB8AC3E}">
        <p14:creationId xmlns:p14="http://schemas.microsoft.com/office/powerpoint/2010/main" val="379518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98593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328613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087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173251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6994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231842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423217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641728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413566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288906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298791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19400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6" name="Footer Placeholder 5"/>
          <p:cNvSpPr>
            <a:spLocks noGrp="1"/>
          </p:cNvSpPr>
          <p:nvPr>
            <p:ph type="ftr" sz="quarter" idx="11"/>
          </p:nvPr>
        </p:nvSpPr>
        <p:spPr/>
        <p:txBody>
          <a:bodyPr/>
          <a:lstStyle/>
          <a:p>
            <a:endParaRPr lang="el-GR">
              <a:solidFill>
                <a:prstClr val="white">
                  <a:tint val="75000"/>
                </a:prstClr>
              </a:solidFill>
            </a:endParaRPr>
          </a:p>
        </p:txBody>
      </p:sp>
      <p:sp>
        <p:nvSpPr>
          <p:cNvPr id="7" name="Slide Number Placeholder 6"/>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2183862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8" name="Footer Placeholder 7"/>
          <p:cNvSpPr>
            <a:spLocks noGrp="1"/>
          </p:cNvSpPr>
          <p:nvPr>
            <p:ph type="ftr" sz="quarter" idx="11"/>
          </p:nvPr>
        </p:nvSpPr>
        <p:spPr/>
        <p:txBody>
          <a:bodyPr/>
          <a:lstStyle/>
          <a:p>
            <a:endParaRPr lang="el-GR">
              <a:solidFill>
                <a:prstClr val="white">
                  <a:tint val="75000"/>
                </a:prstClr>
              </a:solidFill>
            </a:endParaRPr>
          </a:p>
        </p:txBody>
      </p:sp>
      <p:sp>
        <p:nvSpPr>
          <p:cNvPr id="9" name="Slide Number Placeholder 8"/>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2428935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4" name="Footer Placeholder 3"/>
          <p:cNvSpPr>
            <a:spLocks noGrp="1"/>
          </p:cNvSpPr>
          <p:nvPr>
            <p:ph type="ftr" sz="quarter" idx="11"/>
          </p:nvPr>
        </p:nvSpPr>
        <p:spPr/>
        <p:txBody>
          <a:bodyPr/>
          <a:lstStyle/>
          <a:p>
            <a:endParaRPr lang="el-GR">
              <a:solidFill>
                <a:prstClr val="white">
                  <a:tint val="75000"/>
                </a:prstClr>
              </a:solidFill>
            </a:endParaRPr>
          </a:p>
        </p:txBody>
      </p:sp>
      <p:sp>
        <p:nvSpPr>
          <p:cNvPr id="5" name="Slide Number Placeholder 4"/>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879731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3" name="Footer Placeholder 2"/>
          <p:cNvSpPr>
            <a:spLocks noGrp="1"/>
          </p:cNvSpPr>
          <p:nvPr>
            <p:ph type="ftr" sz="quarter" idx="11"/>
          </p:nvPr>
        </p:nvSpPr>
        <p:spPr/>
        <p:txBody>
          <a:bodyPr/>
          <a:lstStyle/>
          <a:p>
            <a:endParaRPr lang="el-GR">
              <a:solidFill>
                <a:prstClr val="white">
                  <a:tint val="75000"/>
                </a:prstClr>
              </a:solidFill>
            </a:endParaRPr>
          </a:p>
        </p:txBody>
      </p:sp>
      <p:sp>
        <p:nvSpPr>
          <p:cNvPr id="4" name="Slide Number Placeholder 3"/>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62279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6" name="Footer Placeholder 5"/>
          <p:cNvSpPr>
            <a:spLocks noGrp="1"/>
          </p:cNvSpPr>
          <p:nvPr>
            <p:ph type="ftr" sz="quarter" idx="11"/>
          </p:nvPr>
        </p:nvSpPr>
        <p:spPr/>
        <p:txBody>
          <a:bodyPr/>
          <a:lstStyle/>
          <a:p>
            <a:endParaRPr lang="el-GR">
              <a:solidFill>
                <a:prstClr val="white">
                  <a:tint val="75000"/>
                </a:prstClr>
              </a:solidFill>
            </a:endParaRPr>
          </a:p>
        </p:txBody>
      </p:sp>
      <p:sp>
        <p:nvSpPr>
          <p:cNvPr id="7" name="Slide Number Placeholder 6"/>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04625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6" name="Footer Placeholder 5"/>
          <p:cNvSpPr>
            <a:spLocks noGrp="1"/>
          </p:cNvSpPr>
          <p:nvPr>
            <p:ph type="ftr" sz="quarter" idx="11"/>
          </p:nvPr>
        </p:nvSpPr>
        <p:spPr/>
        <p:txBody>
          <a:bodyPr/>
          <a:lstStyle/>
          <a:p>
            <a:endParaRPr lang="el-GR">
              <a:solidFill>
                <a:prstClr val="white">
                  <a:tint val="75000"/>
                </a:prstClr>
              </a:solidFill>
            </a:endParaRPr>
          </a:p>
        </p:txBody>
      </p:sp>
      <p:sp>
        <p:nvSpPr>
          <p:cNvPr id="7" name="Slide Number Placeholder 6"/>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64894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1611141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DDDDDD"/>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DDDDDD"/>
                </a:solidFill>
                <a:latin typeface="Arial"/>
              </a:rPr>
              <a:t>”</a:t>
            </a:r>
          </a:p>
        </p:txBody>
      </p:sp>
    </p:spTree>
    <p:extLst>
      <p:ext uri="{BB962C8B-B14F-4D97-AF65-F5344CB8AC3E}">
        <p14:creationId xmlns:p14="http://schemas.microsoft.com/office/powerpoint/2010/main" val="596968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2875343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DDDDDD"/>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DDDDDD"/>
                </a:solidFill>
                <a:latin typeface="Arial"/>
              </a:rPr>
              <a:t>”</a:t>
            </a:r>
          </a:p>
        </p:txBody>
      </p:sp>
    </p:spTree>
    <p:extLst>
      <p:ext uri="{BB962C8B-B14F-4D97-AF65-F5344CB8AC3E}">
        <p14:creationId xmlns:p14="http://schemas.microsoft.com/office/powerpoint/2010/main" val="63116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247031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739581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626794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411965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A3C07D-4D44-4B48-ADBA-8E08AEBF637B}" type="datetimeFigureOut">
              <a:rPr lang="el-GR" smtClean="0"/>
              <a:t>25/11/2024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191020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A3C07D-4D44-4B48-ADBA-8E08AEBF637B}" type="datetimeFigureOut">
              <a:rPr lang="el-GR" smtClean="0"/>
              <a:t>25/11/2024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225648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A3C07D-4D44-4B48-ADBA-8E08AEBF637B}" type="datetimeFigureOut">
              <a:rPr lang="el-GR" smtClean="0"/>
              <a:t>25/11/2024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405196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3C07D-4D44-4B48-ADBA-8E08AEBF637B}" type="datetimeFigureOut">
              <a:rPr lang="el-GR" smtClean="0"/>
              <a:t>25/11/2024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310009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A3C07D-4D44-4B48-ADBA-8E08AEBF637B}" type="datetimeFigureOut">
              <a:rPr lang="el-GR" smtClean="0"/>
              <a:t>25/11/2024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319300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A3C07D-4D44-4B48-ADBA-8E08AEBF637B}" type="datetimeFigureOut">
              <a:rPr lang="el-GR" smtClean="0"/>
              <a:t>25/11/2024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175764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A3C07D-4D44-4B48-ADBA-8E08AEBF637B}" type="datetimeFigureOut">
              <a:rPr lang="el-GR" smtClean="0"/>
              <a:t>25/11/2024</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667FF3-8C8A-49CD-B6DE-5A4541E45C6A}" type="slidenum">
              <a:rPr lang="el-GR" smtClean="0"/>
              <a:t>‹#›</a:t>
            </a:fld>
            <a:endParaRPr lang="el-GR"/>
          </a:p>
        </p:txBody>
      </p:sp>
    </p:spTree>
    <p:extLst>
      <p:ext uri="{BB962C8B-B14F-4D97-AF65-F5344CB8AC3E}">
        <p14:creationId xmlns:p14="http://schemas.microsoft.com/office/powerpoint/2010/main" val="419776141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A3C07D-4D44-4B48-ADBA-8E08AEBF637B}" type="datetimeFigureOut">
              <a:rPr lang="el-GR" smtClean="0">
                <a:solidFill>
                  <a:prstClr val="white">
                    <a:tint val="75000"/>
                  </a:prstClr>
                </a:solidFill>
              </a:rPr>
              <a:pPr/>
              <a:t>25/11/2024</a:t>
            </a:fld>
            <a:endParaRPr lang="el-GR">
              <a:solidFill>
                <a:prstClr val="white">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solidFill>
                <a:prstClr val="white">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225302034"/>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CVO48-v9iA&amp;t=235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T6TtHn5ELTk?si=Xcm3d5RNOPMlU6U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a:latin typeface="Calibri"/>
                <a:cs typeface="Calibri"/>
              </a:rPr>
              <a:t>Εισαγωγή στη Γενική Ψυχολογία</a:t>
            </a:r>
            <a:br>
              <a:rPr lang="el-GR" b="1" dirty="0">
                <a:latin typeface="Calibri" panose="020F0502020204030204" pitchFamily="34" charset="0"/>
              </a:rPr>
            </a:br>
            <a:r>
              <a:rPr lang="el-GR" sz="3600" b="1" dirty="0">
                <a:latin typeface="Calibri"/>
                <a:cs typeface="Calibri"/>
              </a:rPr>
              <a:t>Α΄ εξάμηνο</a:t>
            </a:r>
          </a:p>
        </p:txBody>
      </p:sp>
      <p:sp>
        <p:nvSpPr>
          <p:cNvPr id="3" name="Subtitle 2"/>
          <p:cNvSpPr>
            <a:spLocks noGrp="1"/>
          </p:cNvSpPr>
          <p:nvPr>
            <p:ph type="subTitle" idx="1"/>
          </p:nvPr>
        </p:nvSpPr>
        <p:spPr>
          <a:xfrm>
            <a:off x="130003" y="4331330"/>
            <a:ext cx="9144000" cy="1655762"/>
          </a:xfrm>
        </p:spPr>
        <p:txBody>
          <a:bodyPr>
            <a:noAutofit/>
          </a:bodyPr>
          <a:lstStyle/>
          <a:p>
            <a:r>
              <a:rPr lang="el-GR" sz="2000" b="1" dirty="0">
                <a:latin typeface="Calibri"/>
                <a:cs typeface="Calibri"/>
              </a:rPr>
              <a:t>Ειδικότητα: Βοηθός </a:t>
            </a:r>
            <a:r>
              <a:rPr lang="el-GR" sz="2000" b="1" dirty="0" err="1">
                <a:latin typeface="Calibri"/>
                <a:cs typeface="Calibri"/>
              </a:rPr>
              <a:t>Εργοθεραπείας</a:t>
            </a:r>
            <a:r>
              <a:rPr lang="el-GR" sz="2000" b="1" dirty="0">
                <a:latin typeface="Calibri"/>
                <a:cs typeface="Calibri"/>
              </a:rPr>
              <a:t> </a:t>
            </a:r>
          </a:p>
          <a:p>
            <a:r>
              <a:rPr lang="el-GR" sz="2000" b="1" dirty="0">
                <a:latin typeface="Calibri" panose="020F0502020204030204" pitchFamily="34" charset="0"/>
              </a:rPr>
              <a:t>Μαρία Δημητριάδου</a:t>
            </a:r>
            <a:r>
              <a:rPr lang="en-US" sz="2000" b="1" dirty="0">
                <a:latin typeface="Calibri" panose="020F0502020204030204" pitchFamily="34" charset="0"/>
              </a:rPr>
              <a:t> </a:t>
            </a:r>
            <a:endParaRPr lang="el-GR" sz="2000" b="1" dirty="0">
              <a:latin typeface="Calibri" panose="020F0502020204030204" pitchFamily="34" charset="0"/>
            </a:endParaRPr>
          </a:p>
          <a:p>
            <a:r>
              <a:rPr lang="el-GR" sz="2000" b="1" dirty="0">
                <a:latin typeface="Calibri" panose="020F0502020204030204" pitchFamily="34" charset="0"/>
              </a:rPr>
              <a:t>Ψυχολόγος Μ</a:t>
            </a:r>
            <a:r>
              <a:rPr lang="en-US" sz="2000" b="1" dirty="0">
                <a:latin typeface="Calibri" panose="020F0502020204030204" pitchFamily="34" charset="0"/>
              </a:rPr>
              <a:t>.</a:t>
            </a:r>
            <a:r>
              <a:rPr lang="el-GR" sz="2000" b="1" dirty="0">
                <a:latin typeface="Calibri" panose="020F0502020204030204" pitchFamily="34" charset="0"/>
              </a:rPr>
              <a:t>Α</a:t>
            </a:r>
            <a:r>
              <a:rPr lang="en-US" sz="2000" b="1" dirty="0">
                <a:latin typeface="Calibri" panose="020F0502020204030204" pitchFamily="34" charset="0"/>
              </a:rPr>
              <a:t>.,</a:t>
            </a:r>
            <a:r>
              <a:rPr lang="el-GR" sz="2000" b="1" dirty="0">
                <a:latin typeface="Calibri" panose="020F0502020204030204" pitchFamily="34" charset="0"/>
              </a:rPr>
              <a:t> </a:t>
            </a:r>
            <a:r>
              <a:rPr lang="en-US" sz="2000" b="1" dirty="0">
                <a:latin typeface="Calibri" panose="020F0502020204030204" pitchFamily="34" charset="0"/>
              </a:rPr>
              <a:t>M.Sc.</a:t>
            </a:r>
            <a:endParaRPr lang="el-GR" sz="2000" b="1" dirty="0">
              <a:latin typeface="Calibri" panose="020F0502020204030204" pitchFamily="34" charset="0"/>
            </a:endParaRPr>
          </a:p>
          <a:p>
            <a:endParaRPr lang="el-GR" sz="2000" b="1"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99800"/>
            <a:ext cx="3121152" cy="2081784"/>
          </a:xfrm>
          <a:prstGeom prst="rect">
            <a:avLst/>
          </a:prstGeom>
        </p:spPr>
      </p:pic>
    </p:spTree>
    <p:extLst>
      <p:ext uri="{BB962C8B-B14F-4D97-AF65-F5344CB8AC3E}">
        <p14:creationId xmlns:p14="http://schemas.microsoft.com/office/powerpoint/2010/main" val="194773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tx1"/>
                </a:solidFill>
                <a:latin typeface="Calibri" panose="020F0502020204030204" pitchFamily="34" charset="0"/>
              </a:rPr>
              <a:t>Συντελεστική μάθηση: </a:t>
            </a:r>
            <a:r>
              <a:rPr lang="en-US" b="1" dirty="0" err="1">
                <a:solidFill>
                  <a:schemeClr val="tx1"/>
                </a:solidFill>
                <a:latin typeface="Calibri" panose="020F0502020204030204" pitchFamily="34" charset="0"/>
              </a:rPr>
              <a:t>B.F.Skinner</a:t>
            </a:r>
            <a:endParaRPr lang="el-GR" b="1" dirty="0">
              <a:solidFill>
                <a:schemeClr val="tx1"/>
              </a:solidFill>
              <a:latin typeface="Calibri" panose="020F0502020204030204" pitchFamily="34" charset="0"/>
            </a:endParaRPr>
          </a:p>
        </p:txBody>
      </p:sp>
      <p:sp>
        <p:nvSpPr>
          <p:cNvPr id="3" name="Content Placeholder 2"/>
          <p:cNvSpPr>
            <a:spLocks noGrp="1"/>
          </p:cNvSpPr>
          <p:nvPr>
            <p:ph idx="1"/>
          </p:nvPr>
        </p:nvSpPr>
        <p:spPr>
          <a:xfrm>
            <a:off x="1306323" y="1560393"/>
            <a:ext cx="8407303" cy="4360721"/>
          </a:xfrm>
        </p:spPr>
        <p:txBody>
          <a:bodyPr>
            <a:noAutofit/>
          </a:bodyPr>
          <a:lstStyle/>
          <a:p>
            <a:pPr algn="just"/>
            <a:r>
              <a:rPr lang="el-GR" sz="2400" dirty="0">
                <a:solidFill>
                  <a:schemeClr val="tx1"/>
                </a:solidFill>
                <a:latin typeface="Calibri" panose="020F0502020204030204" pitchFamily="34" charset="0"/>
              </a:rPr>
              <a:t>Το άτομο ενεργεί πάνω στο περιβάλλον του και χρησιμοποιεί διάφορες αντιδράσεις, που συνοδεύονται από διάφορα γεγονότα.</a:t>
            </a:r>
          </a:p>
          <a:p>
            <a:pPr algn="just"/>
            <a:r>
              <a:rPr lang="el-GR" sz="2400" dirty="0">
                <a:solidFill>
                  <a:schemeClr val="tx1"/>
                </a:solidFill>
                <a:latin typeface="Calibri" panose="020F0502020204030204" pitchFamily="34" charset="0"/>
              </a:rPr>
              <a:t> Η μάθηση αφορά σε συνεξαρτήσεις ανάμεσα στις </a:t>
            </a:r>
            <a:r>
              <a:rPr lang="el-GR" sz="2400" u="sng" dirty="0">
                <a:solidFill>
                  <a:schemeClr val="tx1"/>
                </a:solidFill>
                <a:latin typeface="Calibri" panose="020F0502020204030204" pitchFamily="34" charset="0"/>
              </a:rPr>
              <a:t>αντιδράσεις</a:t>
            </a:r>
            <a:r>
              <a:rPr lang="el-GR" sz="2400" dirty="0">
                <a:solidFill>
                  <a:schemeClr val="tx1"/>
                </a:solidFill>
                <a:latin typeface="Calibri" panose="020F0502020204030204" pitchFamily="34" charset="0"/>
              </a:rPr>
              <a:t> του ατόμου και στα </a:t>
            </a:r>
            <a:r>
              <a:rPr lang="el-GR" sz="2400" u="sng" dirty="0">
                <a:solidFill>
                  <a:schemeClr val="tx1"/>
                </a:solidFill>
                <a:latin typeface="Calibri" panose="020F0502020204030204" pitchFamily="34" charset="0"/>
              </a:rPr>
              <a:t>γεγονότα που συμβαίνουν αμέσως μετά από κάθε ενέργεια. </a:t>
            </a:r>
          </a:p>
          <a:p>
            <a:pPr algn="just"/>
            <a:r>
              <a:rPr lang="el-GR" sz="2400" dirty="0">
                <a:solidFill>
                  <a:schemeClr val="tx1"/>
                </a:solidFill>
                <a:latin typeface="Calibri" panose="020F0502020204030204" pitchFamily="34" charset="0"/>
              </a:rPr>
              <a:t>Κάποια από τα γεγονότα αυτά είναι </a:t>
            </a:r>
            <a:r>
              <a:rPr lang="el-GR" sz="2400" u="sng" dirty="0">
                <a:solidFill>
                  <a:schemeClr val="tx1"/>
                </a:solidFill>
                <a:latin typeface="Calibri" panose="020F0502020204030204" pitchFamily="34" charset="0"/>
              </a:rPr>
              <a:t>ενισχυτικά</a:t>
            </a:r>
            <a:r>
              <a:rPr lang="el-GR" sz="2400" dirty="0">
                <a:solidFill>
                  <a:schemeClr val="tx1"/>
                </a:solidFill>
                <a:latin typeface="Calibri" panose="020F0502020204030204" pitchFamily="34" charset="0"/>
              </a:rPr>
              <a:t>, συντελούν στη μείωση της ψυχικής έντασης, με αποτέλεσμα να </a:t>
            </a:r>
            <a:r>
              <a:rPr lang="el-GR" sz="2400" u="sng" dirty="0">
                <a:solidFill>
                  <a:schemeClr val="tx1"/>
                </a:solidFill>
                <a:latin typeface="Calibri" panose="020F0502020204030204" pitchFamily="34" charset="0"/>
              </a:rPr>
              <a:t>αυξάνεται η πιθανότητα να επαναληφθεί </a:t>
            </a:r>
            <a:r>
              <a:rPr lang="el-GR" sz="2400" dirty="0">
                <a:solidFill>
                  <a:schemeClr val="tx1"/>
                </a:solidFill>
                <a:latin typeface="Calibri" panose="020F0502020204030204" pitchFamily="34" charset="0"/>
              </a:rPr>
              <a:t>η συμπεριφορά που προηγήθηκε και τα προκάλεσε</a:t>
            </a:r>
            <a:endParaRPr lang="en-US" sz="2400" dirty="0">
              <a:solidFill>
                <a:schemeClr val="tx1"/>
              </a:solidFill>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9896477" y="1"/>
            <a:ext cx="2295522" cy="2518348"/>
          </a:xfrm>
          <a:prstGeom prst="rect">
            <a:avLst/>
          </a:prstGeom>
        </p:spPr>
      </p:pic>
    </p:spTree>
    <p:extLst>
      <p:ext uri="{BB962C8B-B14F-4D97-AF65-F5344CB8AC3E}">
        <p14:creationId xmlns:p14="http://schemas.microsoft.com/office/powerpoint/2010/main" val="222005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solidFill>
                  <a:schemeClr val="tx1"/>
                </a:solidFill>
                <a:latin typeface="Calibri" panose="020F0502020204030204" pitchFamily="34" charset="0"/>
              </a:rPr>
              <a:t>Πείραμα «κλουβί του </a:t>
            </a:r>
            <a:r>
              <a:rPr lang="en-US" b="1" dirty="0">
                <a:solidFill>
                  <a:schemeClr val="tx1"/>
                </a:solidFill>
                <a:latin typeface="Calibri" panose="020F0502020204030204" pitchFamily="34" charset="0"/>
              </a:rPr>
              <a:t>Skinner</a:t>
            </a:r>
            <a:r>
              <a:rPr lang="el-GR" b="1" dirty="0">
                <a:solidFill>
                  <a:schemeClr val="tx1"/>
                </a:solidFill>
                <a:latin typeface="Calibri" panose="020F0502020204030204" pitchFamily="34" charset="0"/>
              </a:rPr>
              <a:t>»</a:t>
            </a:r>
          </a:p>
        </p:txBody>
      </p:sp>
      <p:sp>
        <p:nvSpPr>
          <p:cNvPr id="3" name="Content Placeholder 2"/>
          <p:cNvSpPr>
            <a:spLocks noGrp="1"/>
          </p:cNvSpPr>
          <p:nvPr>
            <p:ph idx="1"/>
          </p:nvPr>
        </p:nvSpPr>
        <p:spPr>
          <a:xfrm>
            <a:off x="677334" y="1768839"/>
            <a:ext cx="9156214" cy="4272523"/>
          </a:xfrm>
        </p:spPr>
        <p:txBody>
          <a:bodyPr>
            <a:noAutofit/>
          </a:bodyPr>
          <a:lstStyle/>
          <a:p>
            <a:pPr algn="just"/>
            <a:r>
              <a:rPr lang="en-US" sz="2400" dirty="0">
                <a:solidFill>
                  <a:schemeClr val="tx1"/>
                </a:solidFill>
                <a:latin typeface="Calibri" panose="020F0502020204030204" pitchFamily="34" charset="0"/>
              </a:rPr>
              <a:t>Skinner</a:t>
            </a:r>
            <a:r>
              <a:rPr lang="el-GR" sz="2400" dirty="0">
                <a:solidFill>
                  <a:schemeClr val="tx1"/>
                </a:solidFill>
                <a:latin typeface="Calibri" panose="020F0502020204030204" pitchFamily="34" charset="0"/>
              </a:rPr>
              <a:t> έφτιαξε ένα κουτί και έβαλε έναν αρουραίο, που τις 2 προηγούμενες μέρες είχε μείνει χωρίς τροφή</a:t>
            </a:r>
          </a:p>
          <a:p>
            <a:pPr algn="just"/>
            <a:r>
              <a:rPr lang="el-GR" sz="2400" dirty="0">
                <a:solidFill>
                  <a:schemeClr val="tx1"/>
                </a:solidFill>
                <a:latin typeface="Calibri" panose="020F0502020204030204" pitchFamily="34" charset="0"/>
              </a:rPr>
              <a:t> πραγματοποιούσε άσκοπες κινήσεις μέσα στο κλουβί</a:t>
            </a:r>
          </a:p>
          <a:p>
            <a:pPr algn="just"/>
            <a:r>
              <a:rPr lang="el-GR" sz="2400" dirty="0">
                <a:solidFill>
                  <a:schemeClr val="tx1"/>
                </a:solidFill>
                <a:latin typeface="Calibri" panose="020F0502020204030204" pitchFamily="34" charset="0"/>
              </a:rPr>
              <a:t> πίεσε τυχαία το μοχλό και η 1</a:t>
            </a:r>
            <a:r>
              <a:rPr lang="el-GR" sz="2400" baseline="30000" dirty="0">
                <a:solidFill>
                  <a:schemeClr val="tx1"/>
                </a:solidFill>
                <a:latin typeface="Calibri" panose="020F0502020204030204" pitchFamily="34" charset="0"/>
              </a:rPr>
              <a:t>η</a:t>
            </a:r>
            <a:r>
              <a:rPr lang="el-GR" sz="2400" dirty="0">
                <a:solidFill>
                  <a:schemeClr val="tx1"/>
                </a:solidFill>
                <a:latin typeface="Calibri" panose="020F0502020204030204" pitchFamily="34" charset="0"/>
              </a:rPr>
              <a:t> δόση τροφής έπεσε στο πιάτο, διαπίστωσε μετά από δοκιμές ότι, η πίεση του μοχλού είχε ως αποτέλεσμα την τροφή και το ευχάριστο συναίσθημα του κορεσμού. Και ενώ αρχικά το ζώο εκτελούσε τυχαίες κινήσεις, μέσω της διαδικασίας της ενίσχυσης, έμαθε και ενεργεί με </a:t>
            </a:r>
            <a:r>
              <a:rPr lang="el-GR" sz="2400" u="sng" dirty="0">
                <a:solidFill>
                  <a:schemeClr val="tx1"/>
                </a:solidFill>
                <a:latin typeface="Calibri" panose="020F0502020204030204" pitchFamily="34" charset="0"/>
              </a:rPr>
              <a:t>βάση το αποτέλεσμα </a:t>
            </a:r>
            <a:r>
              <a:rPr lang="el-GR" sz="2400" dirty="0">
                <a:solidFill>
                  <a:schemeClr val="tx1"/>
                </a:solidFill>
                <a:latin typeface="Calibri" panose="020F0502020204030204" pitchFamily="34" charset="0"/>
              </a:rPr>
              <a:t>της συμπεριφοράς του. </a:t>
            </a:r>
          </a:p>
          <a:p>
            <a:pPr algn="just"/>
            <a:r>
              <a:rPr lang="el-GR" sz="2400" dirty="0">
                <a:solidFill>
                  <a:schemeClr val="tx1"/>
                </a:solidFill>
                <a:latin typeface="Calibri" panose="020F0502020204030204" pitchFamily="34" charset="0"/>
              </a:rPr>
              <a:t>αν κάνουμε κάτι που έχει θετικές συνέπειες τότε αυτές θα μας σπρώξουν να επαναλάβουμε τη συμπεριφορά ενισχύοντας την</a:t>
            </a:r>
          </a:p>
          <a:p>
            <a:pPr algn="just"/>
            <a:endParaRPr lang="el-GR"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88594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tx1"/>
                </a:solidFill>
                <a:latin typeface="Calibri" panose="020F0502020204030204" pitchFamily="34" charset="0"/>
              </a:rPr>
              <a:t>Πείραμα «κλουβί του </a:t>
            </a:r>
            <a:r>
              <a:rPr lang="en-US" b="1" dirty="0">
                <a:solidFill>
                  <a:schemeClr val="tx1"/>
                </a:solidFill>
                <a:latin typeface="Calibri" panose="020F0502020204030204" pitchFamily="34" charset="0"/>
              </a:rPr>
              <a:t>Skinner</a:t>
            </a:r>
            <a:r>
              <a:rPr lang="el-GR" b="1" dirty="0">
                <a:solidFill>
                  <a:schemeClr val="tx1"/>
                </a:solidFill>
                <a:latin typeface="Calibri" panose="020F0502020204030204" pitchFamily="34" charset="0"/>
              </a:rPr>
              <a:t>»</a:t>
            </a:r>
            <a:endParaRPr lang="el-GR" dirty="0"/>
          </a:p>
        </p:txBody>
      </p:sp>
      <p:sp>
        <p:nvSpPr>
          <p:cNvPr id="3" name="Content Placeholder 2"/>
          <p:cNvSpPr>
            <a:spLocks noGrp="1"/>
          </p:cNvSpPr>
          <p:nvPr>
            <p:ph idx="1"/>
          </p:nvPr>
        </p:nvSpPr>
        <p:spPr/>
        <p:txBody>
          <a:bodyPr>
            <a:noAutofit/>
          </a:bodyPr>
          <a:lstStyle/>
          <a:p>
            <a:pPr algn="just"/>
            <a:r>
              <a:rPr lang="el-GR" sz="2400" dirty="0">
                <a:latin typeface="Calibri" panose="020F0502020204030204" pitchFamily="34" charset="0"/>
                <a:ea typeface="Calibri" panose="020F0502020204030204" pitchFamily="34" charset="0"/>
                <a:cs typeface="Calibri" panose="020F0502020204030204" pitchFamily="34" charset="0"/>
              </a:rPr>
              <a:t>Δεύτερο πείραμα στο οποίο τοποθέτησε αρουραίο σε κλουβί</a:t>
            </a:r>
          </a:p>
          <a:p>
            <a:pPr algn="just"/>
            <a:r>
              <a:rPr lang="el-GR" sz="2400" dirty="0">
                <a:latin typeface="Calibri" panose="020F0502020204030204" pitchFamily="34" charset="0"/>
                <a:ea typeface="Calibri" panose="020F0502020204030204" pitchFamily="34" charset="0"/>
                <a:cs typeface="Calibri" panose="020F0502020204030204" pitchFamily="34" charset="0"/>
              </a:rPr>
              <a:t>Ο αρουραίος δεν ήταν πεινασμένος, όπως στο πρώτο πείραμα, αλλά στο πάτωμα του κλουβιού του χορηγούταν ηλεκτροσόκ</a:t>
            </a:r>
          </a:p>
          <a:p>
            <a:pPr algn="just"/>
            <a:r>
              <a:rPr lang="el-GR" sz="2400" dirty="0">
                <a:latin typeface="Calibri" panose="020F0502020204030204" pitchFamily="34" charset="0"/>
                <a:ea typeface="Calibri" panose="020F0502020204030204" pitchFamily="34" charset="0"/>
                <a:cs typeface="Calibri" panose="020F0502020204030204" pitchFamily="34" charset="0"/>
              </a:rPr>
              <a:t> Όταν ο αρουραίος χτύπησε τον μοχλό, στμάτησε η ροή του δυσάρεστου ρεύματος.</a:t>
            </a:r>
          </a:p>
          <a:p>
            <a:pPr algn="just"/>
            <a:r>
              <a:rPr lang="el-GR" sz="2400" dirty="0">
                <a:latin typeface="Calibri" panose="020F0502020204030204" pitchFamily="34" charset="0"/>
                <a:ea typeface="Calibri" panose="020F0502020204030204" pitchFamily="34" charset="0"/>
                <a:cs typeface="Calibri" panose="020F0502020204030204" pitchFamily="34" charset="0"/>
              </a:rPr>
              <a:t>Έτσι ο αρουραίος πατούσε εσκεμμένα τον μοχλό για να αποφύγει το δυσάρεστο ερέθισμα, το ηλεκτροκόκ. </a:t>
            </a:r>
          </a:p>
          <a:p>
            <a:pPr algn="just"/>
            <a:r>
              <a:rPr lang="el-GR" sz="2400" dirty="0">
                <a:latin typeface="Calibri" panose="020F0502020204030204" pitchFamily="34" charset="0"/>
                <a:ea typeface="Calibri" panose="020F0502020204030204" pitchFamily="34" charset="0"/>
                <a:cs typeface="Calibri" panose="020F0502020204030204" pitchFamily="34" charset="0"/>
              </a:rPr>
              <a:t>Αρνητική ενίσχυση: επανάληψη της συμπεριφοράς όχι για να λάβει κάτι που επιθυμεί (θετική ενίσχυση), αλλά για να αποφύγει κάτι δυσάρεστο                           </a:t>
            </a:r>
          </a:p>
        </p:txBody>
      </p:sp>
    </p:spTree>
    <p:extLst>
      <p:ext uri="{BB962C8B-B14F-4D97-AF65-F5344CB8AC3E}">
        <p14:creationId xmlns:p14="http://schemas.microsoft.com/office/powerpoint/2010/main" val="131305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tx1"/>
                </a:solidFill>
                <a:latin typeface="Calibri" panose="020F0502020204030204" pitchFamily="34" charset="0"/>
              </a:rPr>
              <a:t>Πείραμα «κλουβί του </a:t>
            </a:r>
            <a:r>
              <a:rPr lang="en-US" b="1" dirty="0">
                <a:solidFill>
                  <a:schemeClr val="tx1"/>
                </a:solidFill>
                <a:latin typeface="Calibri" panose="020F0502020204030204" pitchFamily="34" charset="0"/>
              </a:rPr>
              <a:t>Skinner</a:t>
            </a:r>
            <a:r>
              <a:rPr lang="el-GR" b="1" dirty="0">
                <a:solidFill>
                  <a:schemeClr val="tx1"/>
                </a:solidFill>
                <a:latin typeface="Calibri" panose="020F0502020204030204" pitchFamily="34" charset="0"/>
              </a:rPr>
              <a:t>»</a:t>
            </a:r>
            <a:endParaRPr lang="el-G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3705" y="2160588"/>
            <a:ext cx="6050472" cy="3881437"/>
          </a:xfrm>
        </p:spPr>
      </p:pic>
      <p:sp>
        <p:nvSpPr>
          <p:cNvPr id="4" name="Rectangle 3"/>
          <p:cNvSpPr/>
          <p:nvPr/>
        </p:nvSpPr>
        <p:spPr>
          <a:xfrm>
            <a:off x="2298491" y="6211669"/>
            <a:ext cx="8074701" cy="369332"/>
          </a:xfrm>
          <a:prstGeom prst="rect">
            <a:avLst/>
          </a:prstGeom>
        </p:spPr>
        <p:txBody>
          <a:bodyPr wrap="square">
            <a:spAutoFit/>
          </a:bodyPr>
          <a:lstStyle/>
          <a:p>
            <a:r>
              <a:rPr lang="en-US" dirty="0"/>
              <a:t>https://www.youtube.com/watch?app=desktop&amp;v=pi0ekoQxAoE</a:t>
            </a:r>
            <a:endParaRPr lang="el-GR" dirty="0"/>
          </a:p>
        </p:txBody>
      </p:sp>
    </p:spTree>
    <p:extLst>
      <p:ext uri="{BB962C8B-B14F-4D97-AF65-F5344CB8AC3E}">
        <p14:creationId xmlns:p14="http://schemas.microsoft.com/office/powerpoint/2010/main" val="330108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solidFill>
                  <a:schemeClr val="tx1"/>
                </a:solidFill>
                <a:latin typeface="Calibri" panose="020F0502020204030204" pitchFamily="34" charset="0"/>
              </a:rPr>
              <a:t>Είδη ενίσχυσης &amp; τιμωρίας</a:t>
            </a:r>
          </a:p>
        </p:txBody>
      </p:sp>
      <p:sp>
        <p:nvSpPr>
          <p:cNvPr id="3" name="Content Placeholder 2"/>
          <p:cNvSpPr>
            <a:spLocks noGrp="1"/>
          </p:cNvSpPr>
          <p:nvPr>
            <p:ph idx="1"/>
          </p:nvPr>
        </p:nvSpPr>
        <p:spPr/>
        <p:txBody>
          <a:bodyPr>
            <a:noAutofit/>
          </a:bodyPr>
          <a:lstStyle/>
          <a:p>
            <a:pPr lvl="0"/>
            <a:r>
              <a:rPr lang="el-GR" sz="2400" b="1" dirty="0">
                <a:solidFill>
                  <a:schemeClr val="tx1"/>
                </a:solidFill>
                <a:latin typeface="Calibri" panose="020F0502020204030204" pitchFamily="34" charset="0"/>
              </a:rPr>
              <a:t>Η</a:t>
            </a:r>
          </a:p>
        </p:txBody>
      </p:sp>
      <p:graphicFrame>
        <p:nvGraphicFramePr>
          <p:cNvPr id="5" name="Table 4"/>
          <p:cNvGraphicFramePr>
            <a:graphicFrameLocks noGrp="1"/>
          </p:cNvGraphicFramePr>
          <p:nvPr>
            <p:extLst>
              <p:ext uri="{D42A27DB-BD31-4B8C-83A1-F6EECF244321}">
                <p14:modId xmlns:p14="http://schemas.microsoft.com/office/powerpoint/2010/main" val="3109823537"/>
              </p:ext>
            </p:extLst>
          </p:nvPr>
        </p:nvGraphicFramePr>
        <p:xfrm>
          <a:off x="1069145" y="1753850"/>
          <a:ext cx="10607040" cy="4473067"/>
        </p:xfrm>
        <a:graphic>
          <a:graphicData uri="http://schemas.openxmlformats.org/drawingml/2006/table">
            <a:tbl>
              <a:tblPr firstRow="1" bandRow="1">
                <a:tableStyleId>{5C22544A-7EE6-4342-B048-85BDC9FD1C3A}</a:tableStyleId>
              </a:tblPr>
              <a:tblGrid>
                <a:gridCol w="1519310">
                  <a:extLst>
                    <a:ext uri="{9D8B030D-6E8A-4147-A177-3AD203B41FA5}">
                      <a16:colId xmlns:a16="http://schemas.microsoft.com/office/drawing/2014/main" val="20000"/>
                    </a:ext>
                  </a:extLst>
                </a:gridCol>
                <a:gridCol w="1842868">
                  <a:extLst>
                    <a:ext uri="{9D8B030D-6E8A-4147-A177-3AD203B41FA5}">
                      <a16:colId xmlns:a16="http://schemas.microsoft.com/office/drawing/2014/main" val="20001"/>
                    </a:ext>
                  </a:extLst>
                </a:gridCol>
                <a:gridCol w="2518117">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2475914">
                  <a:extLst>
                    <a:ext uri="{9D8B030D-6E8A-4147-A177-3AD203B41FA5}">
                      <a16:colId xmlns:a16="http://schemas.microsoft.com/office/drawing/2014/main" val="20004"/>
                    </a:ext>
                  </a:extLst>
                </a:gridCol>
              </a:tblGrid>
              <a:tr h="1116599">
                <a:tc>
                  <a:txBody>
                    <a:bodyPr/>
                    <a:lstStyle/>
                    <a:p>
                      <a:r>
                        <a:rPr lang="el-GR" sz="2000" b="1" dirty="0">
                          <a:solidFill>
                            <a:schemeClr val="bg1"/>
                          </a:solidFill>
                          <a:latin typeface="Calibri" panose="020F0502020204030204" pitchFamily="34" charset="0"/>
                        </a:rPr>
                        <a:t>Είδος</a:t>
                      </a:r>
                    </a:p>
                  </a:txBody>
                  <a:tcPr/>
                </a:tc>
                <a:tc>
                  <a:txBody>
                    <a:bodyPr/>
                    <a:lstStyle/>
                    <a:p>
                      <a:r>
                        <a:rPr lang="el-GR" sz="2000" b="1" dirty="0">
                          <a:solidFill>
                            <a:schemeClr val="bg1"/>
                          </a:solidFill>
                          <a:latin typeface="Calibri" panose="020F0502020204030204" pitchFamily="34" charset="0"/>
                        </a:rPr>
                        <a:t>θετική ενίσχυση</a:t>
                      </a:r>
                    </a:p>
                  </a:txBody>
                  <a:tcPr/>
                </a:tc>
                <a:tc>
                  <a:txBody>
                    <a:bodyPr/>
                    <a:lstStyle/>
                    <a:p>
                      <a:r>
                        <a:rPr lang="el-GR" sz="2000" b="1" dirty="0">
                          <a:solidFill>
                            <a:schemeClr val="bg1"/>
                          </a:solidFill>
                          <a:latin typeface="Calibri" panose="020F0502020204030204" pitchFamily="34" charset="0"/>
                        </a:rPr>
                        <a:t>αρνητική ενίσχυση</a:t>
                      </a:r>
                    </a:p>
                  </a:txBody>
                  <a:tcPr/>
                </a:tc>
                <a:tc>
                  <a:txBody>
                    <a:bodyPr/>
                    <a:lstStyle/>
                    <a:p>
                      <a:r>
                        <a:rPr lang="el-GR" sz="2000" b="1" dirty="0">
                          <a:solidFill>
                            <a:schemeClr val="bg1"/>
                          </a:solidFill>
                          <a:latin typeface="Calibri" panose="020F0502020204030204" pitchFamily="34" charset="0"/>
                        </a:rPr>
                        <a:t>άμεση τιμωρία</a:t>
                      </a:r>
                    </a:p>
                  </a:txBody>
                  <a:tcPr/>
                </a:tc>
                <a:tc>
                  <a:txBody>
                    <a:bodyPr/>
                    <a:lstStyle/>
                    <a:p>
                      <a:r>
                        <a:rPr lang="el-GR" sz="2000" b="1" dirty="0">
                          <a:solidFill>
                            <a:schemeClr val="bg1"/>
                          </a:solidFill>
                          <a:latin typeface="Calibri" panose="020F0502020204030204" pitchFamily="34" charset="0"/>
                        </a:rPr>
                        <a:t>έμμεση τιμωρία</a:t>
                      </a:r>
                    </a:p>
                  </a:txBody>
                  <a:tcPr/>
                </a:tc>
                <a:extLst>
                  <a:ext uri="{0D108BD9-81ED-4DB2-BD59-A6C34878D82A}">
                    <a16:rowId xmlns:a16="http://schemas.microsoft.com/office/drawing/2014/main" val="10000"/>
                  </a:ext>
                </a:extLst>
              </a:tr>
              <a:tr h="2095447">
                <a:tc>
                  <a:txBody>
                    <a:bodyPr/>
                    <a:lstStyle/>
                    <a:p>
                      <a:r>
                        <a:rPr lang="el-GR" sz="2000" b="1" dirty="0">
                          <a:solidFill>
                            <a:schemeClr val="bg1"/>
                          </a:solidFill>
                          <a:latin typeface="Calibri" panose="020F0502020204030204" pitchFamily="34" charset="0"/>
                        </a:rPr>
                        <a:t>Ορισμός</a:t>
                      </a:r>
                    </a:p>
                  </a:txBody>
                  <a:tcPr/>
                </a:tc>
                <a:tc>
                  <a:txBody>
                    <a:bodyPr/>
                    <a:lstStyle/>
                    <a:p>
                      <a:r>
                        <a:rPr lang="el-GR" sz="2000" b="1" u="sng" dirty="0">
                          <a:solidFill>
                            <a:schemeClr val="bg1"/>
                          </a:solidFill>
                          <a:latin typeface="Calibri" panose="020F0502020204030204" pitchFamily="34" charset="0"/>
                        </a:rPr>
                        <a:t>ευχάριστο</a:t>
                      </a:r>
                      <a:r>
                        <a:rPr lang="el-GR" sz="2000" b="1" dirty="0">
                          <a:solidFill>
                            <a:schemeClr val="bg1"/>
                          </a:solidFill>
                          <a:latin typeface="Calibri" panose="020F0502020204030204" pitchFamily="34" charset="0"/>
                        </a:rPr>
                        <a:t> ερέθισμα που ακολουθεί την </a:t>
                      </a:r>
                      <a:r>
                        <a:rPr lang="el-GR" sz="2000" b="1" u="sng" dirty="0">
                          <a:solidFill>
                            <a:schemeClr val="bg1"/>
                          </a:solidFill>
                          <a:latin typeface="Calibri" panose="020F0502020204030204" pitchFamily="34" charset="0"/>
                        </a:rPr>
                        <a:t>επιθυμητή</a:t>
                      </a:r>
                      <a:r>
                        <a:rPr lang="el-GR" sz="2000" b="1" dirty="0">
                          <a:solidFill>
                            <a:schemeClr val="bg1"/>
                          </a:solidFill>
                          <a:latin typeface="Calibri" panose="020F0502020204030204" pitchFamily="34" charset="0"/>
                        </a:rPr>
                        <a:t> συμπεριφορά </a:t>
                      </a:r>
                    </a:p>
                  </a:txBody>
                  <a:tcPr/>
                </a:tc>
                <a:tc>
                  <a:txBody>
                    <a:bodyPr/>
                    <a:lstStyle/>
                    <a:p>
                      <a:r>
                        <a:rPr lang="el-GR" sz="2000" b="1" u="sng" dirty="0">
                          <a:solidFill>
                            <a:schemeClr val="bg1"/>
                          </a:solidFill>
                          <a:latin typeface="Calibri" panose="020F0502020204030204" pitchFamily="34" charset="0"/>
                        </a:rPr>
                        <a:t>απομάκρυνση ενός δυσάρεστου</a:t>
                      </a:r>
                      <a:r>
                        <a:rPr lang="el-GR" sz="2000" b="1" dirty="0">
                          <a:solidFill>
                            <a:schemeClr val="bg1"/>
                          </a:solidFill>
                          <a:latin typeface="Calibri" panose="020F0502020204030204" pitchFamily="34" charset="0"/>
                        </a:rPr>
                        <a:t> ερεθίσματος που ακολουθεί την </a:t>
                      </a:r>
                      <a:r>
                        <a:rPr lang="el-GR" sz="2000" b="1" u="sng" dirty="0">
                          <a:solidFill>
                            <a:schemeClr val="bg1"/>
                          </a:solidFill>
                          <a:latin typeface="Calibri" panose="020F0502020204030204" pitchFamily="34" charset="0"/>
                        </a:rPr>
                        <a:t>επιθυμητή</a:t>
                      </a:r>
                      <a:r>
                        <a:rPr lang="el-GR" sz="2000" b="1" dirty="0">
                          <a:solidFill>
                            <a:schemeClr val="bg1"/>
                          </a:solidFill>
                          <a:latin typeface="Calibri" panose="020F0502020204030204" pitchFamily="34" charset="0"/>
                        </a:rPr>
                        <a:t> συμπεριφορά</a:t>
                      </a:r>
                      <a:r>
                        <a:rPr lang="el-GR" sz="2000" b="1" baseline="0" dirty="0">
                          <a:solidFill>
                            <a:schemeClr val="bg1"/>
                          </a:solidFill>
                          <a:latin typeface="Calibri" panose="020F0502020204030204" pitchFamily="34" charset="0"/>
                        </a:rPr>
                        <a:t> </a:t>
                      </a:r>
                      <a:endParaRPr lang="el-GR" sz="2000" b="1" dirty="0">
                        <a:solidFill>
                          <a:schemeClr val="bg1"/>
                        </a:solidFill>
                        <a:latin typeface="Calibri" panose="020F0502020204030204" pitchFamily="34" charset="0"/>
                      </a:endParaRPr>
                    </a:p>
                  </a:txBody>
                  <a:tcPr/>
                </a:tc>
                <a:tc>
                  <a:txBody>
                    <a:bodyPr/>
                    <a:lstStyle/>
                    <a:p>
                      <a:r>
                        <a:rPr lang="el-GR" sz="2000" b="1" u="sng" dirty="0">
                          <a:solidFill>
                            <a:schemeClr val="bg1"/>
                          </a:solidFill>
                          <a:latin typeface="Calibri" panose="020F0502020204030204" pitchFamily="34" charset="0"/>
                        </a:rPr>
                        <a:t>δυσάρεστο</a:t>
                      </a:r>
                      <a:r>
                        <a:rPr lang="el-GR" sz="2000" b="1" dirty="0">
                          <a:solidFill>
                            <a:schemeClr val="bg1"/>
                          </a:solidFill>
                          <a:latin typeface="Calibri" panose="020F0502020204030204" pitchFamily="34" charset="0"/>
                        </a:rPr>
                        <a:t> ερέθισμα μετά την εμφάνιση μιας </a:t>
                      </a:r>
                      <a:r>
                        <a:rPr lang="el-GR" sz="2000" b="1" u="sng" dirty="0">
                          <a:solidFill>
                            <a:schemeClr val="bg1"/>
                          </a:solidFill>
                          <a:latin typeface="Calibri" panose="020F0502020204030204" pitchFamily="34" charset="0"/>
                        </a:rPr>
                        <a:t>ανεπιθύμητης</a:t>
                      </a:r>
                      <a:r>
                        <a:rPr lang="el-GR" sz="2000" b="1" dirty="0">
                          <a:solidFill>
                            <a:schemeClr val="bg1"/>
                          </a:solidFill>
                          <a:latin typeface="Calibri" panose="020F0502020204030204" pitchFamily="34" charset="0"/>
                        </a:rPr>
                        <a:t> συμπεριφοράς </a:t>
                      </a:r>
                    </a:p>
                  </a:txBody>
                  <a:tcPr/>
                </a:tc>
                <a:tc>
                  <a:txBody>
                    <a:bodyPr/>
                    <a:lstStyle/>
                    <a:p>
                      <a:r>
                        <a:rPr lang="el-GR" sz="2000" b="1" u="sng" dirty="0">
                          <a:solidFill>
                            <a:schemeClr val="bg1"/>
                          </a:solidFill>
                          <a:latin typeface="Calibri" panose="020F0502020204030204" pitchFamily="34" charset="0"/>
                        </a:rPr>
                        <a:t>απομάκρυνση ενός ευχάριστου </a:t>
                      </a:r>
                      <a:r>
                        <a:rPr lang="el-GR" sz="2000" b="1" dirty="0">
                          <a:solidFill>
                            <a:schemeClr val="bg1"/>
                          </a:solidFill>
                          <a:latin typeface="Calibri" panose="020F0502020204030204" pitchFamily="34" charset="0"/>
                        </a:rPr>
                        <a:t>ερεθίσματος μετά την εμφάνιση μιας </a:t>
                      </a:r>
                      <a:r>
                        <a:rPr lang="el-GR" sz="2000" b="1" u="sng" dirty="0">
                          <a:solidFill>
                            <a:schemeClr val="bg1"/>
                          </a:solidFill>
                          <a:latin typeface="Calibri" panose="020F0502020204030204" pitchFamily="34" charset="0"/>
                        </a:rPr>
                        <a:t>ανεπιθύμητης</a:t>
                      </a:r>
                      <a:r>
                        <a:rPr lang="el-GR" sz="2000" b="1" dirty="0">
                          <a:solidFill>
                            <a:schemeClr val="bg1"/>
                          </a:solidFill>
                          <a:latin typeface="Calibri" panose="020F0502020204030204" pitchFamily="34" charset="0"/>
                        </a:rPr>
                        <a:t> συμπεριφοράς </a:t>
                      </a:r>
                    </a:p>
                  </a:txBody>
                  <a:tcPr/>
                </a:tc>
                <a:extLst>
                  <a:ext uri="{0D108BD9-81ED-4DB2-BD59-A6C34878D82A}">
                    <a16:rowId xmlns:a16="http://schemas.microsoft.com/office/drawing/2014/main" val="10001"/>
                  </a:ext>
                </a:extLst>
              </a:tr>
              <a:tr h="1261021">
                <a:tc>
                  <a:txBody>
                    <a:bodyPr/>
                    <a:lstStyle/>
                    <a:p>
                      <a:r>
                        <a:rPr lang="el-GR" sz="2000" b="1" dirty="0">
                          <a:solidFill>
                            <a:schemeClr val="bg1"/>
                          </a:solidFill>
                          <a:latin typeface="Calibri" panose="020F0502020204030204" pitchFamily="34" charset="0"/>
                        </a:rPr>
                        <a:t>Παράδειγμα</a:t>
                      </a:r>
                      <a:r>
                        <a:rPr lang="el-GR" sz="2000" b="1" baseline="0" dirty="0">
                          <a:solidFill>
                            <a:schemeClr val="bg1"/>
                          </a:solidFill>
                          <a:latin typeface="Calibri" panose="020F0502020204030204" pitchFamily="34" charset="0"/>
                        </a:rPr>
                        <a:t> </a:t>
                      </a:r>
                      <a:endParaRPr lang="el-GR" sz="2000" b="1" dirty="0">
                        <a:solidFill>
                          <a:schemeClr val="bg1"/>
                        </a:solidFill>
                        <a:latin typeface="Calibri" panose="020F0502020204030204" pitchFamily="34" charset="0"/>
                      </a:endParaRPr>
                    </a:p>
                  </a:txBody>
                  <a:tcPr/>
                </a:tc>
                <a:tc>
                  <a:txBody>
                    <a:bodyPr/>
                    <a:lstStyle/>
                    <a:p>
                      <a:r>
                        <a:rPr lang="el-GR" sz="2000" b="1" dirty="0">
                          <a:solidFill>
                            <a:schemeClr val="bg1"/>
                          </a:solidFill>
                          <a:latin typeface="Calibri" panose="020F0502020204030204" pitchFamily="34" charset="0"/>
                        </a:rPr>
                        <a:t>«μπράβο»</a:t>
                      </a:r>
                    </a:p>
                  </a:txBody>
                  <a:tcPr/>
                </a:tc>
                <a:tc>
                  <a:txBody>
                    <a:bodyPr/>
                    <a:lstStyle/>
                    <a:p>
                      <a:r>
                        <a:rPr lang="el-GR" sz="2000" b="1" dirty="0">
                          <a:solidFill>
                            <a:schemeClr val="bg1"/>
                          </a:solidFill>
                          <a:latin typeface="Calibri" panose="020F0502020204030204" pitchFamily="34" charset="0"/>
                        </a:rPr>
                        <a:t>απαλλαγή από πλύσιμο πιάτων</a:t>
                      </a:r>
                    </a:p>
                  </a:txBody>
                  <a:tcPr/>
                </a:tc>
                <a:tc>
                  <a:txBody>
                    <a:bodyPr/>
                    <a:lstStyle/>
                    <a:p>
                      <a:r>
                        <a:rPr lang="el-GR" sz="2000" b="1" dirty="0">
                          <a:solidFill>
                            <a:schemeClr val="bg1"/>
                          </a:solidFill>
                          <a:latin typeface="Calibri" panose="020F0502020204030204" pitchFamily="34" charset="0"/>
                        </a:rPr>
                        <a:t>η επίπληξη την ώρα που θα βρίσει ένα παιδί</a:t>
                      </a:r>
                    </a:p>
                  </a:txBody>
                  <a:tcPr/>
                </a:tc>
                <a:tc>
                  <a:txBody>
                    <a:bodyPr/>
                    <a:lstStyle/>
                    <a:p>
                      <a:r>
                        <a:rPr lang="el-GR" sz="2000" b="1" dirty="0">
                          <a:solidFill>
                            <a:schemeClr val="bg1"/>
                          </a:solidFill>
                          <a:latin typeface="Calibri" panose="020F0502020204030204" pitchFamily="34" charset="0"/>
                        </a:rPr>
                        <a:t>στέρηση διαλείμματος</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7641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b="1" dirty="0">
                <a:solidFill>
                  <a:schemeClr val="tx1"/>
                </a:solidFill>
                <a:latin typeface="Calibri" panose="020F0502020204030204" pitchFamily="34" charset="0"/>
              </a:rPr>
              <a:t>Κοινωνική μάθηση: </a:t>
            </a:r>
            <a:r>
              <a:rPr lang="en-US" b="1" dirty="0">
                <a:solidFill>
                  <a:schemeClr val="tx1"/>
                </a:solidFill>
                <a:latin typeface="Calibri" panose="020F0502020204030204" pitchFamily="34" charset="0"/>
              </a:rPr>
              <a:t>Dollard</a:t>
            </a:r>
            <a:r>
              <a:rPr lang="el-GR" b="1" dirty="0">
                <a:solidFill>
                  <a:schemeClr val="tx1"/>
                </a:solidFill>
                <a:latin typeface="Calibri" panose="020F0502020204030204" pitchFamily="34" charset="0"/>
              </a:rPr>
              <a:t>, </a:t>
            </a:r>
            <a:r>
              <a:rPr lang="en-US" b="1" dirty="0">
                <a:solidFill>
                  <a:schemeClr val="tx1"/>
                </a:solidFill>
                <a:latin typeface="Calibri" panose="020F0502020204030204" pitchFamily="34" charset="0"/>
              </a:rPr>
              <a:t>Miller</a:t>
            </a:r>
            <a:r>
              <a:rPr lang="el-GR" b="1" dirty="0">
                <a:solidFill>
                  <a:schemeClr val="tx1"/>
                </a:solidFill>
                <a:latin typeface="Calibri" panose="020F0502020204030204" pitchFamily="34" charset="0"/>
              </a:rPr>
              <a:t>, </a:t>
            </a:r>
            <a:r>
              <a:rPr lang="en-US" b="1" dirty="0">
                <a:solidFill>
                  <a:schemeClr val="tx1"/>
                </a:solidFill>
                <a:latin typeface="Calibri" panose="020F0502020204030204" pitchFamily="34" charset="0"/>
              </a:rPr>
              <a:t>Bandura</a:t>
            </a:r>
            <a:r>
              <a:rPr lang="el-GR" b="1" dirty="0">
                <a:solidFill>
                  <a:schemeClr val="tx1"/>
                </a:solidFill>
                <a:latin typeface="Calibri" panose="020F0502020204030204" pitchFamily="34" charset="0"/>
              </a:rPr>
              <a:t> &amp; </a:t>
            </a:r>
            <a:r>
              <a:rPr lang="en-US" b="1" dirty="0">
                <a:solidFill>
                  <a:schemeClr val="tx1"/>
                </a:solidFill>
                <a:latin typeface="Calibri" panose="020F0502020204030204" pitchFamily="34" charset="0"/>
              </a:rPr>
              <a:t>Walters</a:t>
            </a:r>
            <a:endParaRPr lang="el-GR" b="1"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Autofit/>
          </a:bodyPr>
          <a:lstStyle/>
          <a:p>
            <a:pPr algn="just"/>
            <a:r>
              <a:rPr lang="en-US" sz="2400" b="1" dirty="0">
                <a:solidFill>
                  <a:schemeClr val="tx1"/>
                </a:solidFill>
                <a:latin typeface="Calibri" panose="020F0502020204030204" pitchFamily="34" charset="0"/>
              </a:rPr>
              <a:t>M</a:t>
            </a:r>
            <a:r>
              <a:rPr lang="el-GR" sz="2400" b="1" dirty="0" err="1">
                <a:solidFill>
                  <a:schemeClr val="tx1"/>
                </a:solidFill>
                <a:latin typeface="Calibri" panose="020F0502020204030204" pitchFamily="34" charset="0"/>
              </a:rPr>
              <a:t>άθηση</a:t>
            </a:r>
            <a:r>
              <a:rPr lang="el-GR" sz="2400" b="1" dirty="0">
                <a:solidFill>
                  <a:schemeClr val="tx1"/>
                </a:solidFill>
                <a:latin typeface="Calibri" panose="020F0502020204030204" pitchFamily="34" charset="0"/>
              </a:rPr>
              <a:t> γίνεται με την </a:t>
            </a:r>
            <a:r>
              <a:rPr lang="el-GR" sz="2400" b="1" u="sng" dirty="0">
                <a:solidFill>
                  <a:schemeClr val="tx1"/>
                </a:solidFill>
                <a:latin typeface="Calibri" panose="020F0502020204030204" pitchFamily="34" charset="0"/>
              </a:rPr>
              <a:t>παρατήρηση</a:t>
            </a:r>
            <a:r>
              <a:rPr lang="el-GR" sz="2400" b="1" dirty="0">
                <a:solidFill>
                  <a:schemeClr val="tx1"/>
                </a:solidFill>
                <a:latin typeface="Calibri" panose="020F0502020204030204" pitchFamily="34" charset="0"/>
              </a:rPr>
              <a:t> και </a:t>
            </a:r>
            <a:r>
              <a:rPr lang="el-GR" sz="2400" b="1" u="sng" dirty="0">
                <a:solidFill>
                  <a:schemeClr val="tx1"/>
                </a:solidFill>
                <a:latin typeface="Calibri" panose="020F0502020204030204" pitchFamily="34" charset="0"/>
              </a:rPr>
              <a:t>μίμηση προτύπων </a:t>
            </a:r>
            <a:r>
              <a:rPr lang="el-GR" sz="2400" b="1" dirty="0">
                <a:solidFill>
                  <a:schemeClr val="tx1"/>
                </a:solidFill>
                <a:latin typeface="Calibri" panose="020F0502020204030204" pitchFamily="34" charset="0"/>
              </a:rPr>
              <a:t>συμπεριφοράς, χωρίς ο άνθρωπος να ενεργεί και να γίνεται ο ίδιος αποδέκτης κάποιας αμοιβής </a:t>
            </a:r>
          </a:p>
          <a:p>
            <a:pPr algn="just"/>
            <a:r>
              <a:rPr lang="el-GR" sz="2400" b="1" dirty="0">
                <a:solidFill>
                  <a:schemeClr val="tx1"/>
                </a:solidFill>
                <a:latin typeface="Calibri" panose="020F0502020204030204" pitchFamily="34" charset="0"/>
              </a:rPr>
              <a:t>π.χ. επιθετικότητα παρατηρώντας άλλους</a:t>
            </a:r>
          </a:p>
          <a:p>
            <a:pPr algn="just"/>
            <a:r>
              <a:rPr lang="el-GR" sz="2400" b="1" dirty="0">
                <a:solidFill>
                  <a:schemeClr val="tx1"/>
                </a:solidFill>
                <a:latin typeface="Calibri" panose="020F0502020204030204" pitchFamily="34" charset="0"/>
              </a:rPr>
              <a:t>Παράγοντες που καθορίζουν τη μίμηση: </a:t>
            </a:r>
          </a:p>
          <a:p>
            <a:pPr lvl="1" algn="just">
              <a:buFont typeface="Wingdings" panose="05000000000000000000" pitchFamily="2" charset="2"/>
              <a:buChar char="§"/>
            </a:pPr>
            <a:r>
              <a:rPr lang="el-GR" sz="2000" b="1" dirty="0">
                <a:solidFill>
                  <a:schemeClr val="tx1"/>
                </a:solidFill>
                <a:latin typeface="Calibri" panose="020F0502020204030204" pitchFamily="34" charset="0"/>
              </a:rPr>
              <a:t>χαρακτηριστικά του προτύπου («δημοφιλή» πρότυπα είναι αυτά που διαθέτουν περισσότερη δύναμη, λαμβάνουν αποφάσεις, έχουν μεγαλύτερη ομοιότητα με το παιδί: κοινά εξωτερικά χαρακτηριστικά, ίδια ενδιαφέροντα</a:t>
            </a:r>
          </a:p>
          <a:p>
            <a:pPr lvl="1" algn="just">
              <a:buFont typeface="Wingdings" panose="05000000000000000000" pitchFamily="2" charset="2"/>
              <a:buChar char="§"/>
            </a:pPr>
            <a:r>
              <a:rPr lang="el-GR" sz="2000" b="1" dirty="0">
                <a:solidFill>
                  <a:schemeClr val="tx1"/>
                </a:solidFill>
                <a:latin typeface="Calibri" panose="020F0502020204030204" pitchFamily="34" charset="0"/>
              </a:rPr>
              <a:t>οι συνέπειες που συνοδεύουν την πράξη (πράξεις που αμείβονται γίνονται αντικείμενο συχνότερης και σταθερότερης μίμησης, απ’ ότι πράξεις που τιμωρούνται ή αγνοούνται)</a:t>
            </a:r>
          </a:p>
        </p:txBody>
      </p:sp>
    </p:spTree>
    <p:extLst>
      <p:ext uri="{BB962C8B-B14F-4D97-AF65-F5344CB8AC3E}">
        <p14:creationId xmlns:p14="http://schemas.microsoft.com/office/powerpoint/2010/main" val="2770869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solidFill>
                  <a:schemeClr val="tx1"/>
                </a:solidFill>
                <a:latin typeface="Calibri" panose="020F0502020204030204" pitchFamily="34" charset="0"/>
              </a:rPr>
              <a:t>Άσκηση</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1252797"/>
              </p:ext>
            </p:extLst>
          </p:nvPr>
        </p:nvGraphicFramePr>
        <p:xfrm>
          <a:off x="415704" y="2310515"/>
          <a:ext cx="9676262" cy="1608025"/>
        </p:xfrm>
        <a:graphic>
          <a:graphicData uri="http://schemas.openxmlformats.org/drawingml/2006/table">
            <a:tbl>
              <a:tblPr firstRow="1" bandRow="1">
                <a:tableStyleId>{5C22544A-7EE6-4342-B048-85BDC9FD1C3A}</a:tableStyleId>
              </a:tblPr>
              <a:tblGrid>
                <a:gridCol w="1774209">
                  <a:extLst>
                    <a:ext uri="{9D8B030D-6E8A-4147-A177-3AD203B41FA5}">
                      <a16:colId xmlns:a16="http://schemas.microsoft.com/office/drawing/2014/main" val="20000"/>
                    </a:ext>
                  </a:extLst>
                </a:gridCol>
                <a:gridCol w="1908651">
                  <a:extLst>
                    <a:ext uri="{9D8B030D-6E8A-4147-A177-3AD203B41FA5}">
                      <a16:colId xmlns:a16="http://schemas.microsoft.com/office/drawing/2014/main" val="20001"/>
                    </a:ext>
                  </a:extLst>
                </a:gridCol>
                <a:gridCol w="2240268">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924334">
                  <a:extLst>
                    <a:ext uri="{9D8B030D-6E8A-4147-A177-3AD203B41FA5}">
                      <a16:colId xmlns:a16="http://schemas.microsoft.com/office/drawing/2014/main" val="20004"/>
                    </a:ext>
                  </a:extLst>
                </a:gridCol>
              </a:tblGrid>
              <a:tr h="541361">
                <a:tc>
                  <a:txBody>
                    <a:bodyPr/>
                    <a:lstStyle/>
                    <a:p>
                      <a:r>
                        <a:rPr lang="el-GR" sz="2000" b="1" dirty="0">
                          <a:solidFill>
                            <a:schemeClr val="bg2"/>
                          </a:solidFill>
                          <a:latin typeface="Calibri" panose="020F0502020204030204" pitchFamily="34" charset="0"/>
                        </a:rPr>
                        <a:t>Είδος</a:t>
                      </a:r>
                    </a:p>
                  </a:txBody>
                  <a:tcPr/>
                </a:tc>
                <a:tc>
                  <a:txBody>
                    <a:bodyPr/>
                    <a:lstStyle/>
                    <a:p>
                      <a:r>
                        <a:rPr lang="el-GR" sz="2000" b="1" dirty="0">
                          <a:solidFill>
                            <a:schemeClr val="bg2"/>
                          </a:solidFill>
                          <a:latin typeface="Calibri" panose="020F0502020204030204" pitchFamily="34" charset="0"/>
                        </a:rPr>
                        <a:t>θετική ενίσχυση</a:t>
                      </a:r>
                    </a:p>
                  </a:txBody>
                  <a:tcPr/>
                </a:tc>
                <a:tc>
                  <a:txBody>
                    <a:bodyPr/>
                    <a:lstStyle/>
                    <a:p>
                      <a:r>
                        <a:rPr lang="el-GR" sz="2000" b="1" dirty="0">
                          <a:solidFill>
                            <a:schemeClr val="bg2"/>
                          </a:solidFill>
                          <a:latin typeface="Calibri" panose="020F0502020204030204" pitchFamily="34" charset="0"/>
                        </a:rPr>
                        <a:t>αρνητική ενίσχυση</a:t>
                      </a:r>
                    </a:p>
                  </a:txBody>
                  <a:tcPr/>
                </a:tc>
                <a:tc>
                  <a:txBody>
                    <a:bodyPr/>
                    <a:lstStyle/>
                    <a:p>
                      <a:r>
                        <a:rPr lang="el-GR" sz="2000" b="1" dirty="0">
                          <a:solidFill>
                            <a:schemeClr val="bg2"/>
                          </a:solidFill>
                          <a:latin typeface="Calibri" panose="020F0502020204030204" pitchFamily="34" charset="0"/>
                        </a:rPr>
                        <a:t>άμεση τιμωρία</a:t>
                      </a:r>
                    </a:p>
                  </a:txBody>
                  <a:tcPr/>
                </a:tc>
                <a:tc>
                  <a:txBody>
                    <a:bodyPr/>
                    <a:lstStyle/>
                    <a:p>
                      <a:r>
                        <a:rPr lang="el-GR" sz="2000" b="1" dirty="0">
                          <a:solidFill>
                            <a:schemeClr val="bg2"/>
                          </a:solidFill>
                          <a:latin typeface="Calibri" panose="020F0502020204030204" pitchFamily="34" charset="0"/>
                        </a:rPr>
                        <a:t>έμμεση τιμωρία</a:t>
                      </a:r>
                    </a:p>
                  </a:txBody>
                  <a:tcPr/>
                </a:tc>
                <a:extLst>
                  <a:ext uri="{0D108BD9-81ED-4DB2-BD59-A6C34878D82A}">
                    <a16:rowId xmlns:a16="http://schemas.microsoft.com/office/drawing/2014/main" val="10000"/>
                  </a:ext>
                </a:extLst>
              </a:tr>
              <a:tr h="1066664">
                <a:tc>
                  <a:txBody>
                    <a:bodyPr/>
                    <a:lstStyle/>
                    <a:p>
                      <a:r>
                        <a:rPr lang="el-GR" b="1" dirty="0">
                          <a:latin typeface="Calibri" panose="020F0502020204030204" pitchFamily="34" charset="0"/>
                        </a:rPr>
                        <a:t>Παραδείγματα</a:t>
                      </a:r>
                    </a:p>
                  </a:txBody>
                  <a:tcPr/>
                </a:tc>
                <a:tc>
                  <a:txBody>
                    <a:bodyPr/>
                    <a:lstStyle/>
                    <a:p>
                      <a:endParaRPr lang="el-GR" dirty="0">
                        <a:latin typeface="Calibri" panose="020F0502020204030204" pitchFamily="34" charset="0"/>
                      </a:endParaRPr>
                    </a:p>
                  </a:txBody>
                  <a:tcPr/>
                </a:tc>
                <a:tc>
                  <a:txBody>
                    <a:bodyPr/>
                    <a:lstStyle/>
                    <a:p>
                      <a:endParaRPr lang="el-GR" dirty="0">
                        <a:latin typeface="Calibri" panose="020F0502020204030204" pitchFamily="34" charset="0"/>
                      </a:endParaRPr>
                    </a:p>
                  </a:txBody>
                  <a:tcPr/>
                </a:tc>
                <a:tc>
                  <a:txBody>
                    <a:bodyPr/>
                    <a:lstStyle/>
                    <a:p>
                      <a:endParaRPr lang="el-GR" dirty="0">
                        <a:latin typeface="Calibri" panose="020F0502020204030204" pitchFamily="34" charset="0"/>
                      </a:endParaRPr>
                    </a:p>
                  </a:txBody>
                  <a:tcPr/>
                </a:tc>
                <a:tc>
                  <a:txBody>
                    <a:bodyPr/>
                    <a:lstStyle/>
                    <a:p>
                      <a:endParaRPr lang="el-GR" dirty="0">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028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D3D8DC-4042-DE55-A63F-EE9B063949DD}"/>
              </a:ext>
            </a:extLst>
          </p:cNvPr>
          <p:cNvSpPr>
            <a:spLocks noGrp="1"/>
          </p:cNvSpPr>
          <p:nvPr>
            <p:ph type="title"/>
          </p:nvPr>
        </p:nvSpPr>
        <p:spPr/>
        <p:txBody>
          <a:bodyPr/>
          <a:lstStyle/>
          <a:p>
            <a:pPr algn="ctr"/>
            <a:r>
              <a:rPr lang="en-US" b="1" dirty="0">
                <a:latin typeface="Calibri"/>
                <a:cs typeface="Calibri"/>
              </a:rPr>
              <a:t>2ο </a:t>
            </a:r>
            <a:r>
              <a:rPr lang="en-US" b="1" dirty="0" err="1">
                <a:latin typeface="Calibri"/>
                <a:cs typeface="Calibri"/>
              </a:rPr>
              <a:t>κύμ</a:t>
            </a:r>
            <a:r>
              <a:rPr lang="en-US" b="1" dirty="0">
                <a:latin typeface="Calibri"/>
                <a:cs typeface="Calibri"/>
              </a:rPr>
              <a:t>α: </a:t>
            </a:r>
            <a:r>
              <a:rPr lang="en-US" b="1" dirty="0" err="1">
                <a:latin typeface="Calibri"/>
                <a:cs typeface="Calibri"/>
              </a:rPr>
              <a:t>Γνωστική</a:t>
            </a:r>
            <a:r>
              <a:rPr lang="en-US" b="1" dirty="0">
                <a:latin typeface="Calibri"/>
                <a:cs typeface="Calibri"/>
              </a:rPr>
              <a:t> </a:t>
            </a:r>
            <a:r>
              <a:rPr lang="en-US" b="1" dirty="0" err="1">
                <a:latin typeface="Calibri"/>
                <a:cs typeface="Calibri"/>
              </a:rPr>
              <a:t>θεωρί</a:t>
            </a:r>
            <a:r>
              <a:rPr lang="en-US" b="1" dirty="0">
                <a:latin typeface="Calibri"/>
                <a:cs typeface="Calibri"/>
              </a:rPr>
              <a:t>α</a:t>
            </a:r>
            <a:endParaRPr lang="el-GR" dirty="0">
              <a:solidFill>
                <a:srgbClr val="000000"/>
              </a:solidFill>
              <a:latin typeface="Calibri"/>
              <a:cs typeface="Calibri"/>
            </a:endParaRPr>
          </a:p>
        </p:txBody>
      </p:sp>
      <p:sp>
        <p:nvSpPr>
          <p:cNvPr id="3" name="Θέση περιεχομένου 2">
            <a:extLst>
              <a:ext uri="{FF2B5EF4-FFF2-40B4-BE49-F238E27FC236}">
                <a16:creationId xmlns:a16="http://schemas.microsoft.com/office/drawing/2014/main" id="{3A08E86F-19ED-7E0A-54E6-3AFAE8651A90}"/>
              </a:ext>
            </a:extLst>
          </p:cNvPr>
          <p:cNvSpPr>
            <a:spLocks noGrp="1"/>
          </p:cNvSpPr>
          <p:nvPr>
            <p:ph idx="1"/>
          </p:nvPr>
        </p:nvSpPr>
        <p:spPr/>
        <p:txBody>
          <a:bodyPr vert="horz" lIns="91440" tIns="45720" rIns="91440" bIns="45720" rtlCol="0" anchor="t">
            <a:normAutofit fontScale="92500"/>
          </a:bodyPr>
          <a:lstStyle/>
          <a:p>
            <a:pPr algn="just"/>
            <a:r>
              <a:rPr lang="el-GR" sz="2400" dirty="0">
                <a:latin typeface="Calibri"/>
                <a:cs typeface="Calibri"/>
              </a:rPr>
              <a:t>Ανάπτυξη της γνωστικής θεωρίας  του </a:t>
            </a:r>
            <a:r>
              <a:rPr lang="el-GR" sz="2400" dirty="0" err="1">
                <a:latin typeface="Calibri"/>
                <a:cs typeface="Calibri"/>
              </a:rPr>
              <a:t>Aaron</a:t>
            </a:r>
            <a:r>
              <a:rPr lang="el-GR" sz="2400" dirty="0">
                <a:latin typeface="Calibri"/>
                <a:cs typeface="Calibri"/>
              </a:rPr>
              <a:t> </a:t>
            </a:r>
            <a:r>
              <a:rPr lang="el-GR" sz="2400" dirty="0" err="1">
                <a:latin typeface="Calibri"/>
                <a:cs typeface="Calibri"/>
              </a:rPr>
              <a:t>Beck</a:t>
            </a:r>
            <a:endParaRPr lang="el-GR" sz="2400" dirty="0">
              <a:latin typeface="Calibri"/>
              <a:cs typeface="Calibri"/>
            </a:endParaRPr>
          </a:p>
          <a:p>
            <a:pPr algn="just"/>
            <a:r>
              <a:rPr lang="el-GR" sz="2400" dirty="0">
                <a:latin typeface="Calibri"/>
                <a:cs typeface="Calibri"/>
              </a:rPr>
              <a:t>1ο κύμα: τα γεγονότα και το περιβάλλον επηρεάζουν τη συμπεριφορά</a:t>
            </a:r>
          </a:p>
          <a:p>
            <a:pPr algn="just"/>
            <a:r>
              <a:rPr lang="el-GR" sz="2400" dirty="0">
                <a:latin typeface="Calibri"/>
                <a:cs typeface="Calibri"/>
              </a:rPr>
              <a:t>2ο κύμα: οι σκέψεις για τα γεγονότα, και όχι τα γεγονότα αυτά καθαυτά, επηρεάζουν τα συναισθήματα και τη συμπεριφορά μας</a:t>
            </a:r>
          </a:p>
          <a:p>
            <a:pPr algn="just"/>
            <a:r>
              <a:rPr lang="el-GR" sz="2400" dirty="0">
                <a:latin typeface="Calibri"/>
                <a:cs typeface="Calibri"/>
              </a:rPr>
              <a:t>Επομένως, για την τροποποίηση της συμπεριφοράς και της συναισθηματικής κατάστασης του ατόμου, θα εφαρμοστούν τεχνικές οι οποίες στοχεύουν στην επεξεργασία, αμφισβήτηση και αλλαγή του περιεχομένου των δυσλειτουργικών και μη ρεαλιστικών σκέψεων (π.χ. γνωστική αναδόμηση) </a:t>
            </a:r>
          </a:p>
        </p:txBody>
      </p:sp>
    </p:spTree>
    <p:extLst>
      <p:ext uri="{BB962C8B-B14F-4D97-AF65-F5344CB8AC3E}">
        <p14:creationId xmlns:p14="http://schemas.microsoft.com/office/powerpoint/2010/main" val="101466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92B7-4588-D8F1-D430-1EE9E5A8B15F}"/>
              </a:ext>
            </a:extLst>
          </p:cNvPr>
          <p:cNvSpPr>
            <a:spLocks noGrp="1"/>
          </p:cNvSpPr>
          <p:nvPr>
            <p:ph type="title"/>
          </p:nvPr>
        </p:nvSpPr>
        <p:spPr/>
        <p:txBody>
          <a:bodyPr/>
          <a:lstStyle/>
          <a:p>
            <a:pPr algn="ctr"/>
            <a:r>
              <a:rPr lang="en-US" b="1" dirty="0">
                <a:latin typeface="Calibri"/>
                <a:cs typeface="Calibri"/>
              </a:rPr>
              <a:t>2ο </a:t>
            </a:r>
            <a:r>
              <a:rPr lang="en-US" b="1" err="1">
                <a:latin typeface="Calibri"/>
                <a:cs typeface="Calibri"/>
              </a:rPr>
              <a:t>κύμ</a:t>
            </a:r>
            <a:r>
              <a:rPr lang="en-US" b="1" dirty="0">
                <a:latin typeface="Calibri"/>
                <a:cs typeface="Calibri"/>
              </a:rPr>
              <a:t>α: </a:t>
            </a:r>
            <a:r>
              <a:rPr lang="en-US" b="1" err="1">
                <a:latin typeface="Calibri"/>
                <a:cs typeface="Calibri"/>
              </a:rPr>
              <a:t>Γνωστική</a:t>
            </a:r>
            <a:r>
              <a:rPr lang="en-US" b="1" dirty="0">
                <a:latin typeface="Calibri"/>
                <a:cs typeface="Calibri"/>
              </a:rPr>
              <a:t> </a:t>
            </a:r>
            <a:r>
              <a:rPr lang="en-US" b="1" err="1">
                <a:latin typeface="Calibri"/>
                <a:cs typeface="Calibri"/>
              </a:rPr>
              <a:t>θεωρί</a:t>
            </a:r>
            <a:r>
              <a:rPr lang="en-US" b="1" dirty="0">
                <a:latin typeface="Calibri"/>
                <a:cs typeface="Calibri"/>
              </a:rPr>
              <a:t>α</a:t>
            </a:r>
          </a:p>
          <a:p>
            <a:pPr algn="ctr"/>
            <a:endParaRPr lang="en-US" dirty="0"/>
          </a:p>
        </p:txBody>
      </p:sp>
      <p:pic>
        <p:nvPicPr>
          <p:cNvPr id="4" name="Content Placeholder 3" descr="A diagram of a diagram&#10;&#10;Description automatically generated">
            <a:extLst>
              <a:ext uri="{FF2B5EF4-FFF2-40B4-BE49-F238E27FC236}">
                <a16:creationId xmlns:a16="http://schemas.microsoft.com/office/drawing/2014/main" id="{08426DB5-4F1E-BE99-C0D2-9D05638EF001}"/>
              </a:ext>
            </a:extLst>
          </p:cNvPr>
          <p:cNvPicPr>
            <a:picLocks noGrp="1" noChangeAspect="1"/>
          </p:cNvPicPr>
          <p:nvPr>
            <p:ph idx="1"/>
          </p:nvPr>
        </p:nvPicPr>
        <p:blipFill>
          <a:blip r:embed="rId2"/>
          <a:stretch>
            <a:fillRect/>
          </a:stretch>
        </p:blipFill>
        <p:spPr>
          <a:xfrm>
            <a:off x="1990182" y="1267199"/>
            <a:ext cx="6519442" cy="5243688"/>
          </a:xfrm>
        </p:spPr>
      </p:pic>
    </p:spTree>
    <p:extLst>
      <p:ext uri="{BB962C8B-B14F-4D97-AF65-F5344CB8AC3E}">
        <p14:creationId xmlns:p14="http://schemas.microsoft.com/office/powerpoint/2010/main" val="2566209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4A16-C5F1-65D3-84DC-CBD98C150815}"/>
              </a:ext>
            </a:extLst>
          </p:cNvPr>
          <p:cNvSpPr>
            <a:spLocks noGrp="1"/>
          </p:cNvSpPr>
          <p:nvPr>
            <p:ph type="title"/>
          </p:nvPr>
        </p:nvSpPr>
        <p:spPr/>
        <p:txBody>
          <a:bodyPr>
            <a:normAutofit/>
          </a:bodyPr>
          <a:lstStyle/>
          <a:p>
            <a:pPr algn="ctr"/>
            <a:r>
              <a:rPr lang="en-US" b="1" dirty="0" err="1">
                <a:latin typeface="Calibri"/>
                <a:cs typeface="Calibri"/>
              </a:rPr>
              <a:t>Ανάλυση</a:t>
            </a:r>
            <a:r>
              <a:rPr lang="en-US" b="1" dirty="0">
                <a:latin typeface="Calibri"/>
                <a:cs typeface="Calibri"/>
              </a:rPr>
              <a:t> παρα</a:t>
            </a:r>
            <a:r>
              <a:rPr lang="en-US" b="1" dirty="0" err="1">
                <a:latin typeface="Calibri"/>
                <a:cs typeface="Calibri"/>
              </a:rPr>
              <a:t>δείγμ</a:t>
            </a:r>
            <a:r>
              <a:rPr lang="en-US" b="1" dirty="0">
                <a:latin typeface="Calibri"/>
                <a:cs typeface="Calibri"/>
              </a:rPr>
              <a:t>α</a:t>
            </a:r>
            <a:r>
              <a:rPr lang="en-US" b="1" dirty="0" err="1">
                <a:latin typeface="Calibri"/>
                <a:cs typeface="Calibri"/>
              </a:rPr>
              <a:t>τος</a:t>
            </a:r>
          </a:p>
        </p:txBody>
      </p:sp>
      <p:sp>
        <p:nvSpPr>
          <p:cNvPr id="3" name="Content Placeholder 2">
            <a:extLst>
              <a:ext uri="{FF2B5EF4-FFF2-40B4-BE49-F238E27FC236}">
                <a16:creationId xmlns:a16="http://schemas.microsoft.com/office/drawing/2014/main" id="{878101F8-844F-C709-E1EC-9FD74902C0CE}"/>
              </a:ext>
            </a:extLst>
          </p:cNvPr>
          <p:cNvSpPr>
            <a:spLocks noGrp="1"/>
          </p:cNvSpPr>
          <p:nvPr>
            <p:ph idx="1"/>
          </p:nvPr>
        </p:nvSpPr>
        <p:spPr/>
        <p:txBody>
          <a:bodyPr vert="horz" lIns="91440" tIns="45720" rIns="91440" bIns="45720" rtlCol="0" anchor="t">
            <a:normAutofit fontScale="92500" lnSpcReduction="20000"/>
          </a:bodyPr>
          <a:lstStyle/>
          <a:p>
            <a:pPr algn="just"/>
            <a:r>
              <a:rPr lang="el-GR" sz="2400" dirty="0">
                <a:solidFill>
                  <a:schemeClr val="tx1"/>
                </a:solidFill>
                <a:latin typeface="Calibri"/>
                <a:cs typeface="Times New Roman"/>
              </a:rPr>
              <a:t>Το γεγονός ότι ο φίλος δεν τηλεφώνησε ερμηνεύεται ως ένδειξη αδιαφορίας και προκαλεί θυμό και λύπη. </a:t>
            </a:r>
            <a:endParaRPr lang="en-US" sz="2400" dirty="0">
              <a:solidFill>
                <a:schemeClr val="tx1"/>
              </a:solidFill>
              <a:latin typeface="Calibri"/>
              <a:cs typeface="Times New Roman"/>
            </a:endParaRPr>
          </a:p>
          <a:p>
            <a:pPr algn="just"/>
            <a:r>
              <a:rPr lang="el-GR" sz="2400" dirty="0">
                <a:solidFill>
                  <a:schemeClr val="tx1"/>
                </a:solidFill>
                <a:latin typeface="Calibri"/>
                <a:cs typeface="Times New Roman"/>
              </a:rPr>
              <a:t>Ως αποτέλεσμα της σκέψης αυτής και των συναισθημάτων θυμού και λύπης που τη συνοδεύουν, μια πιθανή αντίδραση είναι να μην τηλεφωνήσω ούτε εγώ και να αποστασιοποιηθώ.</a:t>
            </a:r>
            <a:endParaRPr lang="en-US" sz="2400" dirty="0">
              <a:solidFill>
                <a:schemeClr val="tx1"/>
              </a:solidFill>
              <a:latin typeface="Calibri"/>
              <a:cs typeface="Times New Roman"/>
            </a:endParaRPr>
          </a:p>
          <a:p>
            <a:pPr algn="just"/>
            <a:r>
              <a:rPr lang="el-GR" sz="2400" dirty="0">
                <a:solidFill>
                  <a:schemeClr val="tx1"/>
                </a:solidFill>
                <a:latin typeface="Calibri"/>
                <a:cs typeface="Times New Roman"/>
              </a:rPr>
              <a:t>Αντιθέτως, αν πίστευα ότι δεν με πήρε επειδή μπορεί κάτι να του συνέβη, θα ένιωθα ανησυχία για εκείνον και θα τον καλούσα άμεσα στο τηλέφωνο να δω αν είναι καλά.</a:t>
            </a:r>
            <a:endParaRPr lang="en-US" sz="2400" dirty="0">
              <a:solidFill>
                <a:schemeClr val="tx1"/>
              </a:solidFill>
              <a:latin typeface="Calibri"/>
              <a:cs typeface="Times New Roman"/>
            </a:endParaRPr>
          </a:p>
          <a:p>
            <a:pPr algn="just"/>
            <a:r>
              <a:rPr lang="el-GR" sz="2400" dirty="0">
                <a:solidFill>
                  <a:schemeClr val="tx1"/>
                </a:solidFill>
                <a:latin typeface="Calibri"/>
                <a:cs typeface="Times New Roman"/>
              </a:rPr>
              <a:t> Βλέπουμε επομένως ότι για το ίδιο γεγονός, μπορεί να υπάρχουν διαφορετικές σκέψεις και ερμηνείες, οι οποίες θα δημιουργήσουν διαφορετικά συναισθήματα και θα οδηγήσουν σε διαφορετικές αντιδράσεις.</a:t>
            </a:r>
            <a:endParaRPr lang="en-US" sz="2400">
              <a:solidFill>
                <a:schemeClr val="tx1"/>
              </a:solidFill>
              <a:latin typeface="Calibri"/>
              <a:cs typeface="Times New Roman"/>
            </a:endParaRPr>
          </a:p>
        </p:txBody>
      </p:sp>
    </p:spTree>
    <p:extLst>
      <p:ext uri="{BB962C8B-B14F-4D97-AF65-F5344CB8AC3E}">
        <p14:creationId xmlns:p14="http://schemas.microsoft.com/office/powerpoint/2010/main" val="18623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Στην προηγούμενη ενότητα</a:t>
            </a:r>
          </a:p>
        </p:txBody>
      </p:sp>
      <p:sp>
        <p:nvSpPr>
          <p:cNvPr id="3" name="Content Placeholder 2"/>
          <p:cNvSpPr>
            <a:spLocks noGrp="1"/>
          </p:cNvSpPr>
          <p:nvPr>
            <p:ph idx="1"/>
          </p:nvPr>
        </p:nvSpPr>
        <p:spPr>
          <a:xfrm>
            <a:off x="677334" y="2119646"/>
            <a:ext cx="8596668" cy="3880773"/>
          </a:xfrm>
        </p:spPr>
        <p:txBody>
          <a:bodyPr>
            <a:normAutofit/>
          </a:bodyPr>
          <a:lstStyle/>
          <a:p>
            <a:pPr marL="0" indent="0" algn="ctr">
              <a:buNone/>
            </a:pPr>
            <a:r>
              <a:rPr lang="el-GR" sz="2400" b="1" dirty="0">
                <a:solidFill>
                  <a:schemeClr val="tx1"/>
                </a:solidFill>
                <a:latin typeface="Calibri" panose="020F0502020204030204" pitchFamily="34" charset="0"/>
              </a:rPr>
              <a:t>Ψυχαναλυτική θεωρία του </a:t>
            </a:r>
            <a:r>
              <a:rPr lang="en-US" sz="2400" b="1" dirty="0">
                <a:solidFill>
                  <a:schemeClr val="tx1"/>
                </a:solidFill>
                <a:latin typeface="Calibri" panose="020F0502020204030204" pitchFamily="34" charset="0"/>
              </a:rPr>
              <a:t>S. Freud</a:t>
            </a:r>
            <a:endParaRPr lang="el-GR" sz="2400" b="1" dirty="0">
              <a:solidFill>
                <a:schemeClr val="tx1"/>
              </a:solidFill>
              <a:latin typeface="Calibri" panose="020F0502020204030204" pitchFamily="34" charset="0"/>
            </a:endParaRPr>
          </a:p>
          <a:p>
            <a:pPr algn="just"/>
            <a:endParaRPr lang="el-GR"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960" y="3039958"/>
            <a:ext cx="7047647" cy="2871264"/>
          </a:xfrm>
          <a:prstGeom prst="rect">
            <a:avLst/>
          </a:prstGeom>
        </p:spPr>
      </p:pic>
    </p:spTree>
    <p:extLst>
      <p:ext uri="{BB962C8B-B14F-4D97-AF65-F5344CB8AC3E}">
        <p14:creationId xmlns:p14="http://schemas.microsoft.com/office/powerpoint/2010/main" val="124880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8D2C-9B84-7F2B-6BEA-7063CBB57CB5}"/>
              </a:ext>
            </a:extLst>
          </p:cNvPr>
          <p:cNvSpPr>
            <a:spLocks noGrp="1"/>
          </p:cNvSpPr>
          <p:nvPr>
            <p:ph type="title"/>
          </p:nvPr>
        </p:nvSpPr>
        <p:spPr/>
        <p:txBody>
          <a:bodyPr/>
          <a:lstStyle/>
          <a:p>
            <a:pPr algn="ctr"/>
            <a:r>
              <a:rPr lang="en-US" b="1" dirty="0" err="1">
                <a:solidFill>
                  <a:srgbClr val="DDDDDD"/>
                </a:solidFill>
                <a:latin typeface="Calibri"/>
                <a:cs typeface="Calibri"/>
              </a:rPr>
              <a:t>Εργ</a:t>
            </a:r>
            <a:r>
              <a:rPr lang="en-US" b="1" dirty="0">
                <a:solidFill>
                  <a:srgbClr val="DDDDDD"/>
                </a:solidFill>
                <a:latin typeface="Calibri"/>
                <a:cs typeface="Calibri"/>
              </a:rPr>
              <a:t>α</a:t>
            </a:r>
            <a:r>
              <a:rPr lang="en-US" b="1" dirty="0" err="1">
                <a:solidFill>
                  <a:srgbClr val="DDDDDD"/>
                </a:solidFill>
                <a:latin typeface="Calibri"/>
                <a:cs typeface="Calibri"/>
              </a:rPr>
              <a:t>σί</a:t>
            </a:r>
            <a:r>
              <a:rPr lang="en-US" b="1" dirty="0">
                <a:solidFill>
                  <a:srgbClr val="DDDDDD"/>
                </a:solidFill>
                <a:latin typeface="Calibri"/>
                <a:cs typeface="Calibri"/>
              </a:rPr>
              <a:t>α</a:t>
            </a:r>
          </a:p>
        </p:txBody>
      </p:sp>
      <p:sp>
        <p:nvSpPr>
          <p:cNvPr id="3" name="Content Placeholder 2">
            <a:extLst>
              <a:ext uri="{FF2B5EF4-FFF2-40B4-BE49-F238E27FC236}">
                <a16:creationId xmlns:a16="http://schemas.microsoft.com/office/drawing/2014/main" id="{B8CBA268-63A6-D887-807E-7095785419AE}"/>
              </a:ext>
            </a:extLst>
          </p:cNvPr>
          <p:cNvSpPr>
            <a:spLocks noGrp="1"/>
          </p:cNvSpPr>
          <p:nvPr>
            <p:ph idx="1"/>
          </p:nvPr>
        </p:nvSpPr>
        <p:spPr/>
        <p:txBody>
          <a:bodyPr vert="horz" lIns="91440" tIns="45720" rIns="91440" bIns="45720" rtlCol="0" anchor="t">
            <a:normAutofit/>
          </a:bodyPr>
          <a:lstStyle/>
          <a:p>
            <a:pPr marL="0" indent="0" algn="just">
              <a:buNone/>
            </a:pPr>
            <a:r>
              <a:rPr lang="en-US" sz="2400" dirty="0" err="1">
                <a:latin typeface="Calibri"/>
                <a:cs typeface="Calibri"/>
              </a:rPr>
              <a:t>Δημιουργήστε</a:t>
            </a:r>
            <a:r>
              <a:rPr lang="en-US" sz="2400" dirty="0">
                <a:latin typeface="Calibri"/>
                <a:cs typeface="Calibri"/>
              </a:rPr>
              <a:t> </a:t>
            </a:r>
            <a:r>
              <a:rPr lang="en-US" sz="2400" dirty="0" err="1">
                <a:latin typeface="Calibri"/>
                <a:cs typeface="Calibri"/>
              </a:rPr>
              <a:t>σε</a:t>
            </a:r>
            <a:r>
              <a:rPr lang="en-US" sz="2400" dirty="0">
                <a:latin typeface="Calibri"/>
                <a:cs typeface="Calibri"/>
              </a:rPr>
              <a:t> </a:t>
            </a:r>
            <a:r>
              <a:rPr lang="en-US" sz="2400" dirty="0" err="1">
                <a:latin typeface="Calibri"/>
                <a:cs typeface="Calibri"/>
              </a:rPr>
              <a:t>ομάδες</a:t>
            </a:r>
            <a:r>
              <a:rPr lang="en-US" sz="2400" dirty="0">
                <a:latin typeface="Calibri"/>
                <a:cs typeface="Calibri"/>
              </a:rPr>
              <a:t> τα </a:t>
            </a:r>
            <a:r>
              <a:rPr lang="en-US" sz="2400" dirty="0" err="1">
                <a:latin typeface="Calibri"/>
                <a:cs typeface="Calibri"/>
              </a:rPr>
              <a:t>δικά</a:t>
            </a:r>
            <a:r>
              <a:rPr lang="en-US" sz="2400" dirty="0">
                <a:latin typeface="Calibri"/>
                <a:cs typeface="Calibri"/>
              </a:rPr>
              <a:t> σας παρα</a:t>
            </a:r>
            <a:r>
              <a:rPr lang="en-US" sz="2400" dirty="0" err="1">
                <a:latin typeface="Calibri"/>
                <a:cs typeface="Calibri"/>
              </a:rPr>
              <a:t>δείγμ</a:t>
            </a:r>
            <a:r>
              <a:rPr lang="en-US" sz="2400" dirty="0">
                <a:latin typeface="Calibri"/>
                <a:cs typeface="Calibri"/>
              </a:rPr>
              <a:t>ατα.</a:t>
            </a:r>
          </a:p>
          <a:p>
            <a:pPr marL="0" indent="0" algn="just">
              <a:buNone/>
            </a:pPr>
            <a:r>
              <a:rPr lang="en-US" sz="2400" err="1">
                <a:latin typeface="Calibri"/>
                <a:cs typeface="Calibri"/>
              </a:rPr>
              <a:t>Γεγονός</a:t>
            </a:r>
            <a:r>
              <a:rPr lang="en-US" sz="2400" dirty="0">
                <a:latin typeface="Calibri"/>
                <a:cs typeface="Calibri"/>
              </a:rPr>
              <a:t>:</a:t>
            </a:r>
          </a:p>
          <a:p>
            <a:pPr marL="0" indent="0" algn="just">
              <a:buNone/>
            </a:pPr>
            <a:r>
              <a:rPr lang="en-US" sz="2400" dirty="0" err="1">
                <a:latin typeface="Calibri"/>
                <a:cs typeface="Calibri"/>
              </a:rPr>
              <a:t>Σκέψεις</a:t>
            </a:r>
            <a:r>
              <a:rPr lang="en-US" sz="2400" dirty="0">
                <a:latin typeface="Calibri"/>
                <a:cs typeface="Calibri"/>
              </a:rPr>
              <a:t>/</a:t>
            </a:r>
            <a:r>
              <a:rPr lang="en-US" sz="2400" dirty="0" err="1">
                <a:latin typeface="Calibri"/>
                <a:cs typeface="Calibri"/>
              </a:rPr>
              <a:t>ερμηνείες</a:t>
            </a:r>
            <a:r>
              <a:rPr lang="en-US" sz="2400" dirty="0">
                <a:latin typeface="Calibri"/>
                <a:cs typeface="Calibri"/>
              </a:rPr>
              <a:t>/πεπ</a:t>
            </a:r>
            <a:r>
              <a:rPr lang="en-US" sz="2400" dirty="0" err="1">
                <a:latin typeface="Calibri"/>
                <a:cs typeface="Calibri"/>
              </a:rPr>
              <a:t>οιθήσεις</a:t>
            </a:r>
            <a:r>
              <a:rPr lang="en-US" sz="2400" dirty="0">
                <a:latin typeface="Calibri"/>
                <a:cs typeface="Calibri"/>
              </a:rPr>
              <a:t>:</a:t>
            </a:r>
          </a:p>
          <a:p>
            <a:pPr marL="0" indent="0" algn="just">
              <a:buNone/>
            </a:pPr>
            <a:r>
              <a:rPr lang="en-US" sz="2400" err="1">
                <a:latin typeface="Calibri"/>
                <a:cs typeface="Calibri"/>
              </a:rPr>
              <a:t>Συν</a:t>
            </a:r>
            <a:r>
              <a:rPr lang="en-US" sz="2400" dirty="0">
                <a:latin typeface="Calibri"/>
                <a:cs typeface="Calibri"/>
              </a:rPr>
              <a:t>α</a:t>
            </a:r>
            <a:r>
              <a:rPr lang="en-US" sz="2400" err="1">
                <a:latin typeface="Calibri"/>
                <a:cs typeface="Calibri"/>
              </a:rPr>
              <a:t>ισθήμ</a:t>
            </a:r>
            <a:r>
              <a:rPr lang="en-US" sz="2400" dirty="0">
                <a:latin typeface="Calibri"/>
                <a:cs typeface="Calibri"/>
              </a:rPr>
              <a:t>ατα:</a:t>
            </a:r>
          </a:p>
          <a:p>
            <a:pPr marL="0" indent="0" algn="just">
              <a:buNone/>
            </a:pPr>
            <a:r>
              <a:rPr lang="en-US" sz="2400" err="1">
                <a:latin typeface="Calibri"/>
                <a:cs typeface="Calibri"/>
              </a:rPr>
              <a:t>Συμ</a:t>
            </a:r>
            <a:r>
              <a:rPr lang="en-US" sz="2400" dirty="0">
                <a:latin typeface="Calibri"/>
                <a:cs typeface="Calibri"/>
              </a:rPr>
              <a:t>π</a:t>
            </a:r>
            <a:r>
              <a:rPr lang="en-US" sz="2400" err="1">
                <a:latin typeface="Calibri"/>
                <a:cs typeface="Calibri"/>
              </a:rPr>
              <a:t>εριφορά</a:t>
            </a:r>
            <a:r>
              <a:rPr lang="en-US" sz="2400" dirty="0">
                <a:latin typeface="Calibri"/>
                <a:cs typeface="Calibri"/>
              </a:rPr>
              <a:t>:</a:t>
            </a:r>
          </a:p>
        </p:txBody>
      </p:sp>
    </p:spTree>
    <p:extLst>
      <p:ext uri="{BB962C8B-B14F-4D97-AF65-F5344CB8AC3E}">
        <p14:creationId xmlns:p14="http://schemas.microsoft.com/office/powerpoint/2010/main" val="316332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00292-1220-B74A-AF8E-3A7173753EF1}"/>
              </a:ext>
            </a:extLst>
          </p:cNvPr>
          <p:cNvSpPr>
            <a:spLocks noGrp="1"/>
          </p:cNvSpPr>
          <p:nvPr>
            <p:ph type="title"/>
          </p:nvPr>
        </p:nvSpPr>
        <p:spPr/>
        <p:txBody>
          <a:bodyPr/>
          <a:lstStyle/>
          <a:p>
            <a:pPr algn="ctr"/>
            <a:r>
              <a:rPr lang="el-GR" b="1" dirty="0">
                <a:latin typeface="Calibri"/>
                <a:cs typeface="Calibri"/>
              </a:rPr>
              <a:t>3ο κύμα: </a:t>
            </a:r>
            <a:r>
              <a:rPr lang="el-GR" b="1" dirty="0" err="1">
                <a:latin typeface="Calibri"/>
                <a:cs typeface="Calibri"/>
              </a:rPr>
              <a:t>Ενσυνειδητότητα</a:t>
            </a:r>
            <a:r>
              <a:rPr lang="el-GR" b="1" dirty="0">
                <a:latin typeface="Calibri"/>
                <a:cs typeface="Calibri"/>
              </a:rPr>
              <a:t> &amp; αποδοχή</a:t>
            </a:r>
          </a:p>
        </p:txBody>
      </p:sp>
      <p:sp>
        <p:nvSpPr>
          <p:cNvPr id="3" name="Θέση περιεχομένου 2">
            <a:extLst>
              <a:ext uri="{FF2B5EF4-FFF2-40B4-BE49-F238E27FC236}">
                <a16:creationId xmlns:a16="http://schemas.microsoft.com/office/drawing/2014/main" id="{9BBD0233-4CF5-9A94-4B70-4E493A329DDB}"/>
              </a:ext>
            </a:extLst>
          </p:cNvPr>
          <p:cNvSpPr>
            <a:spLocks noGrp="1"/>
          </p:cNvSpPr>
          <p:nvPr>
            <p:ph idx="1"/>
          </p:nvPr>
        </p:nvSpPr>
        <p:spPr/>
        <p:txBody>
          <a:bodyPr vert="horz" lIns="91440" tIns="45720" rIns="91440" bIns="45720" rtlCol="0" anchor="t">
            <a:noAutofit/>
          </a:bodyPr>
          <a:lstStyle/>
          <a:p>
            <a:pPr algn="just"/>
            <a:r>
              <a:rPr lang="el-GR" sz="2400" dirty="0">
                <a:latin typeface="Calibri"/>
                <a:cs typeface="Calibri"/>
              </a:rPr>
              <a:t>Δεκαετία 1990:  δεύτερη «γνωστική επανάσταση».</a:t>
            </a:r>
            <a:endParaRPr lang="en-US" sz="2400" dirty="0">
              <a:latin typeface="Calibri"/>
              <a:cs typeface="Calibri"/>
            </a:endParaRPr>
          </a:p>
          <a:p>
            <a:pPr algn="just"/>
            <a:r>
              <a:rPr lang="el-GR" sz="2400" dirty="0">
                <a:latin typeface="Calibri"/>
                <a:cs typeface="Calibri"/>
              </a:rPr>
              <a:t>Το τρίτο κύμα, εμφανίστηκε ως συνέπεια της αμφισβήτησης κάποιων βασικών παραδοχών της ΓΣΘ, όπως ότι η άμεση επεξεργασία, αμφισβήτηση και αλλαγή του περιεχομένου των δυσλειτουργικών και μη ρεαλιστικών σκέψεων είναι απαραίτητη για τη βελτίωση της ψυχικής υγείας </a:t>
            </a:r>
            <a:endParaRPr lang="en-US" sz="2400" dirty="0">
              <a:latin typeface="Calibri"/>
              <a:cs typeface="Calibri"/>
            </a:endParaRPr>
          </a:p>
          <a:p>
            <a:pPr algn="just"/>
            <a:r>
              <a:rPr lang="el-GR" sz="2400" dirty="0">
                <a:latin typeface="Calibri"/>
                <a:cs typeface="Calibri"/>
              </a:rPr>
              <a:t>Η αλλαγή στις θεραπείες του τρίτου κύματος δεν επικεντρώνεται στο περιεχόμενο των σκέψεων, αλλά περισσότερο στον τρόπο που ζει το άτομο. Το άτομο εκπαιδεύεται στην υιοθέτηση μιας μη επικριτικής στάση ζωής, με </a:t>
            </a:r>
            <a:r>
              <a:rPr lang="el-GR" sz="2400" dirty="0" err="1">
                <a:latin typeface="Calibri"/>
                <a:cs typeface="Calibri"/>
              </a:rPr>
              <a:t>ενσυνειδητότητα</a:t>
            </a:r>
            <a:r>
              <a:rPr lang="el-GR" sz="2400" dirty="0">
                <a:latin typeface="Calibri"/>
                <a:cs typeface="Calibri"/>
              </a:rPr>
              <a:t> (εστίαση στο παρόν) και αποδοχή. </a:t>
            </a:r>
          </a:p>
        </p:txBody>
      </p:sp>
    </p:spTree>
    <p:extLst>
      <p:ext uri="{BB962C8B-B14F-4D97-AF65-F5344CB8AC3E}">
        <p14:creationId xmlns:p14="http://schemas.microsoft.com/office/powerpoint/2010/main" val="3349795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Απορίες, Προβληματισμοί, Επισημάνσεις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206" y="2501106"/>
            <a:ext cx="6905625" cy="3200400"/>
          </a:xfrm>
        </p:spPr>
      </p:pic>
    </p:spTree>
    <p:extLst>
      <p:ext uri="{BB962C8B-B14F-4D97-AF65-F5344CB8AC3E}">
        <p14:creationId xmlns:p14="http://schemas.microsoft.com/office/powerpoint/2010/main" val="2804314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Βιβλιογραφικές αναφορές</a:t>
            </a:r>
          </a:p>
        </p:txBody>
      </p:sp>
      <p:sp>
        <p:nvSpPr>
          <p:cNvPr id="3" name="Content Placeholder 2"/>
          <p:cNvSpPr>
            <a:spLocks noGrp="1"/>
          </p:cNvSpPr>
          <p:nvPr>
            <p:ph idx="1"/>
          </p:nvPr>
        </p:nvSpPr>
        <p:spPr>
          <a:xfrm>
            <a:off x="677334" y="2160589"/>
            <a:ext cx="9429224" cy="3880773"/>
          </a:xfrm>
        </p:spPr>
        <p:txBody>
          <a:bodyPr vert="horz" lIns="91440" tIns="45720" rIns="91440" bIns="45720" rtlCol="0" anchor="t">
            <a:noAutofit/>
          </a:bodyPr>
          <a:lstStyle/>
          <a:p>
            <a:pPr algn="just"/>
            <a:r>
              <a:rPr lang="en-GB" sz="2400" dirty="0">
                <a:solidFill>
                  <a:schemeClr val="tx1"/>
                </a:solidFill>
                <a:latin typeface="Calibri"/>
                <a:cs typeface="Calibri"/>
              </a:rPr>
              <a:t>Beck</a:t>
            </a:r>
            <a:r>
              <a:rPr lang="el-GR" sz="2400" dirty="0">
                <a:solidFill>
                  <a:schemeClr val="tx1"/>
                </a:solidFill>
                <a:latin typeface="Calibri"/>
                <a:cs typeface="Calibri"/>
              </a:rPr>
              <a:t>, </a:t>
            </a:r>
            <a:r>
              <a:rPr lang="en-GB" sz="2400" dirty="0">
                <a:solidFill>
                  <a:schemeClr val="tx1"/>
                </a:solidFill>
                <a:latin typeface="Calibri"/>
                <a:cs typeface="Calibri"/>
              </a:rPr>
              <a:t>J</a:t>
            </a:r>
            <a:r>
              <a:rPr lang="el-GR" sz="2400" dirty="0">
                <a:solidFill>
                  <a:schemeClr val="tx1"/>
                </a:solidFill>
                <a:latin typeface="Calibri"/>
                <a:cs typeface="Calibri"/>
              </a:rPr>
              <a:t>.</a:t>
            </a:r>
            <a:r>
              <a:rPr lang="en-GB" sz="2400" dirty="0">
                <a:solidFill>
                  <a:schemeClr val="tx1"/>
                </a:solidFill>
                <a:latin typeface="Calibri"/>
                <a:cs typeface="Calibri"/>
              </a:rPr>
              <a:t>S</a:t>
            </a:r>
            <a:r>
              <a:rPr lang="el-GR" sz="2400" dirty="0">
                <a:solidFill>
                  <a:schemeClr val="tx1"/>
                </a:solidFill>
                <a:latin typeface="Calibri"/>
                <a:cs typeface="Calibri"/>
              </a:rPr>
              <a:t>. (2012). </a:t>
            </a:r>
            <a:r>
              <a:rPr lang="el-GR" sz="2400" i="1" dirty="0">
                <a:solidFill>
                  <a:schemeClr val="tx1"/>
                </a:solidFill>
                <a:latin typeface="Calibri"/>
                <a:cs typeface="Calibri"/>
              </a:rPr>
              <a:t>Εισαγωγή στη Γνωστική </a:t>
            </a:r>
            <a:r>
              <a:rPr lang="el-GR" sz="2400" i="1" dirty="0" err="1">
                <a:solidFill>
                  <a:schemeClr val="tx1"/>
                </a:solidFill>
                <a:latin typeface="Calibri"/>
                <a:cs typeface="Calibri"/>
              </a:rPr>
              <a:t>Συμπεριφορική</a:t>
            </a:r>
            <a:r>
              <a:rPr lang="el-GR" sz="2400" i="1" dirty="0">
                <a:solidFill>
                  <a:schemeClr val="tx1"/>
                </a:solidFill>
                <a:latin typeface="Calibri"/>
                <a:cs typeface="Calibri"/>
              </a:rPr>
              <a:t> Θεραπεία</a:t>
            </a:r>
            <a:r>
              <a:rPr lang="el-GR" sz="2400" dirty="0">
                <a:solidFill>
                  <a:schemeClr val="tx1"/>
                </a:solidFill>
                <a:latin typeface="Calibri"/>
                <a:cs typeface="Calibri"/>
              </a:rPr>
              <a:t> (Γ. Σίμος </a:t>
            </a:r>
            <a:r>
              <a:rPr lang="el-GR" sz="2400" dirty="0" err="1">
                <a:solidFill>
                  <a:schemeClr val="tx1"/>
                </a:solidFill>
                <a:latin typeface="Calibri"/>
                <a:cs typeface="Calibri"/>
              </a:rPr>
              <a:t>Επιμ</a:t>
            </a:r>
            <a:r>
              <a:rPr lang="el-GR" sz="2400" dirty="0">
                <a:solidFill>
                  <a:schemeClr val="tx1"/>
                </a:solidFill>
                <a:latin typeface="Calibri"/>
                <a:cs typeface="Calibri"/>
              </a:rPr>
              <a:t>.). Εκδόσεις Πατάκη. </a:t>
            </a:r>
          </a:p>
          <a:p>
            <a:pPr algn="just"/>
            <a:r>
              <a:rPr lang="el-GR" sz="2400" dirty="0">
                <a:solidFill>
                  <a:schemeClr val="tx1"/>
                </a:solidFill>
                <a:latin typeface="Calibri"/>
                <a:cs typeface="Calibri"/>
              </a:rPr>
              <a:t>Καλαντζή-</a:t>
            </a:r>
            <a:r>
              <a:rPr lang="el-GR" sz="2400" dirty="0" err="1">
                <a:solidFill>
                  <a:schemeClr val="tx1"/>
                </a:solidFill>
                <a:latin typeface="Calibri"/>
                <a:cs typeface="Calibri"/>
              </a:rPr>
              <a:t>Αζίζι</a:t>
            </a:r>
            <a:r>
              <a:rPr lang="el-GR" sz="2400" dirty="0">
                <a:solidFill>
                  <a:schemeClr val="tx1"/>
                </a:solidFill>
                <a:latin typeface="Calibri"/>
                <a:cs typeface="Calibri"/>
              </a:rPr>
              <a:t>, Α. (2015). Εισαγωγή: Το γνωσιακό συμπεριφοριστικό μοντέλο. Στο Κ. Ευθυμίου, Α. </a:t>
            </a:r>
            <a:r>
              <a:rPr lang="el-GR" sz="2400" dirty="0" err="1">
                <a:solidFill>
                  <a:schemeClr val="tx1"/>
                </a:solidFill>
                <a:latin typeface="Calibri"/>
                <a:cs typeface="Calibri"/>
              </a:rPr>
              <a:t>Μαυροείδη</a:t>
            </a:r>
            <a:r>
              <a:rPr lang="el-GR" sz="2400" dirty="0">
                <a:solidFill>
                  <a:schemeClr val="tx1"/>
                </a:solidFill>
                <a:latin typeface="Calibri"/>
                <a:cs typeface="Calibri"/>
              </a:rPr>
              <a:t>, Ε. </a:t>
            </a:r>
            <a:r>
              <a:rPr lang="el-GR" sz="2400" dirty="0" err="1">
                <a:solidFill>
                  <a:schemeClr val="tx1"/>
                </a:solidFill>
                <a:latin typeface="Calibri"/>
                <a:cs typeface="Calibri"/>
              </a:rPr>
              <a:t>Παυλάτου</a:t>
            </a:r>
            <a:r>
              <a:rPr lang="el-GR" sz="2400" dirty="0">
                <a:solidFill>
                  <a:schemeClr val="tx1"/>
                </a:solidFill>
                <a:latin typeface="Calibri"/>
                <a:cs typeface="Calibri"/>
              </a:rPr>
              <a:t>, Α. Καλαντζή-</a:t>
            </a:r>
            <a:r>
              <a:rPr lang="el-GR" sz="2400" dirty="0" err="1">
                <a:solidFill>
                  <a:schemeClr val="tx1"/>
                </a:solidFill>
                <a:latin typeface="Calibri"/>
                <a:cs typeface="Calibri"/>
              </a:rPr>
              <a:t>Αζίζι</a:t>
            </a:r>
            <a:r>
              <a:rPr lang="el-GR" sz="2400" dirty="0">
                <a:solidFill>
                  <a:schemeClr val="tx1"/>
                </a:solidFill>
                <a:latin typeface="Calibri"/>
                <a:cs typeface="Calibri"/>
              </a:rPr>
              <a:t> (</a:t>
            </a:r>
            <a:r>
              <a:rPr lang="el-GR" sz="2400" dirty="0" err="1">
                <a:solidFill>
                  <a:schemeClr val="tx1"/>
                </a:solidFill>
                <a:latin typeface="Calibri"/>
                <a:cs typeface="Calibri"/>
              </a:rPr>
              <a:t>Επιμ</a:t>
            </a:r>
            <a:r>
              <a:rPr lang="el-GR" sz="2400" dirty="0">
                <a:solidFill>
                  <a:schemeClr val="tx1"/>
                </a:solidFill>
                <a:latin typeface="Calibri"/>
                <a:cs typeface="Calibri"/>
              </a:rPr>
              <a:t>.),  </a:t>
            </a:r>
            <a:r>
              <a:rPr lang="el-GR" sz="2400" i="1" dirty="0">
                <a:solidFill>
                  <a:schemeClr val="tx1"/>
                </a:solidFill>
                <a:latin typeface="Calibri"/>
                <a:cs typeface="Calibri"/>
              </a:rPr>
              <a:t>Πρώτες βοήθειες ψυχικής υγείας</a:t>
            </a:r>
            <a:r>
              <a:rPr lang="el-GR" sz="2400" dirty="0">
                <a:solidFill>
                  <a:schemeClr val="tx1"/>
                </a:solidFill>
                <a:latin typeface="Calibri"/>
                <a:cs typeface="Calibri"/>
              </a:rPr>
              <a:t> (</a:t>
            </a:r>
            <a:r>
              <a:rPr lang="el-GR" sz="2400" dirty="0" err="1">
                <a:solidFill>
                  <a:schemeClr val="tx1"/>
                </a:solidFill>
                <a:latin typeface="Calibri"/>
                <a:cs typeface="Calibri"/>
              </a:rPr>
              <a:t>σσ</a:t>
            </a:r>
            <a:r>
              <a:rPr lang="el-GR" sz="2400" dirty="0">
                <a:solidFill>
                  <a:schemeClr val="tx1"/>
                </a:solidFill>
                <a:latin typeface="Calibri"/>
                <a:cs typeface="Calibri"/>
              </a:rPr>
              <a:t>. 15-21).  Ινστιτούτο έρευνας και θεραπείας της συμπεριφοράς.</a:t>
            </a:r>
          </a:p>
          <a:p>
            <a:pPr algn="just"/>
            <a:r>
              <a:rPr lang="el-GR" sz="2400" dirty="0" err="1">
                <a:solidFill>
                  <a:schemeClr val="tx1"/>
                </a:solidFill>
                <a:latin typeface="Calibri"/>
                <a:cs typeface="Calibri"/>
              </a:rPr>
              <a:t>Μακρόγλου-Γουώλς</a:t>
            </a:r>
            <a:r>
              <a:rPr lang="el-GR" sz="2400" dirty="0">
                <a:solidFill>
                  <a:schemeClr val="tx1"/>
                </a:solidFill>
                <a:latin typeface="Calibri"/>
                <a:cs typeface="Calibri"/>
              </a:rPr>
              <a:t>, Μ., </a:t>
            </a:r>
            <a:r>
              <a:rPr lang="el-GR" sz="2400" dirty="0" err="1">
                <a:solidFill>
                  <a:schemeClr val="tx1"/>
                </a:solidFill>
                <a:latin typeface="Calibri"/>
                <a:cs typeface="Calibri"/>
              </a:rPr>
              <a:t>Σφυρίδου</a:t>
            </a:r>
            <a:r>
              <a:rPr lang="el-GR" sz="2400" dirty="0">
                <a:solidFill>
                  <a:schemeClr val="tx1"/>
                </a:solidFill>
                <a:latin typeface="Calibri"/>
                <a:cs typeface="Calibri"/>
              </a:rPr>
              <a:t>, Π., </a:t>
            </a:r>
            <a:r>
              <a:rPr lang="el-GR" sz="2400" dirty="0" err="1">
                <a:solidFill>
                  <a:schemeClr val="tx1"/>
                </a:solidFill>
                <a:latin typeface="Calibri"/>
                <a:cs typeface="Calibri"/>
              </a:rPr>
              <a:t>Τσέργας</a:t>
            </a:r>
            <a:r>
              <a:rPr lang="el-GR" sz="2400" dirty="0">
                <a:solidFill>
                  <a:schemeClr val="tx1"/>
                </a:solidFill>
                <a:latin typeface="Calibri"/>
                <a:cs typeface="Calibri"/>
              </a:rPr>
              <a:t>, Ν. (2012). Στοιχεία Γενικής και Εξελικτικής Ψυχολογίας. Ινστιτούτο Τεχνολογίας Υπολογιστών και Εκδόσεων «Διόφαντος».</a:t>
            </a:r>
            <a:endParaRPr lang="en-US" sz="2400" dirty="0">
              <a:solidFill>
                <a:schemeClr val="tx1"/>
              </a:solidFill>
              <a:latin typeface="Calibri"/>
              <a:cs typeface="Calibri"/>
            </a:endParaRPr>
          </a:p>
          <a:p>
            <a:pPr algn="just"/>
            <a:r>
              <a:rPr lang="el-GR" sz="2400" dirty="0">
                <a:solidFill>
                  <a:schemeClr val="tx1"/>
                </a:solidFill>
                <a:latin typeface="Calibri"/>
                <a:cs typeface="Calibri"/>
              </a:rPr>
              <a:t>Παρασκευόπουλος, Ι. (1985). Εξελικτική ψυχολογία. Η ψυχική ζωή από τη σύλληψη ως την ενηλικίωση: προσχολική ηλικία. </a:t>
            </a:r>
            <a:endParaRPr lang="en-US" sz="2400" dirty="0">
              <a:solidFill>
                <a:schemeClr val="tx1"/>
              </a:solidFill>
              <a:latin typeface="Calibri"/>
              <a:cs typeface="Calibri"/>
            </a:endParaRPr>
          </a:p>
          <a:p>
            <a:pPr algn="just"/>
            <a:endParaRPr lang="el-GR" sz="2400" dirty="0">
              <a:solidFill>
                <a:schemeClr val="tx1"/>
              </a:solidFill>
              <a:latin typeface="Calibri"/>
              <a:cs typeface="Calibri"/>
            </a:endParaRPr>
          </a:p>
          <a:p>
            <a:pPr algn="just"/>
            <a:endParaRPr lang="el-GR" sz="2400" dirty="0">
              <a:solidFill>
                <a:schemeClr val="tx1"/>
              </a:solidFill>
              <a:latin typeface="Calibri"/>
              <a:ea typeface="Calibri" panose="020F0502020204030204" pitchFamily="34" charset="0"/>
              <a:cs typeface="Calibri"/>
            </a:endParaRPr>
          </a:p>
          <a:p>
            <a:pPr algn="just"/>
            <a:endParaRPr lang="el-GR" sz="2400" dirty="0">
              <a:solidFill>
                <a:schemeClr val="tx1"/>
              </a:solidFill>
              <a:latin typeface="Calibri"/>
              <a:ea typeface="Calibri" panose="020F0502020204030204" pitchFamily="34" charset="0"/>
              <a:cs typeface="Calibri"/>
            </a:endParaRPr>
          </a:p>
          <a:p>
            <a:pPr algn="just"/>
            <a:endParaRPr lang="en-US" sz="2400" dirty="0">
              <a:solidFill>
                <a:schemeClr val="tx1"/>
              </a:solidFill>
              <a:latin typeface="Calibri"/>
              <a:ea typeface="Calibri" panose="020F0502020204030204" pitchFamily="34" charset="0"/>
              <a:cs typeface="Calibri"/>
            </a:endParaRPr>
          </a:p>
          <a:p>
            <a:pPr algn="just"/>
            <a:endParaRPr lang="el-GR" sz="2400" dirty="0">
              <a:solidFill>
                <a:schemeClr val="tx1"/>
              </a:solidFill>
              <a:latin typeface="Calibri"/>
              <a:ea typeface="Calibri" panose="020F0502020204030204" pitchFamily="34" charset="0"/>
              <a:cs typeface="Calibri"/>
            </a:endParaRPr>
          </a:p>
        </p:txBody>
      </p:sp>
    </p:spTree>
    <p:extLst>
      <p:ext uri="{BB962C8B-B14F-4D97-AF65-F5344CB8AC3E}">
        <p14:creationId xmlns:p14="http://schemas.microsoft.com/office/powerpoint/2010/main" val="1276302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Επικοινωνία</a:t>
            </a:r>
          </a:p>
        </p:txBody>
      </p:sp>
      <p:sp>
        <p:nvSpPr>
          <p:cNvPr id="3" name="Content Placeholder 2"/>
          <p:cNvSpPr>
            <a:spLocks noGrp="1"/>
          </p:cNvSpPr>
          <p:nvPr>
            <p:ph idx="1"/>
          </p:nvPr>
        </p:nvSpPr>
        <p:spPr/>
        <p:txBody>
          <a:bodyPr>
            <a:normAutofit/>
          </a:bodyPr>
          <a:lstStyle/>
          <a:p>
            <a:pPr marL="0" indent="0" algn="ctr">
              <a:buNone/>
            </a:pPr>
            <a:r>
              <a:rPr lang="en-US" sz="2800" b="1" dirty="0">
                <a:latin typeface="Calibri" panose="020F0502020204030204" pitchFamily="34" charset="0"/>
                <a:ea typeface="Calibri" panose="020F0502020204030204" pitchFamily="34" charset="0"/>
                <a:cs typeface="Calibri" panose="020F0502020204030204" pitchFamily="34" charset="0"/>
              </a:rPr>
              <a:t>E mail: maria.p.dimitriadou@gmail.com</a:t>
            </a:r>
            <a:endParaRPr lang="el-GR" sz="2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915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Στην παρούσα ενότητα</a:t>
            </a:r>
          </a:p>
        </p:txBody>
      </p:sp>
      <p:sp>
        <p:nvSpPr>
          <p:cNvPr id="3" name="Content Placeholder 2"/>
          <p:cNvSpPr>
            <a:spLocks noGrp="1"/>
          </p:cNvSpPr>
          <p:nvPr>
            <p:ph idx="1"/>
          </p:nvPr>
        </p:nvSpPr>
        <p:spPr/>
        <p:txBody>
          <a:bodyPr vert="horz" lIns="91440" tIns="45720" rIns="91440" bIns="45720" rtlCol="0" anchor="t">
            <a:normAutofit/>
          </a:bodyPr>
          <a:lstStyle/>
          <a:p>
            <a:pPr algn="just"/>
            <a:r>
              <a:rPr lang="el-GR" sz="2400" dirty="0">
                <a:latin typeface="Calibri"/>
                <a:ea typeface="Calibri" panose="020F0502020204030204" pitchFamily="34" charset="0"/>
                <a:cs typeface="Calibri"/>
              </a:rPr>
              <a:t>Γνωστική </a:t>
            </a:r>
            <a:r>
              <a:rPr lang="el-GR" sz="2400" dirty="0" err="1">
                <a:latin typeface="Calibri"/>
                <a:ea typeface="Calibri" panose="020F0502020204030204" pitchFamily="34" charset="0"/>
                <a:cs typeface="Calibri"/>
              </a:rPr>
              <a:t>συμπεριφορική</a:t>
            </a:r>
            <a:r>
              <a:rPr lang="el-GR" sz="2400" dirty="0">
                <a:latin typeface="Calibri"/>
                <a:ea typeface="Calibri" panose="020F0502020204030204" pitchFamily="34" charset="0"/>
                <a:cs typeface="Calibri"/>
              </a:rPr>
              <a:t> θεωρία &amp; θεραπεία, εξέλιξη σε 3 φάσεις:</a:t>
            </a:r>
            <a:endParaRPr lang="en-US" dirty="0"/>
          </a:p>
          <a:p>
            <a:pPr lvl="1" algn="just">
              <a:buFont typeface="Courier New" charset="2"/>
              <a:buChar char="o"/>
            </a:pPr>
            <a:r>
              <a:rPr lang="el-GR" sz="2000" dirty="0">
                <a:latin typeface="Calibri"/>
                <a:cs typeface="Calibri"/>
              </a:rPr>
              <a:t>1ο κύμα: συμπεριφορισμός, δεκαετία 1910</a:t>
            </a:r>
            <a:endParaRPr lang="en-US" sz="2000" dirty="0">
              <a:latin typeface="Calibri"/>
              <a:cs typeface="Calibri"/>
            </a:endParaRPr>
          </a:p>
          <a:p>
            <a:pPr lvl="1" algn="just">
              <a:buFont typeface="Courier New" charset="2"/>
              <a:buChar char="o"/>
            </a:pPr>
            <a:r>
              <a:rPr lang="el-GR" sz="2000" dirty="0">
                <a:latin typeface="Calibri"/>
                <a:cs typeface="Calibri"/>
              </a:rPr>
              <a:t>2ο κύμα: γνωστική επανάσταση, δεκαετία 1960</a:t>
            </a:r>
            <a:endParaRPr lang="en-US" sz="2000" dirty="0">
              <a:latin typeface="Calibri"/>
              <a:cs typeface="Calibri"/>
            </a:endParaRPr>
          </a:p>
          <a:p>
            <a:pPr lvl="1" algn="just">
              <a:buFont typeface="Courier New" charset="2"/>
              <a:buChar char="o"/>
            </a:pPr>
            <a:r>
              <a:rPr lang="el-GR" sz="2000" dirty="0">
                <a:latin typeface="Calibri"/>
                <a:cs typeface="Calibri"/>
              </a:rPr>
              <a:t>3ο κύμα: 2η γνωστική επανάσταση, δεκαετία 1990</a:t>
            </a:r>
            <a:endParaRPr lang="el-GR" sz="2000" dirty="0"/>
          </a:p>
        </p:txBody>
      </p:sp>
    </p:spTree>
    <p:extLst>
      <p:ext uri="{BB962C8B-B14F-4D97-AF65-F5344CB8AC3E}">
        <p14:creationId xmlns:p14="http://schemas.microsoft.com/office/powerpoint/2010/main" val="149398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solidFill>
                  <a:schemeClr val="tx1"/>
                </a:solidFill>
                <a:latin typeface="Calibri"/>
                <a:cs typeface="Calibri"/>
              </a:rPr>
              <a:t>Συμπεριφορισμός</a:t>
            </a:r>
            <a:endParaRPr lang="en-US" dirty="0">
              <a:solidFill>
                <a:schemeClr val="tx1"/>
              </a:solidFill>
            </a:endParaRPr>
          </a:p>
        </p:txBody>
      </p:sp>
      <p:sp>
        <p:nvSpPr>
          <p:cNvPr id="3" name="Content Placeholder 2"/>
          <p:cNvSpPr>
            <a:spLocks noGrp="1"/>
          </p:cNvSpPr>
          <p:nvPr>
            <p:ph idx="1"/>
          </p:nvPr>
        </p:nvSpPr>
        <p:spPr/>
        <p:txBody>
          <a:bodyPr vert="horz" lIns="91440" tIns="45720" rIns="91440" bIns="45720" rtlCol="0" anchor="t">
            <a:noAutofit/>
          </a:bodyPr>
          <a:lstStyle/>
          <a:p>
            <a:pPr algn="just"/>
            <a:r>
              <a:rPr lang="en-US" sz="2400" dirty="0">
                <a:solidFill>
                  <a:schemeClr val="tx1"/>
                </a:solidFill>
                <a:latin typeface="Calibri"/>
                <a:cs typeface="Calibri"/>
              </a:rPr>
              <a:t>Locke tabula rasa</a:t>
            </a:r>
            <a:r>
              <a:rPr lang="el-GR" sz="2400" dirty="0">
                <a:solidFill>
                  <a:schemeClr val="tx1"/>
                </a:solidFill>
                <a:latin typeface="Calibri"/>
                <a:cs typeface="Calibri"/>
              </a:rPr>
              <a:t>, συμπεριφορά &amp; αλλαγές κατά την ανάπτυξη= αποτέλεσμα μάθησης, η συμπεριφορά ενός ατόμου ελέγχεται και διαμορφώνεται από περιβαλλοντικούς παράγοντες</a:t>
            </a:r>
            <a:endParaRPr lang="el-GR" dirty="0">
              <a:solidFill>
                <a:schemeClr val="tx1"/>
              </a:solidFill>
              <a:latin typeface="Calibri"/>
              <a:cs typeface="Calibri"/>
            </a:endParaRPr>
          </a:p>
          <a:p>
            <a:pPr algn="just"/>
            <a:r>
              <a:rPr lang="el-GR" sz="2400" dirty="0">
                <a:solidFill>
                  <a:schemeClr val="tx1"/>
                </a:solidFill>
                <a:latin typeface="Calibri"/>
                <a:cs typeface="Calibri"/>
              </a:rPr>
              <a:t>Πώς πραγματοποείται η μάθηση;</a:t>
            </a:r>
          </a:p>
          <a:p>
            <a:pPr marL="457200" lvl="1" indent="0" algn="just">
              <a:buNone/>
            </a:pPr>
            <a:r>
              <a:rPr lang="el-GR" sz="2400" dirty="0">
                <a:solidFill>
                  <a:schemeClr val="tx1"/>
                </a:solidFill>
                <a:latin typeface="Calibri" panose="020F0502020204030204" pitchFamily="34" charset="0"/>
              </a:rPr>
              <a:t>  τρία είδη μάθησης: </a:t>
            </a:r>
          </a:p>
          <a:p>
            <a:pPr lvl="1" algn="just">
              <a:buFont typeface="Wingdings" panose="05000000000000000000" pitchFamily="2" charset="2"/>
              <a:buChar char="§"/>
            </a:pPr>
            <a:r>
              <a:rPr lang="el-GR" sz="2000" dirty="0">
                <a:solidFill>
                  <a:schemeClr val="tx1"/>
                </a:solidFill>
                <a:latin typeface="Calibri" panose="020F0502020204030204" pitchFamily="34" charset="0"/>
              </a:rPr>
              <a:t>Κλασική Εξαρτημένη Μάθηση </a:t>
            </a:r>
          </a:p>
          <a:p>
            <a:pPr lvl="1" algn="just">
              <a:buFont typeface="Wingdings" panose="05000000000000000000" pitchFamily="2" charset="2"/>
              <a:buChar char="§"/>
            </a:pPr>
            <a:r>
              <a:rPr lang="el-GR" sz="2000" dirty="0">
                <a:solidFill>
                  <a:schemeClr val="tx1"/>
                </a:solidFill>
                <a:latin typeface="Calibri" panose="020F0502020204030204" pitchFamily="34" charset="0"/>
              </a:rPr>
              <a:t>Συντελεστική Μάθηση  </a:t>
            </a:r>
          </a:p>
          <a:p>
            <a:pPr lvl="1" algn="just">
              <a:buFont typeface="Wingdings" panose="05000000000000000000" pitchFamily="2" charset="2"/>
              <a:buChar char="§"/>
            </a:pPr>
            <a:r>
              <a:rPr lang="el-GR" sz="2000" dirty="0">
                <a:solidFill>
                  <a:schemeClr val="tx1"/>
                </a:solidFill>
                <a:latin typeface="Calibri" panose="020F0502020204030204" pitchFamily="34" charset="0"/>
              </a:rPr>
              <a:t>Κοινωνική Μάθηση </a:t>
            </a:r>
          </a:p>
          <a:p>
            <a:pPr algn="just"/>
            <a:r>
              <a:rPr lang="el-GR" sz="2400" dirty="0">
                <a:solidFill>
                  <a:schemeClr val="tx1"/>
                </a:solidFill>
                <a:latin typeface="Calibri"/>
                <a:cs typeface="Calibri"/>
              </a:rPr>
              <a:t>Στόχος της θεραπείας είναι η τροποποίηση της συμπεριφοράς του ατόμου, μέσω της εφαρμογής </a:t>
            </a:r>
            <a:r>
              <a:rPr lang="el-GR" sz="2400" dirty="0" err="1">
                <a:solidFill>
                  <a:schemeClr val="tx1"/>
                </a:solidFill>
                <a:latin typeface="Calibri"/>
                <a:cs typeface="Calibri"/>
              </a:rPr>
              <a:t>συμπεριφορικών</a:t>
            </a:r>
            <a:r>
              <a:rPr lang="el-GR" sz="2400" dirty="0">
                <a:solidFill>
                  <a:schemeClr val="tx1"/>
                </a:solidFill>
                <a:latin typeface="Calibri"/>
                <a:cs typeface="Calibri"/>
              </a:rPr>
              <a:t> τεχνικών (έκθεση, ενίσχυση)</a:t>
            </a:r>
          </a:p>
        </p:txBody>
      </p:sp>
    </p:spTree>
    <p:extLst>
      <p:ext uri="{BB962C8B-B14F-4D97-AF65-F5344CB8AC3E}">
        <p14:creationId xmlns:p14="http://schemas.microsoft.com/office/powerpoint/2010/main" val="242320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4400" b="1" dirty="0">
                <a:solidFill>
                  <a:schemeClr val="tx1"/>
                </a:solidFill>
                <a:latin typeface="Calibri" panose="020F0502020204030204" pitchFamily="34" charset="0"/>
              </a:rPr>
              <a:t>Κλασική Εξαρτημένη Μάθηση: </a:t>
            </a:r>
            <a:r>
              <a:rPr lang="en-US" sz="4400" b="1" dirty="0">
                <a:solidFill>
                  <a:schemeClr val="tx1"/>
                </a:solidFill>
                <a:latin typeface="Calibri" panose="020F0502020204030204" pitchFamily="34" charset="0"/>
              </a:rPr>
              <a:t>Ivan Pavlov</a:t>
            </a:r>
            <a:endParaRPr lang="el-GR" sz="4400" dirty="0">
              <a:solidFill>
                <a:schemeClr val="tx1"/>
              </a:solidFill>
              <a:latin typeface="Calibri" panose="020F0502020204030204" pitchFamily="34" charset="0"/>
            </a:endParaRPr>
          </a:p>
        </p:txBody>
      </p:sp>
      <p:sp>
        <p:nvSpPr>
          <p:cNvPr id="3" name="Content Placeholder 2"/>
          <p:cNvSpPr>
            <a:spLocks noGrp="1"/>
          </p:cNvSpPr>
          <p:nvPr>
            <p:ph idx="1"/>
          </p:nvPr>
        </p:nvSpPr>
        <p:spPr>
          <a:xfrm>
            <a:off x="389744" y="2160589"/>
            <a:ext cx="8889167" cy="3880773"/>
          </a:xfrm>
        </p:spPr>
        <p:txBody>
          <a:bodyPr>
            <a:normAutofit/>
          </a:bodyPr>
          <a:lstStyle/>
          <a:p>
            <a:pPr algn="just"/>
            <a:r>
              <a:rPr lang="el-GR" sz="2400" dirty="0">
                <a:solidFill>
                  <a:schemeClr val="tx1"/>
                </a:solidFill>
                <a:latin typeface="Calibri" panose="020F0502020204030204" pitchFamily="34" charset="0"/>
              </a:rPr>
              <a:t>Ρώσος φυσιοδίφης</a:t>
            </a:r>
            <a:r>
              <a:rPr lang="en-US" sz="2400" dirty="0">
                <a:solidFill>
                  <a:schemeClr val="tx1"/>
                </a:solidFill>
                <a:latin typeface="Calibri" panose="020F0502020204030204" pitchFamily="34" charset="0"/>
              </a:rPr>
              <a:t> </a:t>
            </a:r>
            <a:r>
              <a:rPr lang="el-GR" sz="2400" dirty="0">
                <a:solidFill>
                  <a:schemeClr val="tx1"/>
                </a:solidFill>
                <a:latin typeface="Calibri" panose="020F0502020204030204" pitchFamily="34" charset="0"/>
              </a:rPr>
              <a:t>πειράματα με ζώα</a:t>
            </a:r>
            <a:endParaRPr lang="en-US" sz="2400" dirty="0">
              <a:solidFill>
                <a:schemeClr val="tx1"/>
              </a:solidFill>
              <a:latin typeface="Calibri" panose="020F0502020204030204" pitchFamily="34" charset="0"/>
            </a:endParaRPr>
          </a:p>
          <a:p>
            <a:pPr algn="just"/>
            <a:r>
              <a:rPr lang="el-GR" sz="2400" dirty="0">
                <a:solidFill>
                  <a:schemeClr val="tx1"/>
                </a:solidFill>
                <a:latin typeface="Calibri" panose="020F0502020204030204" pitchFamily="34" charset="0"/>
              </a:rPr>
              <a:t>Ορισμένες αντανακλαστικές κινήσεις μπορούν να τεθούν υπό τον έλεγχο νέων ερεθισμάτων</a:t>
            </a:r>
            <a:r>
              <a:rPr lang="en-US" sz="2400" dirty="0">
                <a:solidFill>
                  <a:schemeClr val="tx1"/>
                </a:solidFill>
                <a:latin typeface="Calibri" panose="020F0502020204030204" pitchFamily="34" charset="0"/>
              </a:rPr>
              <a:t> </a:t>
            </a:r>
            <a:r>
              <a:rPr lang="el-GR" sz="2400" dirty="0">
                <a:solidFill>
                  <a:schemeClr val="tx1"/>
                </a:solidFill>
                <a:latin typeface="Calibri" panose="020F0502020204030204" pitchFamily="34" charset="0"/>
              </a:rPr>
              <a:t>π.χ. η έκκριση σιέλου να προκαλείται από ουδέτερους ερεθισμούς, μέσω ταυτόχρονης επαναληπτικής παρουσίασης 2 ερεθισμάτων</a:t>
            </a:r>
            <a:r>
              <a:rPr lang="en-US" sz="2400" dirty="0">
                <a:solidFill>
                  <a:schemeClr val="tx1"/>
                </a:solidFill>
                <a:latin typeface="Calibri" panose="020F0502020204030204" pitchFamily="34" charset="0"/>
              </a:rPr>
              <a:t>.</a:t>
            </a:r>
          </a:p>
        </p:txBody>
      </p:sp>
      <p:pic>
        <p:nvPicPr>
          <p:cNvPr id="4" name="Picture 3"/>
          <p:cNvPicPr>
            <a:picLocks noChangeAspect="1"/>
          </p:cNvPicPr>
          <p:nvPr/>
        </p:nvPicPr>
        <p:blipFill>
          <a:blip r:embed="rId2"/>
          <a:stretch>
            <a:fillRect/>
          </a:stretch>
        </p:blipFill>
        <p:spPr>
          <a:xfrm>
            <a:off x="9485312" y="250741"/>
            <a:ext cx="2539344" cy="3577455"/>
          </a:xfrm>
          <a:prstGeom prst="rect">
            <a:avLst/>
          </a:prstGeom>
        </p:spPr>
      </p:pic>
    </p:spTree>
    <p:extLst>
      <p:ext uri="{BB962C8B-B14F-4D97-AF65-F5344CB8AC3E}">
        <p14:creationId xmlns:p14="http://schemas.microsoft.com/office/powerpoint/2010/main" val="385634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solidFill>
                  <a:prstClr val="white"/>
                </a:solidFill>
                <a:latin typeface="Calibri" panose="020F0502020204030204" pitchFamily="34" charset="0"/>
              </a:rPr>
              <a:t>Κλασική Εξαρτημένη Μάθηση</a:t>
            </a:r>
            <a:r>
              <a:rPr lang="en-US" b="1" dirty="0">
                <a:solidFill>
                  <a:prstClr val="white"/>
                </a:solidFill>
                <a:latin typeface="Calibri" panose="020F0502020204030204" pitchFamily="34" charset="0"/>
              </a:rPr>
              <a:t> </a:t>
            </a:r>
            <a:r>
              <a:rPr lang="el-GR" b="1" dirty="0">
                <a:solidFill>
                  <a:prstClr val="white"/>
                </a:solidFill>
                <a:latin typeface="Calibri" panose="020F0502020204030204" pitchFamily="34" charset="0"/>
              </a:rPr>
              <a:t>πείραμα </a:t>
            </a:r>
            <a:r>
              <a:rPr lang="en-US" b="1" dirty="0">
                <a:solidFill>
                  <a:prstClr val="white"/>
                </a:solidFill>
                <a:latin typeface="Calibri" panose="020F0502020204030204" pitchFamily="34" charset="0"/>
              </a:rPr>
              <a:t>Ivan Pavlov</a:t>
            </a:r>
            <a:endParaRPr lang="el-GR" sz="3200" dirty="0"/>
          </a:p>
        </p:txBody>
      </p:sp>
      <p:pic>
        <p:nvPicPr>
          <p:cNvPr id="4" name="Picture 2" descr="Biography of Ivan Pavlov by Saint-Petersburg.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7770" y="2068642"/>
            <a:ext cx="5691969" cy="33462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03555" y="5934670"/>
            <a:ext cx="6235907" cy="369332"/>
          </a:xfrm>
          <a:prstGeom prst="rect">
            <a:avLst/>
          </a:prstGeom>
        </p:spPr>
        <p:txBody>
          <a:bodyPr wrap="square">
            <a:spAutoFit/>
          </a:bodyPr>
          <a:lstStyle/>
          <a:p>
            <a:r>
              <a:rPr lang="en-US" dirty="0">
                <a:solidFill>
                  <a:srgbClr val="FFFFFF"/>
                </a:solidFill>
                <a:hlinkClick r:id="rId3">
                  <a:extLst>
                    <a:ext uri="{A12FA001-AC4F-418D-AE19-62706E023703}">
                      <ahyp:hlinkClr xmlns:ahyp="http://schemas.microsoft.com/office/drawing/2018/hyperlinkcolor" val="tx"/>
                    </a:ext>
                  </a:extLst>
                </a:hlinkClick>
              </a:rPr>
              <a:t>https://www.youtube.com/watch?v=zCVO48-v9iA&amp;t=235s</a:t>
            </a:r>
            <a:r>
              <a:rPr lang="en-US" dirty="0">
                <a:solidFill>
                  <a:srgbClr val="FFFFFF"/>
                </a:solidFill>
              </a:rPr>
              <a:t> </a:t>
            </a:r>
            <a:endParaRPr lang="el-GR" dirty="0">
              <a:solidFill>
                <a:srgbClr val="FFFFFF"/>
              </a:solidFill>
            </a:endParaRPr>
          </a:p>
        </p:txBody>
      </p:sp>
    </p:spTree>
    <p:extLst>
      <p:ext uri="{BB962C8B-B14F-4D97-AF65-F5344CB8AC3E}">
        <p14:creationId xmlns:p14="http://schemas.microsoft.com/office/powerpoint/2010/main" val="231034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566" y="1905000"/>
            <a:ext cx="7842167" cy="3862316"/>
          </a:xfrm>
        </p:spPr>
        <p:txBody>
          <a:bodyPr>
            <a:noAutofit/>
          </a:bodyPr>
          <a:lstStyle/>
          <a:p>
            <a:pPr algn="just"/>
            <a:r>
              <a:rPr lang="el-GR" sz="2400" dirty="0">
                <a:solidFill>
                  <a:schemeClr val="tx1"/>
                </a:solidFill>
                <a:latin typeface="Calibri" panose="020F0502020204030204" pitchFamily="34" charset="0"/>
              </a:rPr>
              <a:t>Επηρεάστηκε απ’ τον </a:t>
            </a:r>
            <a:r>
              <a:rPr lang="en-US" sz="2400" dirty="0">
                <a:solidFill>
                  <a:schemeClr val="tx1"/>
                </a:solidFill>
                <a:latin typeface="Calibri" panose="020F0502020204030204" pitchFamily="34" charset="0"/>
              </a:rPr>
              <a:t>Pavlov</a:t>
            </a:r>
          </a:p>
          <a:p>
            <a:pPr algn="just"/>
            <a:r>
              <a:rPr lang="el-GR" sz="2400" dirty="0">
                <a:solidFill>
                  <a:schemeClr val="tx1"/>
                </a:solidFill>
                <a:latin typeface="Calibri" panose="020F0502020204030204" pitchFamily="34" charset="0"/>
              </a:rPr>
              <a:t>Ερμηνεία σχεδόν οποιαδήποτε συμπεριφοράς με βάση τις αρχές της κλασικής εξαρτημένης μάθησης. Απόρριψη ενδοσκόπησης, μόνο αντικειμενική παρατήρηση </a:t>
            </a:r>
          </a:p>
          <a:p>
            <a:pPr algn="just"/>
            <a:r>
              <a:rPr lang="el-GR" sz="2400" dirty="0">
                <a:solidFill>
                  <a:schemeClr val="tx1"/>
                </a:solidFill>
                <a:latin typeface="Calibri" panose="020F0502020204030204" pitchFamily="34" charset="0"/>
              </a:rPr>
              <a:t>Ακόμη &amp; οι σύνθετες συναισθηματικές αντιδράσεις π.χ. φόβος μπορούν να παραχθούν μέσω αυτής (όχι αποτελέσμα ασυνείδητων διαδικασιών)</a:t>
            </a:r>
            <a:endParaRPr lang="en-US" sz="2400" dirty="0">
              <a:solidFill>
                <a:schemeClr val="tx1"/>
              </a:solidFill>
              <a:latin typeface="Calibri" panose="020F0502020204030204" pitchFamily="34" charset="0"/>
            </a:endParaRPr>
          </a:p>
          <a:p>
            <a:pPr algn="just"/>
            <a:r>
              <a:rPr lang="el-GR" sz="2400" dirty="0">
                <a:solidFill>
                  <a:schemeClr val="tx1"/>
                </a:solidFill>
                <a:latin typeface="Calibri" panose="020F0502020204030204" pitchFamily="34" charset="0"/>
              </a:rPr>
              <a:t>Πείραμα μικρού </a:t>
            </a:r>
            <a:r>
              <a:rPr lang="en-US" sz="2400" dirty="0">
                <a:solidFill>
                  <a:schemeClr val="tx1"/>
                </a:solidFill>
                <a:latin typeface="Calibri" panose="020F0502020204030204" pitchFamily="34" charset="0"/>
              </a:rPr>
              <a:t>Albert </a:t>
            </a:r>
          </a:p>
          <a:p>
            <a:pPr algn="just"/>
            <a:r>
              <a:rPr lang="el-GR" sz="2400" dirty="0">
                <a:solidFill>
                  <a:schemeClr val="tx1"/>
                </a:solidFill>
                <a:latin typeface="Calibri" panose="020F0502020204030204" pitchFamily="34" charset="0"/>
              </a:rPr>
              <a:t>Γενίκευση σε οποιοδήποτε μικρό λευκό χνουδωτό αντικείμενο</a:t>
            </a:r>
          </a:p>
          <a:p>
            <a:pPr algn="just"/>
            <a:endParaRPr lang="el-GR" sz="2400" dirty="0">
              <a:solidFill>
                <a:schemeClr val="tx1"/>
              </a:solidFill>
              <a:latin typeface="Calibri" panose="020F0502020204030204" pitchFamily="34" charset="0"/>
            </a:endParaRPr>
          </a:p>
          <a:p>
            <a:pPr algn="just"/>
            <a:endParaRPr lang="el-GR" sz="2400" dirty="0">
              <a:solidFill>
                <a:schemeClr val="tx1"/>
              </a:solidFill>
              <a:latin typeface="Calibri" panose="020F0502020204030204" pitchFamily="34" charset="0"/>
            </a:endParaRPr>
          </a:p>
        </p:txBody>
      </p:sp>
      <p:sp>
        <p:nvSpPr>
          <p:cNvPr id="4" name="Title 1"/>
          <p:cNvSpPr>
            <a:spLocks noGrp="1"/>
          </p:cNvSpPr>
          <p:nvPr>
            <p:ph type="title"/>
          </p:nvPr>
        </p:nvSpPr>
        <p:spPr/>
        <p:txBody>
          <a:bodyPr>
            <a:normAutofit/>
          </a:bodyPr>
          <a:lstStyle/>
          <a:p>
            <a:pPr algn="ctr"/>
            <a:r>
              <a:rPr lang="el-GR" b="1" dirty="0">
                <a:solidFill>
                  <a:schemeClr val="tx1"/>
                </a:solidFill>
                <a:latin typeface="Calibri" panose="020F0502020204030204" pitchFamily="34" charset="0"/>
              </a:rPr>
              <a:t>Κλασική Εξαρτημένη Μάθηση: </a:t>
            </a:r>
            <a:r>
              <a:rPr lang="en-US" b="1" dirty="0">
                <a:solidFill>
                  <a:schemeClr val="tx1"/>
                </a:solidFill>
                <a:latin typeface="Calibri" panose="020F0502020204030204" pitchFamily="34" charset="0"/>
              </a:rPr>
              <a:t>John Watson</a:t>
            </a:r>
            <a:endParaRPr lang="el-GR" dirty="0">
              <a:solidFill>
                <a:schemeClr val="tx1"/>
              </a:solidFill>
              <a:latin typeface="Calibri" panose="020F0502020204030204" pitchFamily="34" charset="0"/>
            </a:endParaRPr>
          </a:p>
        </p:txBody>
      </p:sp>
      <p:pic>
        <p:nvPicPr>
          <p:cNvPr id="6" name="Picture 5"/>
          <p:cNvPicPr>
            <a:picLocks noChangeAspect="1"/>
          </p:cNvPicPr>
          <p:nvPr/>
        </p:nvPicPr>
        <p:blipFill>
          <a:blip r:embed="rId2"/>
          <a:stretch>
            <a:fillRect/>
          </a:stretch>
        </p:blipFill>
        <p:spPr>
          <a:xfrm>
            <a:off x="8501734" y="1332334"/>
            <a:ext cx="3690266" cy="2460177"/>
          </a:xfrm>
          <a:prstGeom prst="rect">
            <a:avLst/>
          </a:prstGeom>
        </p:spPr>
      </p:pic>
    </p:spTree>
    <p:extLst>
      <p:ext uri="{BB962C8B-B14F-4D97-AF65-F5344CB8AC3E}">
        <p14:creationId xmlns:p14="http://schemas.microsoft.com/office/powerpoint/2010/main" val="86286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prstClr val="white"/>
                </a:solidFill>
                <a:latin typeface="Calibri" panose="020F0502020204030204" pitchFamily="34" charset="0"/>
              </a:rPr>
              <a:t>Κλασική Εξαρτημένη Μάθηση: </a:t>
            </a:r>
            <a:r>
              <a:rPr lang="en-US" b="1" dirty="0">
                <a:solidFill>
                  <a:prstClr val="white"/>
                </a:solidFill>
                <a:latin typeface="Calibri" panose="020F0502020204030204" pitchFamily="34" charset="0"/>
              </a:rPr>
              <a:t>John Watson</a:t>
            </a:r>
            <a:endParaRPr lang="el-GR" dirty="0"/>
          </a:p>
        </p:txBody>
      </p:sp>
      <p:pic>
        <p:nvPicPr>
          <p:cNvPr id="4" name="Content Placeholder 3"/>
          <p:cNvPicPr>
            <a:picLocks noGrp="1" noChangeAspect="1"/>
          </p:cNvPicPr>
          <p:nvPr>
            <p:ph idx="1"/>
          </p:nvPr>
        </p:nvPicPr>
        <p:blipFill>
          <a:blip r:embed="rId2"/>
          <a:stretch>
            <a:fillRect/>
          </a:stretch>
        </p:blipFill>
        <p:spPr>
          <a:xfrm>
            <a:off x="2871930" y="1629261"/>
            <a:ext cx="4877984" cy="4826906"/>
          </a:xfrm>
          <a:prstGeom prst="rect">
            <a:avLst/>
          </a:prstGeom>
        </p:spPr>
      </p:pic>
    </p:spTree>
    <p:extLst>
      <p:ext uri="{BB962C8B-B14F-4D97-AF65-F5344CB8AC3E}">
        <p14:creationId xmlns:p14="http://schemas.microsoft.com/office/powerpoint/2010/main" val="179836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303" y="1905000"/>
            <a:ext cx="8184628" cy="4136036"/>
          </a:xfrm>
        </p:spPr>
        <p:txBody>
          <a:bodyPr>
            <a:noAutofit/>
          </a:bodyPr>
          <a:lstStyle/>
          <a:p>
            <a:pPr marL="0" indent="0" algn="just">
              <a:buNone/>
            </a:pPr>
            <a:r>
              <a:rPr lang="el-GR" sz="2400" dirty="0">
                <a:solidFill>
                  <a:schemeClr val="tx1"/>
                </a:solidFill>
                <a:latin typeface="Calibri" panose="020F0502020204030204" pitchFamily="34" charset="0"/>
              </a:rPr>
              <a:t>«Δώστε μου μια δωδεκάδα νήπια, με υγεία και αρτιμέλεια, και το ειδικό δικό μου περιβάλλον, μέσα στο οποίο θα τα αναθρέψω, και σας εγγυώμαι ότι μπορώ να πάρω κατά τύχη ένα οποιοδήποτε από αυτά και να το εκπαιδεύσω κατάλληλα ώστε να γίνει οποιοσδήποτε ειδικός θελήσετε- γιατρός, δικηγόρος, ακόμα και ζητιάνος ή κλέφτης- ανεξάρτητα από τα ταλέντα του, τις κλίσεις του και τις ικανότητές του, ακόμη και από τις ενασχολήσεις και τον ψυχισμό των προγόνων του».</a:t>
            </a:r>
          </a:p>
        </p:txBody>
      </p:sp>
      <p:sp>
        <p:nvSpPr>
          <p:cNvPr id="4" name="Title 1"/>
          <p:cNvSpPr>
            <a:spLocks noGrp="1"/>
          </p:cNvSpPr>
          <p:nvPr>
            <p:ph type="title"/>
          </p:nvPr>
        </p:nvSpPr>
        <p:spPr/>
        <p:txBody>
          <a:bodyPr>
            <a:normAutofit/>
          </a:bodyPr>
          <a:lstStyle/>
          <a:p>
            <a:pPr algn="ctr"/>
            <a:r>
              <a:rPr lang="el-GR" b="1" dirty="0">
                <a:solidFill>
                  <a:schemeClr val="tx1"/>
                </a:solidFill>
                <a:latin typeface="Calibri" panose="020F0502020204030204" pitchFamily="34" charset="0"/>
              </a:rPr>
              <a:t>Κλασική Εξαρτημένη Μάθηση: </a:t>
            </a:r>
            <a:r>
              <a:rPr lang="en-US" b="1" dirty="0">
                <a:solidFill>
                  <a:schemeClr val="tx1"/>
                </a:solidFill>
                <a:latin typeface="Calibri" panose="020F0502020204030204" pitchFamily="34" charset="0"/>
              </a:rPr>
              <a:t>John Watson</a:t>
            </a:r>
            <a:endParaRPr lang="el-GR" dirty="0">
              <a:solidFill>
                <a:schemeClr val="tx1"/>
              </a:solidFill>
              <a:latin typeface="Calibri" panose="020F0502020204030204" pitchFamily="34" charset="0"/>
            </a:endParaRPr>
          </a:p>
        </p:txBody>
      </p:sp>
      <p:sp>
        <p:nvSpPr>
          <p:cNvPr id="2" name="TextBox 1">
            <a:extLst>
              <a:ext uri="{FF2B5EF4-FFF2-40B4-BE49-F238E27FC236}">
                <a16:creationId xmlns:a16="http://schemas.microsoft.com/office/drawing/2014/main" id="{5E322891-39EE-FDDF-145D-201822AF412A}"/>
              </a:ext>
            </a:extLst>
          </p:cNvPr>
          <p:cNvSpPr txBox="1"/>
          <p:nvPr/>
        </p:nvSpPr>
        <p:spPr>
          <a:xfrm>
            <a:off x="1817511" y="5458177"/>
            <a:ext cx="6680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hlinkClick r:id="rId3">
                  <a:extLst>
                    <a:ext uri="{A12FA001-AC4F-418D-AE19-62706E023703}">
                      <ahyp:hlinkClr xmlns:ahyp="http://schemas.microsoft.com/office/drawing/2018/hyperlinkcolor" val="tx"/>
                    </a:ext>
                  </a:extLst>
                </a:hlinkClick>
              </a:rPr>
              <a:t>https://youtu.be/T6TtHn5ELTk?si=Xcm3d5RNOPMlU6Uw</a:t>
            </a:r>
            <a:r>
              <a:rPr lang="en-US" dirty="0">
                <a:solidFill>
                  <a:srgbClr val="FFFFFF"/>
                </a:solidFill>
              </a:rPr>
              <a:t> </a:t>
            </a:r>
          </a:p>
        </p:txBody>
      </p:sp>
    </p:spTree>
    <p:extLst>
      <p:ext uri="{BB962C8B-B14F-4D97-AF65-F5344CB8AC3E}">
        <p14:creationId xmlns:p14="http://schemas.microsoft.com/office/powerpoint/2010/main" val="1939875376"/>
      </p:ext>
    </p:extLst>
  </p:cSld>
  <p:clrMapOvr>
    <a:masterClrMapping/>
  </p:clrMapOvr>
</p:sld>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1_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815</TotalTime>
  <Words>1314</Words>
  <Application>Microsoft Office PowerPoint</Application>
  <PresentationFormat>Widescreen</PresentationFormat>
  <Paragraphs>119</Paragraphs>
  <Slides>24</Slides>
  <Notes>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Facet</vt:lpstr>
      <vt:lpstr>1_Facet</vt:lpstr>
      <vt:lpstr>Εισαγωγή στη Γενική Ψυχολογία Α΄ εξάμηνο</vt:lpstr>
      <vt:lpstr>Στην προηγούμενη ενότητα</vt:lpstr>
      <vt:lpstr>Στην παρούσα ενότητα</vt:lpstr>
      <vt:lpstr>Συμπεριφορισμός</vt:lpstr>
      <vt:lpstr>Κλασική Εξαρτημένη Μάθηση: Ivan Pavlov</vt:lpstr>
      <vt:lpstr>Κλασική Εξαρτημένη Μάθηση πείραμα Ivan Pavlov</vt:lpstr>
      <vt:lpstr>Κλασική Εξαρτημένη Μάθηση: John Watson</vt:lpstr>
      <vt:lpstr>Κλασική Εξαρτημένη Μάθηση: John Watson</vt:lpstr>
      <vt:lpstr>Κλασική Εξαρτημένη Μάθηση: John Watson</vt:lpstr>
      <vt:lpstr>Συντελεστική μάθηση: B.F.Skinner</vt:lpstr>
      <vt:lpstr>Πείραμα «κλουβί του Skinner»</vt:lpstr>
      <vt:lpstr>Πείραμα «κλουβί του Skinner»</vt:lpstr>
      <vt:lpstr>Πείραμα «κλουβί του Skinner»</vt:lpstr>
      <vt:lpstr>Είδη ενίσχυσης &amp; τιμωρίας</vt:lpstr>
      <vt:lpstr>Κοινωνική μάθηση: Dollard, Miller, Bandura &amp; Walters</vt:lpstr>
      <vt:lpstr>Άσκηση</vt:lpstr>
      <vt:lpstr>2ο κύμα: Γνωστική θεωρία</vt:lpstr>
      <vt:lpstr>2ο κύμα: Γνωστική θεωρία </vt:lpstr>
      <vt:lpstr>Ανάλυση παραδείγματος</vt:lpstr>
      <vt:lpstr>Εργασία</vt:lpstr>
      <vt:lpstr>3ο κύμα: Ενσυνειδητότητα &amp; αποδοχή</vt:lpstr>
      <vt:lpstr>Απορίες, Προβληματισμοί, Επισημάνσεις </vt:lpstr>
      <vt:lpstr>Βιβλιογραφικές αναφορές</vt:lpstr>
      <vt:lpstr>Επικοινωνία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&amp; Εξελικτική Ψυχολογία  Α΄ εξαμήνου</dc:title>
  <dc:creator>MARIA DIMITRIADOU</dc:creator>
  <cp:lastModifiedBy>σχολειο1</cp:lastModifiedBy>
  <cp:revision>302</cp:revision>
  <dcterms:created xsi:type="dcterms:W3CDTF">2021-10-19T10:46:35Z</dcterms:created>
  <dcterms:modified xsi:type="dcterms:W3CDTF">2024-11-25T16:05:41Z</dcterms:modified>
</cp:coreProperties>
</file>