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8" r:id="rId2"/>
  </p:sldMasterIdLst>
  <p:sldIdLst>
    <p:sldId id="256" r:id="rId3"/>
    <p:sldId id="257" r:id="rId4"/>
    <p:sldId id="267" r:id="rId5"/>
    <p:sldId id="258" r:id="rId6"/>
    <p:sldId id="266" r:id="rId7"/>
    <p:sldId id="265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1738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901605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90619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34877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44010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33940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255618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04181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84105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233956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  <a:endParaRPr lang="en-US" dirty="0">
              <a:solidFill>
                <a:srgbClr val="90C226">
                  <a:lumMod val="60000"/>
                  <a:lumOff val="4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07679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52959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12702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57554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24505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3684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11/29/2021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defTabSz="914400"/>
            <a:fld id="{BA7B98A1-56E1-4CC1-AAB8-7F6A9F88251C}" type="slidenum">
              <a:rPr lang="en-US" smtClean="0">
                <a:solidFill>
                  <a:srgbClr val="90C226"/>
                </a:solidFill>
              </a:rPr>
              <a:pPr defTabSz="914400"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3505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906993"/>
            <a:ext cx="7766936" cy="1646302"/>
          </a:xfrm>
        </p:spPr>
        <p:txBody>
          <a:bodyPr/>
          <a:lstStyle/>
          <a:p>
            <a:r>
              <a:rPr lang="el-GR" dirty="0" smtClean="0"/>
              <a:t>Υπεριδρωσία και Ανιδρωσία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583457"/>
            <a:ext cx="7766936" cy="1096899"/>
          </a:xfrm>
        </p:spPr>
        <p:txBody>
          <a:bodyPr>
            <a:noAutofit/>
          </a:bodyPr>
          <a:lstStyle/>
          <a:p>
            <a:pPr lvl="0">
              <a:buClr>
                <a:srgbClr val="90C226"/>
              </a:buClr>
            </a:pPr>
            <a:r>
              <a:rPr lang="el-GR" sz="2400" dirty="0">
                <a:solidFill>
                  <a:prstClr val="black">
                    <a:lumMod val="50000"/>
                    <a:lumOff val="50000"/>
                  </a:prstClr>
                </a:solidFill>
              </a:rPr>
              <a:t>Ειδικότητα: Τεχνικός Αισθητικός Ποδολογίας – Καλλωπισμού Νυχιών και Ονυχοπλαστικής</a:t>
            </a:r>
          </a:p>
          <a:p>
            <a:pPr lvl="0">
              <a:buClr>
                <a:srgbClr val="90C226"/>
              </a:buClr>
            </a:pPr>
            <a:r>
              <a:rPr lang="el-GR" sz="24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Γ΄</a:t>
            </a:r>
            <a:r>
              <a:rPr lang="el-GR" sz="2400" dirty="0">
                <a:solidFill>
                  <a:prstClr val="black">
                    <a:lumMod val="50000"/>
                    <a:lumOff val="50000"/>
                  </a:prstClr>
                </a:solidFill>
              </a:rPr>
              <a:t>Εξάμηνο</a:t>
            </a:r>
          </a:p>
          <a:p>
            <a:pPr lvl="0">
              <a:buClr>
                <a:srgbClr val="90C226"/>
              </a:buClr>
            </a:pPr>
            <a:r>
              <a:rPr lang="el-GR" sz="2400" dirty="0">
                <a:solidFill>
                  <a:prstClr val="black">
                    <a:lumMod val="50000"/>
                    <a:lumOff val="50000"/>
                  </a:prstClr>
                </a:solidFill>
              </a:rPr>
              <a:t>Μάθημα: Πρακτικές </a:t>
            </a:r>
            <a:r>
              <a:rPr lang="el-GR" sz="24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Ασκήσεις Ποδολογίας</a:t>
            </a:r>
            <a:endParaRPr lang="el-GR" sz="2400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0">
              <a:buClr>
                <a:srgbClr val="90C226"/>
              </a:buClr>
            </a:pPr>
            <a:r>
              <a:rPr lang="el-GR" sz="2400" dirty="0">
                <a:solidFill>
                  <a:prstClr val="black">
                    <a:lumMod val="50000"/>
                    <a:lumOff val="50000"/>
                  </a:prstClr>
                </a:solidFill>
              </a:rPr>
              <a:t>Ματοπούλου Ελένη  </a:t>
            </a:r>
          </a:p>
          <a:p>
            <a:pPr lvl="0">
              <a:buClr>
                <a:srgbClr val="90C226"/>
              </a:buClr>
            </a:pPr>
            <a:r>
              <a:rPr lang="el-GR" sz="2400">
                <a:solidFill>
                  <a:prstClr val="black">
                    <a:lumMod val="50000"/>
                    <a:lumOff val="50000"/>
                  </a:prstClr>
                </a:solidFill>
              </a:rPr>
              <a:t>Θεσσαλονίκη </a:t>
            </a:r>
            <a:r>
              <a:rPr lang="el-GR" sz="240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2021 </a:t>
            </a:r>
            <a:endParaRPr lang="el-GR" sz="2400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4136338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8212" y="409778"/>
            <a:ext cx="7534835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u="sng" dirty="0" smtClean="0">
                <a:solidFill>
                  <a:schemeClr val="accent1">
                    <a:lumMod val="75000"/>
                  </a:schemeClr>
                </a:solidFill>
              </a:rPr>
              <a:t>Υπερίδρωση</a:t>
            </a:r>
          </a:p>
          <a:p>
            <a:endParaRPr lang="el-GR" sz="3200" b="1" u="sng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l-GR" sz="2400" dirty="0"/>
              <a:t>Η εφίδρωση των παλαμών και των πελμάτων είναι μια φυσιολογική </a:t>
            </a:r>
            <a:r>
              <a:rPr lang="el-GR" sz="2400" dirty="0" smtClean="0"/>
              <a:t>κατάσταση.</a:t>
            </a:r>
          </a:p>
          <a:p>
            <a:endParaRPr lang="el-GR" sz="2400" dirty="0"/>
          </a:p>
          <a:p>
            <a:r>
              <a:rPr lang="el-GR" sz="2400" dirty="0"/>
              <a:t>Ο ιδρώτας εκκρίνεται διαρκώς. </a:t>
            </a:r>
            <a:endParaRPr lang="el-GR" sz="2400" dirty="0" smtClean="0"/>
          </a:p>
          <a:p>
            <a:r>
              <a:rPr lang="el-GR" sz="2400" dirty="0" smtClean="0"/>
              <a:t>Λιγότερο </a:t>
            </a:r>
            <a:r>
              <a:rPr lang="el-GR" sz="2400" dirty="0"/>
              <a:t>το χειμώνα απ' ότι το καλοκαίρι. </a:t>
            </a:r>
            <a:endParaRPr lang="el-GR" sz="2400" dirty="0" smtClean="0"/>
          </a:p>
          <a:p>
            <a:r>
              <a:rPr lang="el-GR" sz="2400" dirty="0" smtClean="0"/>
              <a:t>Η υπερίδρωση προσβάλει και </a:t>
            </a:r>
            <a:r>
              <a:rPr lang="el-GR" sz="2400" dirty="0"/>
              <a:t>τα δυο φύλλα και συχνά πρωτοεμφανίζεται στην παιδική ή εφηβική </a:t>
            </a:r>
            <a:r>
              <a:rPr lang="el-GR" sz="2400" dirty="0" smtClean="0"/>
              <a:t>ηλικία. </a:t>
            </a:r>
          </a:p>
          <a:p>
            <a:r>
              <a:rPr lang="el-GR" sz="2400" dirty="0" smtClean="0"/>
              <a:t>Η </a:t>
            </a:r>
            <a:r>
              <a:rPr lang="el-GR" sz="2400" dirty="0"/>
              <a:t>εκδήλωση φυσαλίδων </a:t>
            </a:r>
            <a:r>
              <a:rPr lang="el-GR" sz="2400" dirty="0" smtClean="0"/>
              <a:t>και δερματίτιδας </a:t>
            </a:r>
            <a:r>
              <a:rPr lang="el-GR" sz="2400" dirty="0"/>
              <a:t>εξ' επαφής αυξάνει με την υπερίδρωση. </a:t>
            </a:r>
            <a:endParaRPr lang="el-GR" sz="2400" dirty="0" smtClean="0"/>
          </a:p>
          <a:p>
            <a:r>
              <a:rPr lang="el-GR" sz="2400" dirty="0" smtClean="0"/>
              <a:t>Η </a:t>
            </a:r>
            <a:r>
              <a:rPr lang="el-GR" sz="2400" dirty="0"/>
              <a:t>δυσάρεστη οσμή των ποδιών είναι κατά κανόνα</a:t>
            </a:r>
          </a:p>
          <a:p>
            <a:r>
              <a:rPr lang="el-GR" sz="2400" dirty="0"/>
              <a:t>συνέπεια της αποδόμησης της κερατίνης του δέρματος. Η εμφάνιση μυκήτων επιδεινώνει την </a:t>
            </a:r>
            <a:r>
              <a:rPr lang="el-GR" sz="2400" dirty="0" smtClean="0"/>
              <a:t>κατάσταση</a:t>
            </a:r>
            <a:r>
              <a:rPr lang="el-GR" sz="2400" dirty="0"/>
              <a:t>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968" r="62519"/>
          <a:stretch/>
        </p:blipFill>
        <p:spPr>
          <a:xfrm>
            <a:off x="8271717" y="890215"/>
            <a:ext cx="2982351" cy="31752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717" y="4683778"/>
            <a:ext cx="2982351" cy="16859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33213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0259" y="1416895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3200" b="1" u="sng" dirty="0" smtClean="0">
                <a:solidFill>
                  <a:schemeClr val="accent1">
                    <a:lumMod val="75000"/>
                  </a:schemeClr>
                </a:solidFill>
              </a:rPr>
              <a:t>Θεραπεία</a:t>
            </a:r>
          </a:p>
          <a:p>
            <a:r>
              <a:rPr lang="el-GR" sz="2400" dirty="0" smtClean="0"/>
              <a:t>Μέτρα </a:t>
            </a:r>
            <a:r>
              <a:rPr lang="el-GR" sz="2400" dirty="0"/>
              <a:t>που περιορίζουν την εφίδρωση </a:t>
            </a:r>
            <a:r>
              <a:rPr lang="el-GR" sz="2400" dirty="0" smtClean="0"/>
              <a:t>είναι</a:t>
            </a:r>
            <a:r>
              <a:rPr lang="en-US" sz="2400" dirty="0" smtClean="0"/>
              <a:t>:</a:t>
            </a:r>
            <a:endParaRPr lang="el-GR" sz="2400" dirty="0" smtClean="0"/>
          </a:p>
          <a:p>
            <a:endParaRPr lang="el-GR" sz="1600" dirty="0" smtClean="0"/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400" dirty="0" smtClean="0"/>
              <a:t>τα </a:t>
            </a:r>
            <a:r>
              <a:rPr lang="el-GR" sz="2400" dirty="0"/>
              <a:t>αποσμητικά σπρέι</a:t>
            </a:r>
            <a:r>
              <a:rPr lang="el-GR" sz="2400" dirty="0" smtClean="0"/>
              <a:t>,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400" dirty="0" smtClean="0"/>
              <a:t>πούδρα </a:t>
            </a:r>
            <a:r>
              <a:rPr lang="en-US" sz="2400" dirty="0" err="1" smtClean="0"/>
              <a:t>Daktarin</a:t>
            </a:r>
            <a:r>
              <a:rPr lang="el-GR" sz="2400" dirty="0" smtClean="0"/>
              <a:t> 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400" dirty="0" smtClean="0"/>
              <a:t>απορροφητικά </a:t>
            </a:r>
            <a:r>
              <a:rPr lang="el-GR" sz="2400" dirty="0"/>
              <a:t>ένθετα υποδημάτων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400" dirty="0"/>
              <a:t>και βαμβακερές κάλτσες.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806" y="1876443"/>
            <a:ext cx="3595688" cy="269329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13997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6341" y="1039017"/>
            <a:ext cx="624029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u="sng" dirty="0" smtClean="0">
                <a:solidFill>
                  <a:schemeClr val="accent1">
                    <a:lumMod val="75000"/>
                  </a:schemeClr>
                </a:solidFill>
              </a:rPr>
              <a:t>Ανιδρωσία</a:t>
            </a:r>
          </a:p>
          <a:p>
            <a:r>
              <a:rPr lang="el-GR" sz="2400" dirty="0"/>
              <a:t>Η ανιδρωσία χαρακτηρίζει την έλλειψη εφίδρωσης</a:t>
            </a:r>
            <a:r>
              <a:rPr lang="el-GR" sz="2400" dirty="0" smtClean="0"/>
              <a:t>. </a:t>
            </a:r>
            <a:endParaRPr lang="el-GR" sz="2400" dirty="0"/>
          </a:p>
          <a:p>
            <a:endParaRPr lang="el-GR" sz="2400" dirty="0" smtClean="0"/>
          </a:p>
          <a:p>
            <a:r>
              <a:rPr lang="el-GR" sz="2400" dirty="0" smtClean="0"/>
              <a:t>Συνήθως </a:t>
            </a:r>
            <a:r>
              <a:rPr lang="el-GR" sz="2400" dirty="0"/>
              <a:t>υποδηλώνει οργανική νόσο. </a:t>
            </a:r>
            <a:endParaRPr lang="el-GR" sz="2400" dirty="0" smtClean="0"/>
          </a:p>
          <a:p>
            <a:r>
              <a:rPr lang="el-GR" sz="2400" dirty="0" smtClean="0"/>
              <a:t>Άλλοτε δηλώνεται </a:t>
            </a:r>
            <a:r>
              <a:rPr lang="el-GR" sz="2400" dirty="0"/>
              <a:t>σε μεμονωμένο σύμπτωμα και άλλοτε μαζί με νευρολογικές ανεπάρκειες.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5105" y="1546852"/>
            <a:ext cx="3451466" cy="319996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80126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92591" y="1452380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l-GR" sz="2400" dirty="0" smtClean="0"/>
              <a:t>Η </a:t>
            </a:r>
            <a:r>
              <a:rPr lang="el-GR" sz="2400" dirty="0"/>
              <a:t>ανιδρωσία </a:t>
            </a:r>
            <a:r>
              <a:rPr lang="el-GR" sz="2400" dirty="0" smtClean="0"/>
              <a:t>μπορεί να </a:t>
            </a:r>
            <a:r>
              <a:rPr lang="el-GR" sz="2400" dirty="0"/>
              <a:t>είναι </a:t>
            </a:r>
            <a:r>
              <a:rPr lang="el-GR" sz="2400" dirty="0" smtClean="0"/>
              <a:t>σύμπτωμα</a:t>
            </a:r>
            <a:r>
              <a:rPr lang="en-US" sz="2400" dirty="0" smtClean="0"/>
              <a:t>: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endParaRPr lang="en-US" sz="2400" dirty="0" smtClean="0"/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400" dirty="0" smtClean="0"/>
              <a:t>σακχαρώδους </a:t>
            </a:r>
            <a:r>
              <a:rPr lang="el-GR" sz="2400" dirty="0"/>
              <a:t>διαβήτη, </a:t>
            </a:r>
            <a:endParaRPr lang="el-GR" sz="2400" dirty="0" smtClean="0"/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400" dirty="0" smtClean="0"/>
              <a:t>σκληροδερμίας</a:t>
            </a:r>
            <a:r>
              <a:rPr lang="el-GR" sz="2400" dirty="0"/>
              <a:t>, </a:t>
            </a:r>
            <a:endParaRPr lang="el-GR" sz="2400" dirty="0" smtClean="0"/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400" dirty="0" smtClean="0"/>
              <a:t>απουσίας </a:t>
            </a:r>
            <a:r>
              <a:rPr lang="el-GR" sz="2400" dirty="0"/>
              <a:t>ιδρωτοποιών αδένων, </a:t>
            </a:r>
            <a:endParaRPr lang="el-GR" sz="2400" dirty="0" smtClean="0"/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400" dirty="0" smtClean="0"/>
              <a:t>εκζέματος</a:t>
            </a:r>
            <a:r>
              <a:rPr lang="el-GR" sz="2400" dirty="0"/>
              <a:t>, </a:t>
            </a:r>
            <a:endParaRPr lang="el-GR" sz="2400" dirty="0" smtClean="0"/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400" dirty="0" smtClean="0"/>
              <a:t>ψωρίασης</a:t>
            </a:r>
            <a:r>
              <a:rPr lang="el-GR" sz="2400" dirty="0"/>
              <a:t>, </a:t>
            </a:r>
            <a:endParaRPr lang="el-GR" sz="2400" dirty="0" smtClean="0"/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400" dirty="0" smtClean="0"/>
              <a:t>λήψης </a:t>
            </a:r>
            <a:r>
              <a:rPr lang="el-GR" sz="2400" dirty="0"/>
              <a:t>φαρμάκων </a:t>
            </a:r>
            <a:endParaRPr lang="en-US" sz="2400" dirty="0" smtClean="0"/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400" dirty="0" smtClean="0"/>
              <a:t>ή </a:t>
            </a:r>
            <a:r>
              <a:rPr lang="el-GR" sz="2400" dirty="0"/>
              <a:t>και άλλων καταστάσεων.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92591" y="867605"/>
            <a:ext cx="39389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u="sng" dirty="0" smtClean="0">
                <a:solidFill>
                  <a:schemeClr val="accent1">
                    <a:lumMod val="75000"/>
                  </a:schemeClr>
                </a:solidFill>
              </a:rPr>
              <a:t>Αίτια</a:t>
            </a:r>
            <a:endParaRPr lang="en-US" sz="3200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437" y="676554"/>
            <a:ext cx="2909328" cy="29093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18715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1779"/>
          <a:stretch/>
        </p:blipFill>
        <p:spPr>
          <a:xfrm>
            <a:off x="6623235" y="2102577"/>
            <a:ext cx="3120545" cy="240510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62929" y="1830030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400" dirty="0"/>
              <a:t>Η θεραπεία </a:t>
            </a:r>
            <a:r>
              <a:rPr lang="el-GR" sz="2400" dirty="0" smtClean="0"/>
              <a:t>για την ανιδρωσία στρέφεται </a:t>
            </a:r>
            <a:r>
              <a:rPr lang="el-GR" sz="2400" dirty="0"/>
              <a:t>στο </a:t>
            </a:r>
            <a:r>
              <a:rPr lang="el-GR" sz="2400" u="sng" dirty="0"/>
              <a:t>πιθανότερο αίτιο</a:t>
            </a:r>
            <a:r>
              <a:rPr lang="el-GR" sz="2400" dirty="0"/>
              <a:t>. </a:t>
            </a:r>
            <a:endParaRPr lang="el-GR" sz="2400" dirty="0" smtClean="0"/>
          </a:p>
          <a:p>
            <a:r>
              <a:rPr lang="el-GR" sz="2400" dirty="0" smtClean="0"/>
              <a:t>Εάν </a:t>
            </a:r>
            <a:r>
              <a:rPr lang="el-GR" sz="2400" dirty="0"/>
              <a:t>το αίτιο δεν θεραπεύεται τότε συνίσταται </a:t>
            </a:r>
            <a:r>
              <a:rPr lang="el-GR" sz="2400" dirty="0" smtClean="0"/>
              <a:t>χρήση μαλακτικών ουσιών, όπως κρέμα με ουρία, </a:t>
            </a:r>
            <a:r>
              <a:rPr lang="el-GR" sz="2400" dirty="0"/>
              <a:t>οι οποίες ελαττώνουν το δυσάρεστο αίσθημα που προκαλείται από την </a:t>
            </a:r>
            <a:r>
              <a:rPr lang="el-GR" sz="2400" dirty="0" smtClean="0"/>
              <a:t>ανιδρωσία.</a:t>
            </a:r>
            <a:endParaRPr lang="el-GR" sz="2400" dirty="0"/>
          </a:p>
        </p:txBody>
      </p:sp>
      <p:sp>
        <p:nvSpPr>
          <p:cNvPr id="3" name="Rectangle 2"/>
          <p:cNvSpPr/>
          <p:nvPr/>
        </p:nvSpPr>
        <p:spPr>
          <a:xfrm>
            <a:off x="1162929" y="1245255"/>
            <a:ext cx="19912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u="sng" dirty="0" smtClean="0">
                <a:solidFill>
                  <a:schemeClr val="accent1">
                    <a:lumMod val="75000"/>
                  </a:schemeClr>
                </a:solidFill>
              </a:rPr>
              <a:t>Θεραπεία</a:t>
            </a:r>
            <a:endParaRPr lang="en-US" sz="3200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9478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74825" y="260351"/>
            <a:ext cx="7239000" cy="1362075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l-GR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ΕΥΧΑΡΙΣΤΩ ΓΙΑ ΤΗΝ ΠΡΟΣΟΧΗ ΣΑΣ!!!</a:t>
            </a:r>
            <a:endParaRPr lang="el-GR" u="sng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552" y="1988841"/>
            <a:ext cx="6355804" cy="35960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78889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1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</TotalTime>
  <Words>223</Words>
  <Application>Microsoft Office PowerPoint</Application>
  <PresentationFormat>Προσαρμογή</PresentationFormat>
  <Paragraphs>42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7</vt:i4>
      </vt:variant>
    </vt:vector>
  </HeadingPairs>
  <TitlesOfParts>
    <vt:vector size="9" baseType="lpstr">
      <vt:lpstr>Facet</vt:lpstr>
      <vt:lpstr>1_Facet</vt:lpstr>
      <vt:lpstr>Υπεριδρωσία και Ανιδρωσία</vt:lpstr>
      <vt:lpstr>Διαφάνεια 2</vt:lpstr>
      <vt:lpstr>Διαφάνεια 3</vt:lpstr>
      <vt:lpstr>Διαφάνεια 4</vt:lpstr>
      <vt:lpstr>Διαφάνεια 5</vt:lpstr>
      <vt:lpstr>Διαφάνεια 6</vt:lpstr>
      <vt:lpstr>ΕΥΧΑΡΙΣΤΩ ΓΙΑ ΤΗΝ ΠΡΟΣΟΧΗ ΣΑΣ!!!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vsnt</dc:creator>
  <cp:lastModifiedBy>User</cp:lastModifiedBy>
  <cp:revision>11</cp:revision>
  <dcterms:created xsi:type="dcterms:W3CDTF">2020-06-09T19:55:49Z</dcterms:created>
  <dcterms:modified xsi:type="dcterms:W3CDTF">2021-11-29T11:16:58Z</dcterms:modified>
</cp:coreProperties>
</file>