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59" r:id="rId4"/>
    <p:sldId id="258" r:id="rId5"/>
    <p:sldId id="260" r:id="rId6"/>
    <p:sldId id="261" r:id="rId7"/>
    <p:sldId id="262" r:id="rId8"/>
    <p:sldId id="263" r:id="rId9"/>
    <p:sldId id="257"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9F49C82D-CA91-4556-9A25-ACF1FD472E36}" type="datetimeFigureOut">
              <a:rPr lang="el-GR" smtClean="0"/>
              <a:pPr/>
              <a:t>22/12/2021</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B5073DF-5CD2-49F2-8A7E-50F1550D5C3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F49C82D-CA91-4556-9A25-ACF1FD472E36}" type="datetimeFigureOut">
              <a:rPr lang="el-GR" smtClean="0"/>
              <a:pPr/>
              <a:t>22/12/2021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B5073DF-5CD2-49F2-8A7E-50F1550D5C3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F49C82D-CA91-4556-9A25-ACF1FD472E36}" type="datetimeFigureOut">
              <a:rPr lang="el-GR" smtClean="0"/>
              <a:pPr/>
              <a:t>22/12/2021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B5073DF-5CD2-49F2-8A7E-50F1550D5C3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F49C82D-CA91-4556-9A25-ACF1FD472E36}" type="datetimeFigureOut">
              <a:rPr lang="el-GR" smtClean="0"/>
              <a:pPr/>
              <a:t>22/12/2021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B5073DF-5CD2-49F2-8A7E-50F1550D5C3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F49C82D-CA91-4556-9A25-ACF1FD472E36}" type="datetimeFigureOut">
              <a:rPr lang="el-GR" smtClean="0"/>
              <a:pPr/>
              <a:t>22/12/2021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B5073DF-5CD2-49F2-8A7E-50F1550D5C3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9F49C82D-CA91-4556-9A25-ACF1FD472E36}" type="datetimeFigureOut">
              <a:rPr lang="el-GR" smtClean="0"/>
              <a:pPr/>
              <a:t>22/12/2021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B5073DF-5CD2-49F2-8A7E-50F1550D5C3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9F49C82D-CA91-4556-9A25-ACF1FD472E36}" type="datetimeFigureOut">
              <a:rPr lang="el-GR" smtClean="0"/>
              <a:pPr/>
              <a:t>22/12/2021</a:t>
            </a:fld>
            <a:endParaRPr lang="el-GR"/>
          </a:p>
        </p:txBody>
      </p:sp>
      <p:sp>
        <p:nvSpPr>
          <p:cNvPr id="27" name="26 - Θέση αριθμού διαφάνειας"/>
          <p:cNvSpPr>
            <a:spLocks noGrp="1"/>
          </p:cNvSpPr>
          <p:nvPr>
            <p:ph type="sldNum" sz="quarter" idx="11"/>
          </p:nvPr>
        </p:nvSpPr>
        <p:spPr/>
        <p:txBody>
          <a:bodyPr rtlCol="0"/>
          <a:lstStyle/>
          <a:p>
            <a:fld id="{AB5073DF-5CD2-49F2-8A7E-50F1550D5C3F}"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9F49C82D-CA91-4556-9A25-ACF1FD472E36}" type="datetimeFigureOut">
              <a:rPr lang="el-GR" smtClean="0"/>
              <a:pPr/>
              <a:t>22/12/2021</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AB5073DF-5CD2-49F2-8A7E-50F1550D5C3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F49C82D-CA91-4556-9A25-ACF1FD472E36}" type="datetimeFigureOut">
              <a:rPr lang="el-GR" smtClean="0"/>
              <a:pPr/>
              <a:t>22/12/2021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B5073DF-5CD2-49F2-8A7E-50F1550D5C3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9F49C82D-CA91-4556-9A25-ACF1FD472E36}" type="datetimeFigureOut">
              <a:rPr lang="el-GR" smtClean="0"/>
              <a:pPr/>
              <a:t>22/12/2021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B5073DF-5CD2-49F2-8A7E-50F1550D5C3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F49C82D-CA91-4556-9A25-ACF1FD472E36}" type="datetimeFigureOut">
              <a:rPr lang="el-GR" smtClean="0"/>
              <a:pPr/>
              <a:t>22/12/2021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B5073DF-5CD2-49F2-8A7E-50F1550D5C3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F49C82D-CA91-4556-9A25-ACF1FD472E36}" type="datetimeFigureOut">
              <a:rPr lang="el-GR" smtClean="0"/>
              <a:pPr/>
              <a:t>22/12/2021</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B5073DF-5CD2-49F2-8A7E-50F1550D5C3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57158" y="1000108"/>
            <a:ext cx="8458200" cy="1470025"/>
          </a:xfrm>
        </p:spPr>
        <p:txBody>
          <a:bodyPr>
            <a:normAutofit/>
          </a:bodyPr>
          <a:lstStyle/>
          <a:p>
            <a:pPr algn="ctr"/>
            <a:r>
              <a:rPr lang="el-GR" sz="5400" b="1" dirty="0" smtClean="0">
                <a:solidFill>
                  <a:schemeClr val="accent2">
                    <a:lumMod val="75000"/>
                  </a:schemeClr>
                </a:solidFill>
                <a:latin typeface="Calibri" pitchFamily="34" charset="0"/>
              </a:rPr>
              <a:t>ΧΤΙΣΤΟ ΓΑΛΛΙΚΟ ΜΕ</a:t>
            </a:r>
            <a:r>
              <a:rPr lang="en-US" sz="5400" b="1" dirty="0" smtClean="0">
                <a:solidFill>
                  <a:schemeClr val="accent2">
                    <a:lumMod val="75000"/>
                  </a:schemeClr>
                </a:solidFill>
                <a:latin typeface="Calibri" pitchFamily="34" charset="0"/>
              </a:rPr>
              <a:t> GEL</a:t>
            </a:r>
            <a:endParaRPr lang="el-GR" sz="5400" b="1" dirty="0">
              <a:solidFill>
                <a:schemeClr val="accent2">
                  <a:lumMod val="75000"/>
                </a:schemeClr>
              </a:solidFill>
              <a:latin typeface="Calibri" pitchFamily="34" charset="0"/>
            </a:endParaRPr>
          </a:p>
        </p:txBody>
      </p:sp>
      <p:sp>
        <p:nvSpPr>
          <p:cNvPr id="4" name="2 - Υπότιτλος"/>
          <p:cNvSpPr>
            <a:spLocks noGrp="1"/>
          </p:cNvSpPr>
          <p:nvPr>
            <p:ph type="subTitle" idx="1"/>
          </p:nvPr>
        </p:nvSpPr>
        <p:spPr>
          <a:xfrm>
            <a:off x="2814622" y="4786322"/>
            <a:ext cx="6329378" cy="1752600"/>
          </a:xfrm>
        </p:spPr>
        <p:txBody>
          <a:bodyPr>
            <a:noAutofit/>
          </a:bodyPr>
          <a:lstStyle/>
          <a:p>
            <a:pPr algn="r"/>
            <a:r>
              <a:rPr lang="el-GR" sz="2000" dirty="0" smtClean="0">
                <a:solidFill>
                  <a:schemeClr val="accent2">
                    <a:lumMod val="75000"/>
                  </a:schemeClr>
                </a:solidFill>
                <a:latin typeface="Calibri" pitchFamily="34" charset="0"/>
              </a:rPr>
              <a:t>Ειδικότητα</a:t>
            </a:r>
            <a:r>
              <a:rPr lang="en-US" sz="2000" dirty="0" smtClean="0">
                <a:solidFill>
                  <a:schemeClr val="accent2">
                    <a:lumMod val="75000"/>
                  </a:schemeClr>
                </a:solidFill>
                <a:latin typeface="Calibri" pitchFamily="34" charset="0"/>
              </a:rPr>
              <a:t>:T</a:t>
            </a:r>
            <a:r>
              <a:rPr lang="el-GR" sz="2000" dirty="0" smtClean="0">
                <a:solidFill>
                  <a:schemeClr val="accent2">
                    <a:lumMod val="75000"/>
                  </a:schemeClr>
                </a:solidFill>
                <a:latin typeface="Calibri" pitchFamily="34" charset="0"/>
              </a:rPr>
              <a:t>εχνικός Αισθητικός Ποδολογίας-Καλλωπισμού Νυχιών και Ονυχοπλαστικής</a:t>
            </a:r>
          </a:p>
          <a:p>
            <a:pPr algn="r"/>
            <a:r>
              <a:rPr lang="el-GR" sz="2000" dirty="0" smtClean="0">
                <a:solidFill>
                  <a:schemeClr val="accent2">
                    <a:lumMod val="75000"/>
                  </a:schemeClr>
                </a:solidFill>
                <a:latin typeface="Calibri" pitchFamily="34" charset="0"/>
              </a:rPr>
              <a:t>	</a:t>
            </a:r>
            <a:r>
              <a:rPr lang="el-GR" sz="2000" dirty="0" smtClean="0">
                <a:solidFill>
                  <a:schemeClr val="accent2">
                    <a:lumMod val="75000"/>
                  </a:schemeClr>
                </a:solidFill>
                <a:latin typeface="Calibri" pitchFamily="34" charset="0"/>
              </a:rPr>
              <a:t>Γ’ </a:t>
            </a:r>
            <a:r>
              <a:rPr lang="el-GR" sz="2000" dirty="0" smtClean="0">
                <a:solidFill>
                  <a:schemeClr val="accent2">
                    <a:lumMod val="75000"/>
                  </a:schemeClr>
                </a:solidFill>
                <a:latin typeface="Calibri" pitchFamily="34" charset="0"/>
              </a:rPr>
              <a:t>Εξάμηνο</a:t>
            </a:r>
          </a:p>
          <a:p>
            <a:pPr algn="r"/>
            <a:r>
              <a:rPr lang="el-GR" sz="2000" dirty="0" smtClean="0">
                <a:solidFill>
                  <a:schemeClr val="accent2">
                    <a:lumMod val="75000"/>
                  </a:schemeClr>
                </a:solidFill>
                <a:latin typeface="Calibri" pitchFamily="34" charset="0"/>
              </a:rPr>
              <a:t>Μάθημα</a:t>
            </a:r>
            <a:r>
              <a:rPr lang="en-US" sz="2000" dirty="0" smtClean="0">
                <a:solidFill>
                  <a:schemeClr val="accent2">
                    <a:lumMod val="75000"/>
                  </a:schemeClr>
                </a:solidFill>
                <a:latin typeface="Calibri" pitchFamily="34" charset="0"/>
              </a:rPr>
              <a:t>:</a:t>
            </a:r>
            <a:r>
              <a:rPr lang="el-GR" sz="2000" dirty="0" smtClean="0">
                <a:solidFill>
                  <a:schemeClr val="accent2">
                    <a:lumMod val="75000"/>
                  </a:schemeClr>
                </a:solidFill>
                <a:latin typeface="Calibri" pitchFamily="34" charset="0"/>
              </a:rPr>
              <a:t>Πρακτική Εφαρμογή Στην Ειδικότητα</a:t>
            </a:r>
          </a:p>
          <a:p>
            <a:pPr algn="r"/>
            <a:r>
              <a:rPr lang="el-GR" sz="2000" dirty="0" smtClean="0">
                <a:solidFill>
                  <a:schemeClr val="accent2">
                    <a:lumMod val="75000"/>
                  </a:schemeClr>
                </a:solidFill>
                <a:latin typeface="Calibri" pitchFamily="34" charset="0"/>
              </a:rPr>
              <a:t>Ματοπούλου Ελένη</a:t>
            </a:r>
            <a:endParaRPr lang="en-US" sz="2000" dirty="0" smtClean="0">
              <a:solidFill>
                <a:schemeClr val="accent2">
                  <a:lumMod val="75000"/>
                </a:schemeClr>
              </a:solidFill>
              <a:latin typeface="Calibri" pitchFamily="34" charset="0"/>
            </a:endParaRPr>
          </a:p>
          <a:p>
            <a:pPr algn="r"/>
            <a:r>
              <a:rPr lang="el-GR" sz="2000" dirty="0" smtClean="0">
                <a:solidFill>
                  <a:schemeClr val="accent2">
                    <a:lumMod val="75000"/>
                  </a:schemeClr>
                </a:solidFill>
                <a:latin typeface="Calibri" pitchFamily="34" charset="0"/>
              </a:rPr>
              <a:t>Θεσσαλονίκη 202</a:t>
            </a:r>
            <a:r>
              <a:rPr lang="en-US" sz="2000" dirty="0" smtClean="0">
                <a:solidFill>
                  <a:schemeClr val="accent2">
                    <a:lumMod val="75000"/>
                  </a:schemeClr>
                </a:solidFill>
                <a:latin typeface="Calibri" pitchFamily="34" charset="0"/>
              </a:rPr>
              <a:t>1</a:t>
            </a:r>
            <a:r>
              <a:rPr lang="el-GR" sz="2000" dirty="0" smtClean="0">
                <a:solidFill>
                  <a:schemeClr val="accent2">
                    <a:lumMod val="75000"/>
                  </a:schemeClr>
                </a:solidFill>
                <a:latin typeface="Calibri" pitchFamily="34" charset="0"/>
              </a:rPr>
              <a:t> </a:t>
            </a:r>
          </a:p>
          <a:p>
            <a:pPr algn="r"/>
            <a:r>
              <a:rPr lang="el-GR" sz="2000" dirty="0" smtClean="0">
                <a:solidFill>
                  <a:schemeClr val="accent2">
                    <a:lumMod val="75000"/>
                  </a:schemeClr>
                </a:solidFill>
                <a:latin typeface="Calibri" pitchFamily="34" charset="0"/>
              </a:rPr>
              <a:t>	</a:t>
            </a:r>
          </a:p>
          <a:p>
            <a:endParaRPr lang="el-GR" sz="2000" dirty="0" smtClean="0">
              <a:solidFill>
                <a:schemeClr val="accent2">
                  <a:lumMod val="75000"/>
                </a:schemeClr>
              </a:solidFill>
              <a:latin typeface="Calibri" pitchFamily="34" charset="0"/>
            </a:endParaRPr>
          </a:p>
          <a:p>
            <a:endParaRPr lang="el-GR" sz="1200" dirty="0">
              <a:solidFill>
                <a:schemeClr val="accent2">
                  <a:lumMod val="75000"/>
                </a:schemeClr>
              </a:solidFill>
              <a:latin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571472" y="1357298"/>
            <a:ext cx="7786742" cy="1015663"/>
          </a:xfrm>
          <a:prstGeom prst="rect">
            <a:avLst/>
          </a:prstGeom>
          <a:noFill/>
        </p:spPr>
        <p:txBody>
          <a:bodyPr wrap="square" rtlCol="0">
            <a:spAutoFit/>
          </a:bodyPr>
          <a:lstStyle/>
          <a:p>
            <a:pPr algn="ctr"/>
            <a:r>
              <a:rPr lang="el-GR" sz="2000" dirty="0" smtClean="0">
                <a:solidFill>
                  <a:schemeClr val="tx2">
                    <a:lumMod val="75000"/>
                  </a:schemeClr>
                </a:solidFill>
                <a:latin typeface="Calibri" pitchFamily="34" charset="0"/>
              </a:rPr>
              <a:t>Στα τεχνητά νύχια μπορούμε να κάνουμε με </a:t>
            </a:r>
            <a:r>
              <a:rPr lang="en-US" sz="2000" dirty="0" smtClean="0">
                <a:solidFill>
                  <a:schemeClr val="tx2">
                    <a:lumMod val="75000"/>
                  </a:schemeClr>
                </a:solidFill>
                <a:latin typeface="Calibri" pitchFamily="34" charset="0"/>
              </a:rPr>
              <a:t>gel </a:t>
            </a:r>
            <a:r>
              <a:rPr lang="el-GR" sz="2000" dirty="0" smtClean="0">
                <a:solidFill>
                  <a:schemeClr val="tx2">
                    <a:lumMod val="75000"/>
                  </a:schemeClr>
                </a:solidFill>
                <a:latin typeface="Calibri" pitchFamily="34" charset="0"/>
              </a:rPr>
              <a:t>χτιστό γαλλικό ή αλλιώς αντίστροφη τεχνική γαλλικού. Σε αυτή τη περίπτωση θα χτίσουμε το νύχι  κάνοντας γαλλικό. </a:t>
            </a:r>
            <a:endParaRPr lang="el-GR" sz="2000" dirty="0">
              <a:solidFill>
                <a:schemeClr val="tx2">
                  <a:lumMod val="75000"/>
                </a:schemeClr>
              </a:solidFill>
              <a:latin typeface="Calibri" pitchFamily="34" charset="0"/>
            </a:endParaRPr>
          </a:p>
        </p:txBody>
      </p:sp>
      <p:pic>
        <p:nvPicPr>
          <p:cNvPr id="1026" name="Picture 2" descr="Nails Nails Nails - Nail Design Ideas! | French acrylic nails, Square  acrylic nails, White tip acrylic nails"/>
          <p:cNvPicPr>
            <a:picLocks noChangeAspect="1" noChangeArrowheads="1"/>
          </p:cNvPicPr>
          <p:nvPr/>
        </p:nvPicPr>
        <p:blipFill>
          <a:blip r:embed="rId2"/>
          <a:srcRect t="-1818" r="6658"/>
          <a:stretch>
            <a:fillRect/>
          </a:stretch>
        </p:blipFill>
        <p:spPr bwMode="auto">
          <a:xfrm>
            <a:off x="2500298" y="2428868"/>
            <a:ext cx="3929090" cy="400052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71472" y="1643050"/>
            <a:ext cx="8143932" cy="4093428"/>
          </a:xfrm>
          <a:prstGeom prst="rect">
            <a:avLst/>
          </a:prstGeom>
        </p:spPr>
        <p:txBody>
          <a:bodyPr wrap="square">
            <a:spAutoFit/>
          </a:bodyPr>
          <a:lstStyle/>
          <a:p>
            <a:pPr algn="ctr"/>
            <a:r>
              <a:rPr lang="el-GR" sz="2000" u="sng" dirty="0" smtClean="0">
                <a:solidFill>
                  <a:schemeClr val="tx2">
                    <a:lumMod val="75000"/>
                  </a:schemeClr>
                </a:solidFill>
                <a:latin typeface="Calibri" pitchFamily="34" charset="0"/>
              </a:rPr>
              <a:t>Χτιστό γαλλικό με</a:t>
            </a:r>
            <a:r>
              <a:rPr lang="en-US" sz="2000" u="sng" dirty="0" smtClean="0">
                <a:solidFill>
                  <a:schemeClr val="tx2">
                    <a:lumMod val="75000"/>
                  </a:schemeClr>
                </a:solidFill>
                <a:latin typeface="Calibri" pitchFamily="34" charset="0"/>
              </a:rPr>
              <a:t> gel</a:t>
            </a:r>
          </a:p>
          <a:p>
            <a:pPr algn="ctr"/>
            <a:endParaRPr lang="el-GR" sz="2000" u="sng" dirty="0" smtClean="0">
              <a:solidFill>
                <a:schemeClr val="tx2">
                  <a:lumMod val="75000"/>
                </a:schemeClr>
              </a:solidFill>
              <a:latin typeface="Calibri" pitchFamily="34" charset="0"/>
            </a:endParaRPr>
          </a:p>
          <a:p>
            <a:pPr algn="ctr"/>
            <a:r>
              <a:rPr lang="el-GR" sz="2000" u="sng" dirty="0" smtClean="0">
                <a:solidFill>
                  <a:schemeClr val="tx2">
                    <a:lumMod val="75000"/>
                  </a:schemeClr>
                </a:solidFill>
                <a:latin typeface="Calibri" pitchFamily="34" charset="0"/>
              </a:rPr>
              <a:t>Υλικά και εργαλεία</a:t>
            </a:r>
          </a:p>
          <a:p>
            <a:pPr algn="ctr"/>
            <a:endParaRPr lang="el-GR" sz="2000" u="sng" dirty="0" smtClean="0">
              <a:solidFill>
                <a:schemeClr val="tx2">
                  <a:lumMod val="75000"/>
                </a:schemeClr>
              </a:solidFill>
              <a:latin typeface="Calibri" pitchFamily="34" charset="0"/>
            </a:endParaRPr>
          </a:p>
          <a:p>
            <a:pPr algn="ctr"/>
            <a:endParaRPr lang="el-GR" sz="2000" dirty="0" smtClean="0">
              <a:solidFill>
                <a:schemeClr val="tx2">
                  <a:lumMod val="75000"/>
                </a:schemeClr>
              </a:solidFill>
              <a:latin typeface="Calibri" pitchFamily="34" charset="0"/>
            </a:endParaRPr>
          </a:p>
          <a:p>
            <a:pPr algn="ctr"/>
            <a:r>
              <a:rPr lang="el-GR" sz="2000" dirty="0" smtClean="0">
                <a:solidFill>
                  <a:schemeClr val="tx2">
                    <a:lumMod val="75000"/>
                  </a:schemeClr>
                </a:solidFill>
                <a:latin typeface="Calibri" pitchFamily="34" charset="0"/>
              </a:rPr>
              <a:t>Όλα τα υλικά και εργαλεία του</a:t>
            </a:r>
            <a:r>
              <a:rPr lang="en-US" sz="2000" dirty="0" smtClean="0">
                <a:solidFill>
                  <a:schemeClr val="tx2">
                    <a:lumMod val="75000"/>
                  </a:schemeClr>
                </a:solidFill>
                <a:latin typeface="Calibri" pitchFamily="34" charset="0"/>
              </a:rPr>
              <a:t> gel</a:t>
            </a:r>
            <a:endParaRPr lang="el-GR" sz="2000" dirty="0" smtClean="0">
              <a:solidFill>
                <a:schemeClr val="tx2">
                  <a:lumMod val="75000"/>
                </a:schemeClr>
              </a:solidFill>
              <a:latin typeface="Calibri" pitchFamily="34" charset="0"/>
            </a:endParaRPr>
          </a:p>
          <a:p>
            <a:pPr algn="ctr"/>
            <a:r>
              <a:rPr lang="el-GR" sz="2000" dirty="0" smtClean="0">
                <a:solidFill>
                  <a:schemeClr val="tx2">
                    <a:lumMod val="75000"/>
                  </a:schemeClr>
                </a:solidFill>
                <a:latin typeface="Calibri" pitchFamily="34" charset="0"/>
              </a:rPr>
              <a:t>Όλα τα υλικά και εργαλεία του ξηρού μανικιούρ</a:t>
            </a:r>
          </a:p>
          <a:p>
            <a:pPr algn="ctr"/>
            <a:endParaRPr lang="el-GR" sz="2000" dirty="0" smtClean="0">
              <a:solidFill>
                <a:schemeClr val="tx2">
                  <a:lumMod val="75000"/>
                </a:schemeClr>
              </a:solidFill>
              <a:latin typeface="Calibri" pitchFamily="34" charset="0"/>
            </a:endParaRPr>
          </a:p>
          <a:p>
            <a:pPr algn="ctr"/>
            <a:r>
              <a:rPr lang="el-GR" sz="2000" dirty="0" smtClean="0">
                <a:solidFill>
                  <a:schemeClr val="tx2">
                    <a:lumMod val="75000"/>
                  </a:schemeClr>
                </a:solidFill>
                <a:latin typeface="Calibri" pitchFamily="34" charset="0"/>
              </a:rPr>
              <a:t>ΚΑΙ ΕΠΙΠΛΕΟΝ </a:t>
            </a:r>
          </a:p>
          <a:p>
            <a:pPr algn="ctr"/>
            <a:endParaRPr lang="en-US" sz="2000" dirty="0" smtClean="0">
              <a:solidFill>
                <a:schemeClr val="tx2">
                  <a:lumMod val="75000"/>
                </a:schemeClr>
              </a:solidFill>
              <a:latin typeface="Calibri" pitchFamily="34" charset="0"/>
            </a:endParaRPr>
          </a:p>
          <a:p>
            <a:pPr algn="ctr"/>
            <a:r>
              <a:rPr lang="el-GR" sz="2000" dirty="0" smtClean="0">
                <a:solidFill>
                  <a:schemeClr val="tx2">
                    <a:lumMod val="75000"/>
                  </a:schemeClr>
                </a:solidFill>
                <a:latin typeface="Calibri" pitchFamily="34" charset="0"/>
              </a:rPr>
              <a:t>Ροζ </a:t>
            </a:r>
            <a:r>
              <a:rPr lang="en-US" sz="2000" dirty="0" smtClean="0">
                <a:solidFill>
                  <a:schemeClr val="tx2">
                    <a:lumMod val="75000"/>
                  </a:schemeClr>
                </a:solidFill>
                <a:latin typeface="Calibri" pitchFamily="34" charset="0"/>
              </a:rPr>
              <a:t>gel </a:t>
            </a:r>
            <a:r>
              <a:rPr lang="el-GR" sz="2000" dirty="0" smtClean="0">
                <a:solidFill>
                  <a:schemeClr val="tx2">
                    <a:lumMod val="75000"/>
                  </a:schemeClr>
                </a:solidFill>
                <a:latin typeface="Calibri" pitchFamily="34" charset="0"/>
              </a:rPr>
              <a:t>ή </a:t>
            </a:r>
            <a:r>
              <a:rPr lang="en-US" sz="2000" dirty="0" smtClean="0">
                <a:solidFill>
                  <a:schemeClr val="tx2">
                    <a:lumMod val="75000"/>
                  </a:schemeClr>
                </a:solidFill>
                <a:latin typeface="Calibri" pitchFamily="34" charset="0"/>
              </a:rPr>
              <a:t>camouflage </a:t>
            </a:r>
            <a:endParaRPr lang="el-GR" sz="2000" dirty="0" smtClean="0">
              <a:solidFill>
                <a:schemeClr val="tx2">
                  <a:lumMod val="75000"/>
                </a:schemeClr>
              </a:solidFill>
              <a:latin typeface="Calibri" pitchFamily="34" charset="0"/>
            </a:endParaRPr>
          </a:p>
          <a:p>
            <a:pPr algn="ctr"/>
            <a:r>
              <a:rPr lang="el-GR" sz="2000" dirty="0" smtClean="0">
                <a:solidFill>
                  <a:schemeClr val="tx2">
                    <a:lumMod val="75000"/>
                  </a:schemeClr>
                </a:solidFill>
                <a:latin typeface="Calibri" pitchFamily="34" charset="0"/>
              </a:rPr>
              <a:t>Άσπρο</a:t>
            </a:r>
            <a:r>
              <a:rPr lang="en-US" sz="2000" dirty="0" smtClean="0">
                <a:solidFill>
                  <a:schemeClr val="tx2">
                    <a:lumMod val="75000"/>
                  </a:schemeClr>
                </a:solidFill>
                <a:latin typeface="Calibri" pitchFamily="34" charset="0"/>
              </a:rPr>
              <a:t> gel</a:t>
            </a:r>
            <a:endParaRPr lang="el-GR" sz="2000" dirty="0" smtClean="0">
              <a:solidFill>
                <a:schemeClr val="tx2">
                  <a:lumMod val="75000"/>
                </a:schemeClr>
              </a:solidFill>
              <a:latin typeface="Calibri" pitchFamily="34" charset="0"/>
            </a:endParaRPr>
          </a:p>
          <a:p>
            <a:pPr algn="ctr"/>
            <a:r>
              <a:rPr lang="el-GR" sz="2000" dirty="0" smtClean="0">
                <a:solidFill>
                  <a:schemeClr val="tx2">
                    <a:lumMod val="75000"/>
                  </a:schemeClr>
                </a:solidFill>
                <a:latin typeface="Calibri" pitchFamily="34" charset="0"/>
              </a:rPr>
              <a:t>Διάφανο</a:t>
            </a:r>
            <a:r>
              <a:rPr lang="en-US" sz="2000" dirty="0" smtClean="0">
                <a:solidFill>
                  <a:schemeClr val="tx2">
                    <a:lumMod val="75000"/>
                  </a:schemeClr>
                </a:solidFill>
                <a:latin typeface="Calibri" pitchFamily="34" charset="0"/>
              </a:rPr>
              <a:t> gel</a:t>
            </a:r>
            <a:endParaRPr lang="el-GR" sz="2000" dirty="0" smtClean="0">
              <a:solidFill>
                <a:schemeClr val="tx2">
                  <a:lumMod val="75000"/>
                </a:schemeClr>
              </a:solidFill>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57158" y="1857364"/>
            <a:ext cx="8358246" cy="3293209"/>
          </a:xfrm>
          <a:prstGeom prst="rect">
            <a:avLst/>
          </a:prstGeom>
          <a:noFill/>
        </p:spPr>
        <p:txBody>
          <a:bodyPr wrap="square" rtlCol="0">
            <a:spAutoFit/>
          </a:bodyPr>
          <a:lstStyle/>
          <a:p>
            <a:pPr algn="ctr"/>
            <a:r>
              <a:rPr lang="el-GR" sz="2800" u="sng" dirty="0" smtClean="0">
                <a:solidFill>
                  <a:schemeClr val="tx2">
                    <a:lumMod val="75000"/>
                  </a:schemeClr>
                </a:solidFill>
                <a:latin typeface="Calibri" pitchFamily="34" charset="0"/>
              </a:rPr>
              <a:t>ΧΤΙΣΤΟ ΓΑΛΛΙΚΟ ΜΕ</a:t>
            </a:r>
            <a:r>
              <a:rPr lang="en-US" sz="2800" u="sng" dirty="0" smtClean="0">
                <a:solidFill>
                  <a:schemeClr val="tx2">
                    <a:lumMod val="75000"/>
                  </a:schemeClr>
                </a:solidFill>
                <a:latin typeface="Calibri" pitchFamily="34" charset="0"/>
              </a:rPr>
              <a:t> GEL</a:t>
            </a:r>
            <a:endParaRPr lang="el-GR" sz="2800" u="sng" dirty="0" smtClean="0">
              <a:solidFill>
                <a:schemeClr val="tx2">
                  <a:lumMod val="75000"/>
                </a:schemeClr>
              </a:solidFill>
              <a:latin typeface="Calibri" pitchFamily="34" charset="0"/>
            </a:endParaRPr>
          </a:p>
          <a:p>
            <a:endParaRPr lang="en-US" dirty="0" smtClean="0">
              <a:solidFill>
                <a:schemeClr val="tx2">
                  <a:lumMod val="75000"/>
                </a:schemeClr>
              </a:solidFill>
              <a:latin typeface="Calibri" pitchFamily="34" charset="0"/>
            </a:endParaRPr>
          </a:p>
          <a:p>
            <a:endParaRPr lang="en-US" dirty="0" smtClean="0">
              <a:solidFill>
                <a:schemeClr val="tx2">
                  <a:lumMod val="75000"/>
                </a:schemeClr>
              </a:solidFill>
              <a:latin typeface="Calibri" pitchFamily="34" charset="0"/>
            </a:endParaRPr>
          </a:p>
          <a:p>
            <a:endParaRPr lang="el-GR" dirty="0" smtClean="0">
              <a:solidFill>
                <a:schemeClr val="tx2">
                  <a:lumMod val="75000"/>
                </a:schemeClr>
              </a:solidFill>
              <a:latin typeface="Calibri" pitchFamily="34" charset="0"/>
            </a:endParaRPr>
          </a:p>
          <a:p>
            <a:pPr algn="ctr"/>
            <a:r>
              <a:rPr lang="el-GR" dirty="0" smtClean="0">
                <a:solidFill>
                  <a:schemeClr val="tx2">
                    <a:lumMod val="75000"/>
                  </a:schemeClr>
                </a:solidFill>
                <a:latin typeface="Calibri" pitchFamily="34" charset="0"/>
              </a:rPr>
              <a:t>Αρχικά προετοιμάζω το νύχι κάνοντας ένα ξηρό μανικιούρ, μετά το μπαφάρισμα της επιφάνειας του νυχιού περνάω στη τοποθέτηση φόρμας η τιπ, περνάω </a:t>
            </a:r>
            <a:r>
              <a:rPr lang="en-US" dirty="0" smtClean="0">
                <a:solidFill>
                  <a:schemeClr val="tx2">
                    <a:lumMod val="75000"/>
                  </a:schemeClr>
                </a:solidFill>
                <a:latin typeface="Calibri" pitchFamily="34" charset="0"/>
              </a:rPr>
              <a:t>primer </a:t>
            </a:r>
            <a:r>
              <a:rPr lang="el-GR" dirty="0" smtClean="0">
                <a:solidFill>
                  <a:schemeClr val="tx2">
                    <a:lumMod val="75000"/>
                  </a:schemeClr>
                </a:solidFill>
                <a:latin typeface="Calibri" pitchFamily="34" charset="0"/>
              </a:rPr>
              <a:t>και ξεκινάω τη διαδικασία χτισίματος.</a:t>
            </a:r>
          </a:p>
          <a:p>
            <a:endParaRPr lang="el-GR" dirty="0" smtClean="0">
              <a:solidFill>
                <a:schemeClr val="tx2">
                  <a:lumMod val="75000"/>
                </a:schemeClr>
              </a:solidFill>
              <a:latin typeface="Calibri" pitchFamily="34" charset="0"/>
            </a:endParaRPr>
          </a:p>
          <a:p>
            <a:endParaRPr lang="el-GR" dirty="0" smtClean="0">
              <a:solidFill>
                <a:schemeClr val="tx2">
                  <a:lumMod val="75000"/>
                </a:schemeClr>
              </a:solidFill>
              <a:latin typeface="Calibri" pitchFamily="34" charset="0"/>
            </a:endParaRPr>
          </a:p>
          <a:p>
            <a:pPr>
              <a:buFont typeface="Wingdings" pitchFamily="2" charset="2"/>
              <a:buChar char="§"/>
            </a:pPr>
            <a:endParaRPr lang="el-GR" dirty="0" smtClean="0">
              <a:solidFill>
                <a:schemeClr val="tx2">
                  <a:lumMod val="75000"/>
                </a:schemeClr>
              </a:solidFill>
              <a:latin typeface="Calibri" pitchFamily="34" charset="0"/>
            </a:endParaRPr>
          </a:p>
          <a:p>
            <a:endParaRPr lang="el-GR" dirty="0" smtClean="0">
              <a:solidFill>
                <a:schemeClr val="tx2">
                  <a:lumMod val="75000"/>
                </a:schemeClr>
              </a:solidFill>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785786" y="1214422"/>
            <a:ext cx="7286676" cy="369332"/>
          </a:xfrm>
          <a:prstGeom prst="rect">
            <a:avLst/>
          </a:prstGeom>
          <a:noFill/>
        </p:spPr>
        <p:txBody>
          <a:bodyPr wrap="square" rtlCol="0">
            <a:spAutoFit/>
          </a:bodyPr>
          <a:lstStyle/>
          <a:p>
            <a:endParaRPr lang="el-GR" dirty="0">
              <a:solidFill>
                <a:schemeClr val="tx2">
                  <a:lumMod val="75000"/>
                </a:schemeClr>
              </a:solidFill>
              <a:latin typeface="Calibri" pitchFamily="34" charset="0"/>
            </a:endParaRPr>
          </a:p>
        </p:txBody>
      </p:sp>
      <p:sp>
        <p:nvSpPr>
          <p:cNvPr id="3" name="2 - TextBox"/>
          <p:cNvSpPr txBox="1"/>
          <p:nvPr/>
        </p:nvSpPr>
        <p:spPr>
          <a:xfrm>
            <a:off x="428596" y="917912"/>
            <a:ext cx="8429684" cy="5940088"/>
          </a:xfrm>
          <a:prstGeom prst="rect">
            <a:avLst/>
          </a:prstGeom>
          <a:noFill/>
        </p:spPr>
        <p:txBody>
          <a:bodyPr wrap="square" rtlCol="0">
            <a:spAutoFit/>
          </a:bodyPr>
          <a:lstStyle/>
          <a:p>
            <a:pPr>
              <a:buFont typeface="Wingdings" pitchFamily="2" charset="2"/>
              <a:buChar char="§"/>
            </a:pPr>
            <a:r>
              <a:rPr lang="el-GR" sz="2000" dirty="0" smtClean="0">
                <a:solidFill>
                  <a:schemeClr val="tx2">
                    <a:lumMod val="75000"/>
                  </a:schemeClr>
                </a:solidFill>
                <a:latin typeface="Calibri" pitchFamily="34" charset="0"/>
              </a:rPr>
              <a:t>Παίρνω μια μεγάλη μπάλα ροζ </a:t>
            </a:r>
            <a:r>
              <a:rPr lang="en-US" sz="2000" dirty="0" smtClean="0">
                <a:solidFill>
                  <a:schemeClr val="tx2">
                    <a:lumMod val="75000"/>
                  </a:schemeClr>
                </a:solidFill>
                <a:latin typeface="Calibri" pitchFamily="34" charset="0"/>
              </a:rPr>
              <a:t> gel  </a:t>
            </a:r>
            <a:r>
              <a:rPr lang="el-GR" sz="2000" dirty="0" smtClean="0">
                <a:solidFill>
                  <a:schemeClr val="tx2">
                    <a:lumMod val="75000"/>
                  </a:schemeClr>
                </a:solidFill>
                <a:latin typeface="Calibri" pitchFamily="34" charset="0"/>
              </a:rPr>
              <a:t>και τη τοποθετώ αρκετά μπροστά και απλώνω προς τα πίσω μέχρι τη μέση περίπου</a:t>
            </a: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r>
              <a:rPr lang="el-GR" sz="2000" dirty="0" smtClean="0">
                <a:solidFill>
                  <a:schemeClr val="tx2">
                    <a:lumMod val="75000"/>
                  </a:schemeClr>
                </a:solidFill>
                <a:latin typeface="Calibri" pitchFamily="34" charset="0"/>
              </a:rPr>
              <a:t>Με το πινέλο μου ανασηκώνω τα τοιχώματα του </a:t>
            </a:r>
            <a:r>
              <a:rPr lang="en-US" sz="2000" dirty="0" smtClean="0">
                <a:solidFill>
                  <a:schemeClr val="tx2">
                    <a:lumMod val="75000"/>
                  </a:schemeClr>
                </a:solidFill>
                <a:latin typeface="Calibri" pitchFamily="34" charset="0"/>
              </a:rPr>
              <a:t>gel </a:t>
            </a:r>
            <a:r>
              <a:rPr lang="el-GR" sz="2000" dirty="0" smtClean="0">
                <a:solidFill>
                  <a:schemeClr val="tx2">
                    <a:lumMod val="75000"/>
                  </a:schemeClr>
                </a:solidFill>
                <a:latin typeface="Calibri" pitchFamily="34" charset="0"/>
              </a:rPr>
              <a:t>από μπροστά και περιμετρικά και σχηματίζω το χαμόγελο του γαλλικού αντίστροφα. Φροντίζουμε να είναι ομοιόμορφο</a:t>
            </a: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r>
              <a:rPr lang="el-GR" sz="2000" dirty="0" smtClean="0">
                <a:solidFill>
                  <a:schemeClr val="tx2">
                    <a:lumMod val="75000"/>
                  </a:schemeClr>
                </a:solidFill>
                <a:latin typeface="Calibri" pitchFamily="34" charset="0"/>
              </a:rPr>
              <a:t>Με μια έξτρα ποσότητα ροζ </a:t>
            </a:r>
            <a:r>
              <a:rPr lang="en-US" sz="2000" dirty="0" smtClean="0">
                <a:solidFill>
                  <a:schemeClr val="tx2">
                    <a:lumMod val="75000"/>
                  </a:schemeClr>
                </a:solidFill>
                <a:latin typeface="Calibri" pitchFamily="34" charset="0"/>
              </a:rPr>
              <a:t>gel </a:t>
            </a:r>
            <a:r>
              <a:rPr lang="el-GR" sz="2000" dirty="0" smtClean="0">
                <a:solidFill>
                  <a:schemeClr val="tx2">
                    <a:lumMod val="75000"/>
                  </a:schemeClr>
                </a:solidFill>
                <a:latin typeface="Calibri" pitchFamily="34" charset="0"/>
              </a:rPr>
              <a:t>γεμίζω και την περιοχή κοντά στα επωνύχια , χωρίς να τα ακουμπάω</a:t>
            </a: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r>
              <a:rPr lang="el-GR" sz="2000" dirty="0" err="1" smtClean="0">
                <a:solidFill>
                  <a:schemeClr val="tx2">
                    <a:lumMod val="75000"/>
                  </a:schemeClr>
                </a:solidFill>
                <a:latin typeface="Calibri" pitchFamily="34" charset="0"/>
              </a:rPr>
              <a:t>Πολυμερίζω</a:t>
            </a:r>
            <a:r>
              <a:rPr lang="el-GR" sz="2000" dirty="0" smtClean="0">
                <a:solidFill>
                  <a:schemeClr val="tx2">
                    <a:lumMod val="75000"/>
                  </a:schemeClr>
                </a:solidFill>
                <a:latin typeface="Calibri" pitchFamily="34" charset="0"/>
              </a:rPr>
              <a:t> το </a:t>
            </a:r>
            <a:r>
              <a:rPr lang="en-US" sz="2000" dirty="0" smtClean="0">
                <a:solidFill>
                  <a:schemeClr val="tx2">
                    <a:lumMod val="75000"/>
                  </a:schemeClr>
                </a:solidFill>
                <a:latin typeface="Calibri" pitchFamily="34" charset="0"/>
              </a:rPr>
              <a:t>gel</a:t>
            </a:r>
            <a:endParaRPr lang="el-GR" sz="2000" dirty="0" smtClean="0">
              <a:solidFill>
                <a:schemeClr val="tx2">
                  <a:lumMod val="75000"/>
                </a:schemeClr>
              </a:solidFill>
              <a:latin typeface="Calibri" pitchFamily="34" charset="0"/>
            </a:endParaRP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r>
              <a:rPr lang="el-GR" sz="2000" dirty="0" smtClean="0">
                <a:solidFill>
                  <a:schemeClr val="tx2">
                    <a:lumMod val="75000"/>
                  </a:schemeClr>
                </a:solidFill>
                <a:latin typeface="Calibri" pitchFamily="34" charset="0"/>
              </a:rPr>
              <a:t>Με τη βοήθεια μιας λίμας, με τη τραχεία πλευρά , λιμάρω περιμετρικά το νοητό χαμόγελο που έχει σχηματιστεί</a:t>
            </a: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r>
              <a:rPr lang="el-GR" sz="2000" dirty="0" smtClean="0">
                <a:solidFill>
                  <a:schemeClr val="tx2">
                    <a:lumMod val="75000"/>
                  </a:schemeClr>
                </a:solidFill>
                <a:latin typeface="Calibri" pitchFamily="34" charset="0"/>
              </a:rPr>
              <a:t>Αφού δώσω ωραίο σχήμα, απομακρύνω τη σκόνη με ένα βουρτσάκι και περνάω στην επιφάνεια του λευκού </a:t>
            </a:r>
            <a:r>
              <a:rPr lang="en-US" sz="2000" dirty="0" smtClean="0">
                <a:solidFill>
                  <a:schemeClr val="tx2">
                    <a:lumMod val="75000"/>
                  </a:schemeClr>
                </a:solidFill>
                <a:latin typeface="Calibri" pitchFamily="34" charset="0"/>
              </a:rPr>
              <a:t>gel.</a:t>
            </a:r>
            <a:endParaRPr lang="el-GR" sz="2000" dirty="0" smtClean="0">
              <a:solidFill>
                <a:schemeClr val="tx2">
                  <a:lumMod val="75000"/>
                </a:schemeClr>
              </a:solidFill>
              <a:latin typeface="Calibri" pitchFamily="34" charset="0"/>
            </a:endParaRP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endParaRPr lang="el-GR" sz="2000" dirty="0" smtClean="0">
              <a:solidFill>
                <a:schemeClr val="tx2">
                  <a:lumMod val="75000"/>
                </a:schemeClr>
              </a:solidFill>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57158" y="928670"/>
            <a:ext cx="8286808" cy="369332"/>
          </a:xfrm>
          <a:prstGeom prst="rect">
            <a:avLst/>
          </a:prstGeom>
          <a:noFill/>
        </p:spPr>
        <p:txBody>
          <a:bodyPr wrap="square" rtlCol="0">
            <a:spAutoFit/>
          </a:bodyPr>
          <a:lstStyle/>
          <a:p>
            <a:pPr>
              <a:buFont typeface="Wingdings" pitchFamily="2" charset="2"/>
              <a:buChar char="§"/>
            </a:pPr>
            <a:endParaRPr lang="el-GR" dirty="0"/>
          </a:p>
        </p:txBody>
      </p:sp>
      <p:sp>
        <p:nvSpPr>
          <p:cNvPr id="3" name="2 - Ορθογώνιο"/>
          <p:cNvSpPr/>
          <p:nvPr/>
        </p:nvSpPr>
        <p:spPr>
          <a:xfrm>
            <a:off x="285720" y="1428736"/>
            <a:ext cx="8572560" cy="3785652"/>
          </a:xfrm>
          <a:prstGeom prst="rect">
            <a:avLst/>
          </a:prstGeom>
        </p:spPr>
        <p:txBody>
          <a:bodyPr wrap="square">
            <a:spAutoFit/>
          </a:bodyPr>
          <a:lstStyle/>
          <a:p>
            <a:endParaRPr lang="el-GR" sz="2000" dirty="0" smtClean="0">
              <a:solidFill>
                <a:schemeClr val="tx2">
                  <a:lumMod val="75000"/>
                </a:schemeClr>
              </a:solidFill>
              <a:latin typeface="Calibri" pitchFamily="34" charset="0"/>
            </a:endParaRP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r>
              <a:rPr lang="el-GR" sz="2000" dirty="0" smtClean="0">
                <a:solidFill>
                  <a:schemeClr val="tx2">
                    <a:lumMod val="75000"/>
                  </a:schemeClr>
                </a:solidFill>
                <a:latin typeface="Calibri" pitchFamily="34" charset="0"/>
              </a:rPr>
              <a:t>Τοποθετώ τη μπάλα από το λευκό </a:t>
            </a:r>
            <a:r>
              <a:rPr lang="en-US" sz="2000" dirty="0" smtClean="0">
                <a:solidFill>
                  <a:schemeClr val="tx2">
                    <a:lumMod val="75000"/>
                  </a:schemeClr>
                </a:solidFill>
                <a:latin typeface="Calibri" pitchFamily="34" charset="0"/>
              </a:rPr>
              <a:t> gel </a:t>
            </a:r>
            <a:r>
              <a:rPr lang="el-GR" sz="2000" dirty="0" smtClean="0">
                <a:solidFill>
                  <a:schemeClr val="tx2">
                    <a:lumMod val="75000"/>
                  </a:schemeClr>
                </a:solidFill>
                <a:latin typeface="Calibri" pitchFamily="34" charset="0"/>
              </a:rPr>
              <a:t>στη μέση του ελευθέρου άκρου που θα χτίσουμε και με απαλές κινήσεις σπρώχνω προς τα δεξιά και τα αριστερά ώστε να αγκαλιάσει το χαμόγελο που δημιουργήσαμε με το ροζ</a:t>
            </a:r>
            <a:r>
              <a:rPr lang="en-US" sz="2000" dirty="0" smtClean="0">
                <a:solidFill>
                  <a:schemeClr val="tx2">
                    <a:lumMod val="75000"/>
                  </a:schemeClr>
                </a:solidFill>
                <a:latin typeface="Calibri" pitchFamily="34" charset="0"/>
              </a:rPr>
              <a:t> gel</a:t>
            </a:r>
          </a:p>
          <a:p>
            <a:pPr>
              <a:buFont typeface="Wingdings" pitchFamily="2" charset="2"/>
              <a:buChar char="§"/>
            </a:pPr>
            <a:endParaRPr lang="en-US" sz="2000" dirty="0" smtClean="0">
              <a:solidFill>
                <a:schemeClr val="tx2">
                  <a:lumMod val="75000"/>
                </a:schemeClr>
              </a:solidFill>
              <a:latin typeface="Calibri" pitchFamily="34" charset="0"/>
            </a:endParaRPr>
          </a:p>
          <a:p>
            <a:endParaRPr lang="el-GR" sz="2000" dirty="0" smtClean="0">
              <a:solidFill>
                <a:schemeClr val="tx2">
                  <a:lumMod val="75000"/>
                </a:schemeClr>
              </a:solidFill>
              <a:latin typeface="Calibri" pitchFamily="34" charset="0"/>
            </a:endParaRPr>
          </a:p>
          <a:p>
            <a:r>
              <a:rPr lang="el-GR" sz="2000" dirty="0" smtClean="0">
                <a:solidFill>
                  <a:schemeClr val="tx2">
                    <a:lumMod val="75000"/>
                  </a:schemeClr>
                </a:solidFill>
                <a:latin typeface="Calibri" pitchFamily="34" charset="0"/>
              </a:rPr>
              <a:t>*η λευκή στρώση πρέπει να είναι λεπτή και να μη φτάσει στο ίδιο ύψος με το ροζ γατί από πάνω θα τοποθετηθεί το διάφανο</a:t>
            </a:r>
            <a:r>
              <a:rPr lang="en-US" sz="2000" dirty="0" smtClean="0">
                <a:solidFill>
                  <a:schemeClr val="tx2">
                    <a:lumMod val="75000"/>
                  </a:schemeClr>
                </a:solidFill>
                <a:latin typeface="Calibri" pitchFamily="34" charset="0"/>
              </a:rPr>
              <a:t> gel</a:t>
            </a:r>
            <a:endParaRPr lang="el-GR" sz="2000" dirty="0" smtClean="0">
              <a:solidFill>
                <a:schemeClr val="tx2">
                  <a:lumMod val="75000"/>
                </a:schemeClr>
              </a:solidFill>
              <a:latin typeface="Calibri" pitchFamily="34" charset="0"/>
            </a:endParaRP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endParaRPr lang="el-GR" sz="2000" dirty="0" smtClean="0">
              <a:solidFill>
                <a:schemeClr val="tx2">
                  <a:lumMod val="75000"/>
                </a:schemeClr>
              </a:solidFill>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42844" y="1071546"/>
            <a:ext cx="8572560" cy="4401205"/>
          </a:xfrm>
          <a:prstGeom prst="rect">
            <a:avLst/>
          </a:prstGeom>
          <a:noFill/>
        </p:spPr>
        <p:txBody>
          <a:bodyPr wrap="square" rtlCol="0">
            <a:spAutoFit/>
          </a:bodyPr>
          <a:lstStyle/>
          <a:p>
            <a:pPr>
              <a:buFont typeface="Wingdings" pitchFamily="2" charset="2"/>
              <a:buChar char="§"/>
            </a:pPr>
            <a:r>
              <a:rPr lang="el-GR" sz="2000" dirty="0" err="1" smtClean="0">
                <a:solidFill>
                  <a:schemeClr val="tx2">
                    <a:lumMod val="75000"/>
                  </a:schemeClr>
                </a:solidFill>
                <a:latin typeface="Calibri" pitchFamily="34" charset="0"/>
              </a:rPr>
              <a:t>Πολυμερίζω</a:t>
            </a:r>
            <a:r>
              <a:rPr lang="el-GR" sz="2000" dirty="0" smtClean="0">
                <a:solidFill>
                  <a:schemeClr val="tx2">
                    <a:lumMod val="75000"/>
                  </a:schemeClr>
                </a:solidFill>
                <a:latin typeface="Calibri" pitchFamily="34" charset="0"/>
              </a:rPr>
              <a:t> το </a:t>
            </a:r>
            <a:r>
              <a:rPr lang="en-US" sz="2000" dirty="0" smtClean="0">
                <a:solidFill>
                  <a:schemeClr val="tx2">
                    <a:lumMod val="75000"/>
                  </a:schemeClr>
                </a:solidFill>
                <a:latin typeface="Calibri" pitchFamily="34" charset="0"/>
              </a:rPr>
              <a:t>gel</a:t>
            </a:r>
            <a:endParaRPr lang="el-GR" sz="2000" dirty="0" smtClean="0">
              <a:solidFill>
                <a:schemeClr val="tx2">
                  <a:lumMod val="75000"/>
                </a:schemeClr>
              </a:solidFill>
              <a:latin typeface="Calibri" pitchFamily="34" charset="0"/>
            </a:endParaRPr>
          </a:p>
          <a:p>
            <a:r>
              <a:rPr lang="el-GR" sz="2000" dirty="0" smtClean="0">
                <a:solidFill>
                  <a:schemeClr val="tx2">
                    <a:lumMod val="75000"/>
                  </a:schemeClr>
                </a:solidFill>
                <a:latin typeface="Calibri" pitchFamily="34" charset="0"/>
              </a:rPr>
              <a:t> </a:t>
            </a:r>
          </a:p>
          <a:p>
            <a:endParaRPr lang="el-GR" sz="2000" dirty="0" smtClean="0">
              <a:solidFill>
                <a:schemeClr val="tx2">
                  <a:lumMod val="75000"/>
                </a:schemeClr>
              </a:solidFill>
              <a:latin typeface="Calibri" pitchFamily="34" charset="0"/>
            </a:endParaRPr>
          </a:p>
          <a:p>
            <a:pPr>
              <a:buFont typeface="Wingdings" pitchFamily="2" charset="2"/>
              <a:buChar char="§"/>
            </a:pPr>
            <a:r>
              <a:rPr lang="el-GR" sz="2000" dirty="0" smtClean="0">
                <a:solidFill>
                  <a:schemeClr val="tx2">
                    <a:lumMod val="75000"/>
                  </a:schemeClr>
                </a:solidFill>
                <a:latin typeface="Calibri" pitchFamily="34" charset="0"/>
              </a:rPr>
              <a:t>Τοποθετώ τη μπάλα με το διάφανο </a:t>
            </a:r>
            <a:r>
              <a:rPr lang="en-US" sz="2000" dirty="0" smtClean="0">
                <a:solidFill>
                  <a:schemeClr val="tx2">
                    <a:lumMod val="75000"/>
                  </a:schemeClr>
                </a:solidFill>
                <a:latin typeface="Calibri" pitchFamily="34" charset="0"/>
              </a:rPr>
              <a:t>gel </a:t>
            </a:r>
            <a:r>
              <a:rPr lang="el-GR" sz="2000" dirty="0" smtClean="0">
                <a:solidFill>
                  <a:schemeClr val="tx2">
                    <a:lumMod val="75000"/>
                  </a:schemeClr>
                </a:solidFill>
                <a:latin typeface="Calibri" pitchFamily="34" charset="0"/>
              </a:rPr>
              <a:t>πάνω από το άσπρο και προσπαθώ να πηγαίνω προς τα πάνω ώστε να καλυφθεί και διαφορά ύψους μεταξύ λευκού και ροζ </a:t>
            </a:r>
            <a:r>
              <a:rPr lang="en-US" sz="2000" dirty="0" smtClean="0">
                <a:solidFill>
                  <a:schemeClr val="tx2">
                    <a:lumMod val="75000"/>
                  </a:schemeClr>
                </a:solidFill>
                <a:latin typeface="Calibri" pitchFamily="34" charset="0"/>
              </a:rPr>
              <a:t>gel</a:t>
            </a:r>
            <a:endParaRPr lang="el-GR" sz="2000" dirty="0" smtClean="0">
              <a:solidFill>
                <a:schemeClr val="tx2">
                  <a:lumMod val="75000"/>
                </a:schemeClr>
              </a:solidFill>
              <a:latin typeface="Calibri" pitchFamily="34" charset="0"/>
            </a:endParaRPr>
          </a:p>
          <a:p>
            <a:endParaRPr lang="el-GR" sz="2000" dirty="0" smtClean="0">
              <a:solidFill>
                <a:schemeClr val="tx2">
                  <a:lumMod val="75000"/>
                </a:schemeClr>
              </a:solidFill>
              <a:latin typeface="Calibri" pitchFamily="34" charset="0"/>
            </a:endParaRP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r>
              <a:rPr lang="el-GR" sz="2000" dirty="0" smtClean="0">
                <a:solidFill>
                  <a:schemeClr val="tx2">
                    <a:lumMod val="75000"/>
                  </a:schemeClr>
                </a:solidFill>
                <a:latin typeface="Calibri" pitchFamily="34" charset="0"/>
              </a:rPr>
              <a:t>Ελέγχουμε από το πλάι αν υπάρχουν λακκούβες και όπου χρειάζεται συμπληρώνω με τ</a:t>
            </a:r>
            <a:r>
              <a:rPr lang="en-US" sz="2000" dirty="0" smtClean="0">
                <a:solidFill>
                  <a:schemeClr val="tx2">
                    <a:lumMod val="75000"/>
                  </a:schemeClr>
                </a:solidFill>
                <a:latin typeface="Calibri" pitchFamily="34" charset="0"/>
              </a:rPr>
              <a:t>o</a:t>
            </a:r>
            <a:r>
              <a:rPr lang="el-GR" sz="2000" dirty="0" smtClean="0">
                <a:solidFill>
                  <a:schemeClr val="tx2">
                    <a:lumMod val="75000"/>
                  </a:schemeClr>
                </a:solidFill>
                <a:latin typeface="Calibri" pitchFamily="34" charset="0"/>
              </a:rPr>
              <a:t> διάφανη</a:t>
            </a:r>
            <a:r>
              <a:rPr lang="en-US" sz="2000" dirty="0" smtClean="0">
                <a:solidFill>
                  <a:schemeClr val="tx2">
                    <a:lumMod val="75000"/>
                  </a:schemeClr>
                </a:solidFill>
                <a:latin typeface="Calibri" pitchFamily="34" charset="0"/>
              </a:rPr>
              <a:t> gel</a:t>
            </a:r>
            <a:r>
              <a:rPr lang="el-GR" sz="2000" dirty="0" smtClean="0">
                <a:solidFill>
                  <a:schemeClr val="tx2">
                    <a:lumMod val="75000"/>
                  </a:schemeClr>
                </a:solidFill>
                <a:latin typeface="Calibri" pitchFamily="34" charset="0"/>
              </a:rPr>
              <a:t>. Το  διάφανο </a:t>
            </a:r>
            <a:r>
              <a:rPr lang="en-US" sz="2000" dirty="0" smtClean="0">
                <a:solidFill>
                  <a:schemeClr val="tx2">
                    <a:lumMod val="75000"/>
                  </a:schemeClr>
                </a:solidFill>
                <a:latin typeface="Calibri" pitchFamily="34" charset="0"/>
              </a:rPr>
              <a:t>gel </a:t>
            </a:r>
            <a:r>
              <a:rPr lang="el-GR" sz="2000" dirty="0" smtClean="0">
                <a:solidFill>
                  <a:schemeClr val="tx2">
                    <a:lumMod val="75000"/>
                  </a:schemeClr>
                </a:solidFill>
                <a:latin typeface="Calibri" pitchFamily="34" charset="0"/>
              </a:rPr>
              <a:t>ουσιαστικά θα κλειδώσει όλο το νύχι</a:t>
            </a: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endParaRPr lang="el-GR" sz="2000" dirty="0">
              <a:solidFill>
                <a:schemeClr val="tx2">
                  <a:lumMod val="75000"/>
                </a:schemeClr>
              </a:solidFill>
              <a:latin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14282" y="1142984"/>
            <a:ext cx="8572560" cy="4401205"/>
          </a:xfrm>
          <a:prstGeom prst="rect">
            <a:avLst/>
          </a:prstGeom>
          <a:noFill/>
        </p:spPr>
        <p:txBody>
          <a:bodyPr wrap="square" rtlCol="0">
            <a:spAutoFit/>
          </a:bodyPr>
          <a:lstStyle/>
          <a:p>
            <a:pPr>
              <a:buFont typeface="Wingdings" pitchFamily="2" charset="2"/>
              <a:buChar char="§"/>
            </a:pPr>
            <a:r>
              <a:rPr lang="el-GR" sz="2000" dirty="0" err="1" smtClean="0">
                <a:solidFill>
                  <a:schemeClr val="tx2">
                    <a:lumMod val="75000"/>
                  </a:schemeClr>
                </a:solidFill>
                <a:latin typeface="Calibri" pitchFamily="34" charset="0"/>
              </a:rPr>
              <a:t>Πολυμερίζω</a:t>
            </a:r>
            <a:r>
              <a:rPr lang="el-GR" sz="2000" dirty="0" smtClean="0">
                <a:solidFill>
                  <a:schemeClr val="tx2">
                    <a:lumMod val="75000"/>
                  </a:schemeClr>
                </a:solidFill>
                <a:latin typeface="Calibri" pitchFamily="34" charset="0"/>
              </a:rPr>
              <a:t> το </a:t>
            </a:r>
            <a:r>
              <a:rPr lang="en-US" sz="2000" dirty="0" smtClean="0">
                <a:solidFill>
                  <a:schemeClr val="tx2">
                    <a:lumMod val="75000"/>
                  </a:schemeClr>
                </a:solidFill>
                <a:latin typeface="Calibri" pitchFamily="34" charset="0"/>
              </a:rPr>
              <a:t>gel</a:t>
            </a:r>
            <a:r>
              <a:rPr lang="el-GR" sz="2000" dirty="0" smtClean="0">
                <a:solidFill>
                  <a:schemeClr val="tx2">
                    <a:lumMod val="75000"/>
                  </a:schemeClr>
                </a:solidFill>
                <a:latin typeface="Calibri" pitchFamily="34" charset="0"/>
              </a:rPr>
              <a:t> και αφαιρώ τη φόρμα</a:t>
            </a: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r>
              <a:rPr lang="el-GR" sz="2000" dirty="0" smtClean="0">
                <a:solidFill>
                  <a:schemeClr val="tx2">
                    <a:lumMod val="75000"/>
                  </a:schemeClr>
                </a:solidFill>
                <a:latin typeface="Calibri" pitchFamily="34" charset="0"/>
              </a:rPr>
              <a:t>Με μια λίμα, λιμάρω τα πλαϊνά, από μπροστά το νύχι δίνοντας του ωραίο σχήμα. Λιμάρω επίσης και από πάνω όλη την επιφάνεια του νυχιού, προκειμένου να διορθώσω ατέλειες και να του δώσω σωστό σχήμα και καμπύλη</a:t>
            </a: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r>
              <a:rPr lang="el-GR" sz="2000" dirty="0" smtClean="0">
                <a:solidFill>
                  <a:schemeClr val="tx2">
                    <a:lumMod val="75000"/>
                  </a:schemeClr>
                </a:solidFill>
                <a:latin typeface="Calibri" pitchFamily="34" charset="0"/>
              </a:rPr>
              <a:t>Απομακρύνω τη σκόνη με ένα βουρτσάκι και επαναλαμβάνω σε όλα τα νύχια την ίδια διαδικασία </a:t>
            </a:r>
          </a:p>
          <a:p>
            <a:pPr>
              <a:buFont typeface="Wingdings" pitchFamily="2" charset="2"/>
              <a:buChar char="§"/>
            </a:pPr>
            <a:endParaRPr lang="el-GR" sz="2000" dirty="0" smtClean="0">
              <a:solidFill>
                <a:schemeClr val="tx2">
                  <a:lumMod val="75000"/>
                </a:schemeClr>
              </a:solidFill>
              <a:latin typeface="Calibri" pitchFamily="34" charset="0"/>
            </a:endParaRPr>
          </a:p>
          <a:p>
            <a:pPr>
              <a:buFont typeface="Wingdings" pitchFamily="2" charset="2"/>
              <a:buChar char="§"/>
            </a:pPr>
            <a:r>
              <a:rPr lang="el-GR" sz="2000" dirty="0" smtClean="0">
                <a:solidFill>
                  <a:schemeClr val="tx2">
                    <a:lumMod val="75000"/>
                  </a:schemeClr>
                </a:solidFill>
                <a:latin typeface="Calibri" pitchFamily="34" charset="0"/>
              </a:rPr>
              <a:t>Περνάω το </a:t>
            </a:r>
            <a:r>
              <a:rPr lang="en-US" sz="2000" dirty="0" smtClean="0">
                <a:solidFill>
                  <a:schemeClr val="tx2">
                    <a:lumMod val="75000"/>
                  </a:schemeClr>
                </a:solidFill>
                <a:latin typeface="Calibri" pitchFamily="34" charset="0"/>
              </a:rPr>
              <a:t>top coat </a:t>
            </a:r>
            <a:r>
              <a:rPr lang="el-GR" sz="2000" dirty="0" smtClean="0">
                <a:solidFill>
                  <a:schemeClr val="tx2">
                    <a:lumMod val="75000"/>
                  </a:schemeClr>
                </a:solidFill>
                <a:latin typeface="Calibri" pitchFamily="34" charset="0"/>
              </a:rPr>
              <a:t>και πολυμερίζω στη λάμπα πολυμερισμού(</a:t>
            </a:r>
            <a:r>
              <a:rPr lang="en-US" sz="2000" dirty="0" smtClean="0">
                <a:solidFill>
                  <a:schemeClr val="tx2">
                    <a:lumMod val="75000"/>
                  </a:schemeClr>
                </a:solidFill>
                <a:latin typeface="Calibri" pitchFamily="34" charset="0"/>
              </a:rPr>
              <a:t>uv 1-2’, led 30-60’’)</a:t>
            </a:r>
          </a:p>
          <a:p>
            <a:pPr>
              <a:buFont typeface="Wingdings" pitchFamily="2" charset="2"/>
              <a:buChar char="§"/>
            </a:pPr>
            <a:endParaRPr lang="en-US" sz="2000" dirty="0" smtClean="0">
              <a:solidFill>
                <a:schemeClr val="tx2">
                  <a:lumMod val="75000"/>
                </a:schemeClr>
              </a:solidFill>
              <a:latin typeface="Calibri" pitchFamily="34" charset="0"/>
            </a:endParaRPr>
          </a:p>
          <a:p>
            <a:pPr>
              <a:buFont typeface="Wingdings" pitchFamily="2" charset="2"/>
              <a:buChar char="§"/>
            </a:pPr>
            <a:r>
              <a:rPr lang="en-US" sz="2000" dirty="0" smtClean="0">
                <a:solidFill>
                  <a:schemeClr val="tx2">
                    <a:lumMod val="75000"/>
                  </a:schemeClr>
                </a:solidFill>
                <a:latin typeface="Calibri" pitchFamily="34" charset="0"/>
              </a:rPr>
              <a:t> </a:t>
            </a:r>
            <a:r>
              <a:rPr lang="el-GR" sz="2000" dirty="0" smtClean="0">
                <a:solidFill>
                  <a:schemeClr val="tx2">
                    <a:lumMod val="75000"/>
                  </a:schemeClr>
                </a:solidFill>
                <a:latin typeface="Calibri" pitchFamily="34" charset="0"/>
              </a:rPr>
              <a:t>περνάω στα επωνύχια ένα λάδι επωνυχίων κάνοντας μασάζ</a:t>
            </a:r>
            <a:endParaRPr lang="en-US" sz="2000" dirty="0" smtClean="0">
              <a:solidFill>
                <a:schemeClr val="tx2">
                  <a:lumMod val="75000"/>
                </a:schemeClr>
              </a:solidFill>
              <a:latin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1928794" y="1714488"/>
            <a:ext cx="5500694" cy="4742226"/>
          </a:xfrm>
          <a:prstGeom prst="rect">
            <a:avLst/>
          </a:prstGeom>
          <a:noFill/>
        </p:spPr>
      </p:pic>
      <p:sp>
        <p:nvSpPr>
          <p:cNvPr id="3" name="2 - TextBox"/>
          <p:cNvSpPr txBox="1"/>
          <p:nvPr/>
        </p:nvSpPr>
        <p:spPr>
          <a:xfrm>
            <a:off x="785786" y="857232"/>
            <a:ext cx="7643866" cy="707886"/>
          </a:xfrm>
          <a:prstGeom prst="rect">
            <a:avLst/>
          </a:prstGeom>
          <a:noFill/>
        </p:spPr>
        <p:txBody>
          <a:bodyPr wrap="square" rtlCol="0">
            <a:spAutoFit/>
          </a:bodyPr>
          <a:lstStyle/>
          <a:p>
            <a:pPr algn="ctr"/>
            <a:r>
              <a:rPr lang="el-GR" sz="4000" b="1" u="sng" dirty="0" smtClean="0">
                <a:solidFill>
                  <a:schemeClr val="accent2">
                    <a:lumMod val="75000"/>
                  </a:schemeClr>
                </a:solidFill>
                <a:latin typeface="Calibri" pitchFamily="34" charset="0"/>
              </a:rPr>
              <a:t>Ευχαριστώ για την προσοχή σας !</a:t>
            </a:r>
            <a:endParaRPr lang="el-GR" sz="4000" b="1" u="sng" dirty="0">
              <a:solidFill>
                <a:schemeClr val="accent2">
                  <a:lumMod val="75000"/>
                </a:schemeClr>
              </a:solidFill>
              <a:latin typeface="Calibri"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Προσαρμοσμένος 7">
      <a:dk1>
        <a:sysClr val="windowText" lastClr="000000"/>
      </a:dk1>
      <a:lt1>
        <a:sysClr val="window" lastClr="FFFFFF"/>
      </a:lt1>
      <a:dk2>
        <a:srgbClr val="A3C696"/>
      </a:dk2>
      <a:lt2>
        <a:srgbClr val="DEDEDE"/>
      </a:lt2>
      <a:accent1>
        <a:srgbClr val="53548A"/>
      </a:accent1>
      <a:accent2>
        <a:srgbClr val="71A75D"/>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110</TotalTime>
  <Words>424</Words>
  <Application>Microsoft Office PowerPoint</Application>
  <PresentationFormat>Προβολή στην οθόνη (4:3)</PresentationFormat>
  <Paragraphs>65</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Αστικό</vt:lpstr>
      <vt:lpstr>ΧΤΙΣΤΟ ΓΑΛΛΙΚΟ ΜΕ GEL</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ΣΥΝΤΗΡΗΣΗ ΑΚΡΥΛΙΚΟΥ</dc:title>
  <dc:creator>user</dc:creator>
  <cp:lastModifiedBy>User</cp:lastModifiedBy>
  <cp:revision>19</cp:revision>
  <dcterms:created xsi:type="dcterms:W3CDTF">2021-04-06T10:16:01Z</dcterms:created>
  <dcterms:modified xsi:type="dcterms:W3CDTF">2021-12-22T08:51:49Z</dcterms:modified>
</cp:coreProperties>
</file>