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10" r:id="rId51"/>
    <p:sldId id="311" r:id="rId52"/>
    <p:sldId id="307" r:id="rId53"/>
    <p:sldId id="308" r:id="rId54"/>
    <p:sldId id="312" r:id="rId55"/>
    <p:sldId id="313" r:id="rId56"/>
    <p:sldId id="309" r:id="rId57"/>
    <p:sldId id="314" r:id="rId58"/>
    <p:sldId id="315" r:id="rId59"/>
    <p:sldId id="316" r:id="rId60"/>
    <p:sldId id="317" r:id="rId61"/>
    <p:sldId id="318" r:id="rId62"/>
    <p:sldId id="319" r:id="rId63"/>
    <p:sldId id="320" r:id="rId6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37" autoAdjust="0"/>
  </p:normalViewPr>
  <p:slideViewPr>
    <p:cSldViewPr>
      <p:cViewPr>
        <p:scale>
          <a:sx n="70" d="100"/>
          <a:sy n="70" d="100"/>
        </p:scale>
        <p:origin x="-138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58C2-2C8E-4D48-8406-F23C39F4B4FD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0382-950A-45FB-BD9E-CC8A7C7873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58C2-2C8E-4D48-8406-F23C39F4B4FD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0382-950A-45FB-BD9E-CC8A7C7873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58C2-2C8E-4D48-8406-F23C39F4B4FD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0382-950A-45FB-BD9E-CC8A7C7873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58C2-2C8E-4D48-8406-F23C39F4B4FD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0382-950A-45FB-BD9E-CC8A7C7873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58C2-2C8E-4D48-8406-F23C39F4B4FD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0382-950A-45FB-BD9E-CC8A7C7873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58C2-2C8E-4D48-8406-F23C39F4B4FD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0382-950A-45FB-BD9E-CC8A7C7873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58C2-2C8E-4D48-8406-F23C39F4B4FD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0382-950A-45FB-BD9E-CC8A7C7873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58C2-2C8E-4D48-8406-F23C39F4B4FD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0382-950A-45FB-BD9E-CC8A7C7873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58C2-2C8E-4D48-8406-F23C39F4B4FD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0382-950A-45FB-BD9E-CC8A7C7873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58C2-2C8E-4D48-8406-F23C39F4B4FD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0382-950A-45FB-BD9E-CC8A7C7873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58C2-2C8E-4D48-8406-F23C39F4B4FD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0382-950A-45FB-BD9E-CC8A7C78733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658C2-2C8E-4D48-8406-F23C39F4B4FD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D0382-950A-45FB-BD9E-CC8A7C78733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8001056" cy="2214578"/>
          </a:xfrm>
        </p:spPr>
        <p:txBody>
          <a:bodyPr>
            <a:normAutofit fontScale="90000"/>
          </a:bodyPr>
          <a:lstStyle/>
          <a:p>
            <a:r>
              <a:rPr lang="el-GR" sz="3600" b="1" spc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l-GR" sz="3600" b="1" spc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el-GR" sz="3600" b="1" spc="0" dirty="0" smtClean="0">
                <a:latin typeface="Arial"/>
                <a:cs typeface="Arial"/>
              </a:rPr>
              <a:t> </a:t>
            </a:r>
            <a:r>
              <a:rPr lang="el-G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ΟΡΓΑΝΩΣΗ ΚΑΙ ΔΙΟΙΚΗΣΗ ΤΟΥ ΑΘΛΗΤΙΣΜΟΥ</a:t>
            </a:r>
            <a:br>
              <a:rPr lang="el-G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l-G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l-G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el-GR" sz="31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ΔΙΟΙΚΗΣΗ ΑΝΘΡΩΠΙΝΟΥ ΔΥΝΑΜΙΚΟΥ</a:t>
            </a:r>
            <a:r>
              <a:rPr lang="el-G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l-G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8572560" cy="1752600"/>
          </a:xfrm>
        </p:spPr>
        <p:txBody>
          <a:bodyPr>
            <a:normAutofit/>
          </a:bodyPr>
          <a:lstStyle/>
          <a:p>
            <a:pPr algn="r"/>
            <a:r>
              <a:rPr lang="el-G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Σ.Α.Ε.Κ. ΣΙΝΔΟΥ</a:t>
            </a:r>
          </a:p>
          <a:p>
            <a:pPr algn="r"/>
            <a:r>
              <a:rPr lang="el-GR" sz="2400" b="1" dirty="0" smtClean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ΕΚΠΑΙΔΕΥΤΗΣ ΓΥΜΝΑΣΤΙΚΗΣ ΜΕ </a:t>
            </a:r>
            <a:r>
              <a:rPr lang="el-GR" sz="2400" b="1" smtClean="0"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ΒΑΡΗ Δ </a:t>
            </a:r>
            <a:endParaRPr lang="el-GR" sz="2400" b="1" dirty="0" smtClean="0"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baseline="3034" dirty="0" smtClean="0">
                <a:solidFill>
                  <a:srgbClr val="BD0416"/>
                </a:solidFill>
                <a:cs typeface="Calibri"/>
              </a:rPr>
              <a:t/>
            </a:r>
            <a:br>
              <a:rPr lang="el-GR" baseline="3034" dirty="0" smtClean="0">
                <a:solidFill>
                  <a:srgbClr val="BD0416"/>
                </a:solidFill>
                <a:cs typeface="Calibri"/>
              </a:rPr>
            </a:b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λειτουργίες της ΔΑΔ</a:t>
            </a:r>
            <a:b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6215082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34" y="1258201"/>
            <a:ext cx="9073065" cy="473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aseline="3034" dirty="0" smtClean="0">
                <a:solidFill>
                  <a:srgbClr val="BD0416"/>
                </a:solidFill>
                <a:cs typeface="Calibri"/>
              </a:rPr>
              <a:t/>
            </a:r>
            <a:br>
              <a:rPr lang="el-GR" baseline="3034" dirty="0" smtClean="0">
                <a:solidFill>
                  <a:srgbClr val="BD0416"/>
                </a:solidFill>
                <a:cs typeface="Calibri"/>
              </a:rPr>
            </a:b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Βήματα στο στρατηγικό σχεδιασμό του ανθρώπινου δυναμικού.</a:t>
            </a:r>
            <a:r>
              <a:rPr lang="el-GR" sz="2800" dirty="0" smtClean="0">
                <a:cs typeface="Calibri"/>
              </a:rPr>
              <a:t/>
            </a:r>
            <a:br>
              <a:rPr lang="el-GR" sz="2800" dirty="0" smtClean="0">
                <a:cs typeface="Calibri"/>
              </a:rPr>
            </a:br>
            <a:endParaRPr lang="el-GR" dirty="0"/>
          </a:p>
        </p:txBody>
      </p:sp>
      <p:sp>
        <p:nvSpPr>
          <p:cNvPr id="3" name="object 10"/>
          <p:cNvSpPr/>
          <p:nvPr/>
        </p:nvSpPr>
        <p:spPr>
          <a:xfrm>
            <a:off x="428596" y="1500174"/>
            <a:ext cx="8358246" cy="49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11"/>
          <p:cNvSpPr/>
          <p:nvPr/>
        </p:nvSpPr>
        <p:spPr>
          <a:xfrm>
            <a:off x="0" y="6357958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28586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Βήματα στο στρατηγικό σχεδιασμό του ανθρώπινου δυναμικού.</a:t>
            </a:r>
            <a:endParaRPr lang="el-G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357290" y="1428736"/>
            <a:ext cx="7786710" cy="5429264"/>
          </a:xfrm>
        </p:spPr>
        <p:txBody>
          <a:bodyPr>
            <a:normAutofit/>
          </a:bodyPr>
          <a:lstStyle/>
          <a:p>
            <a:pPr marL="12700" marR="33808">
              <a:lnSpc>
                <a:spcPts val="2645"/>
              </a:lnSpc>
              <a:spcBef>
                <a:spcPts val="132"/>
              </a:spcBef>
              <a:buNone/>
            </a:pPr>
            <a:r>
              <a:rPr lang="el-GR" sz="1900" b="1" u="sng" dirty="0" smtClean="0">
                <a:latin typeface="Arial" pitchFamily="34" charset="0"/>
                <a:cs typeface="Arial" pitchFamily="34" charset="0"/>
              </a:rPr>
              <a:t>Καθορισμός Υφιστάμενης Κατάστασης</a:t>
            </a:r>
          </a:p>
          <a:p>
            <a:pPr marL="326644" marR="33808" algn="just">
              <a:buFont typeface="Wingdings" pitchFamily="2" charset="2"/>
              <a:buChar char="§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Στρατηγική στόχευση της επιχείρησης και σχεδιασμός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marL="326644" marR="33808" algn="just">
              <a:buFont typeface="Wingdings" pitchFamily="2" charset="2"/>
              <a:buChar char="§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Εξωτερική κατάσταση (διαθέσιμο δυναμικό, επίπεδα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απασχόλησης, προσόντα, τυπικές αμοιβές, οικονομικές συγκυρίες, θεσμικά πλαίσια)</a:t>
            </a:r>
          </a:p>
          <a:p>
            <a:pPr marL="326644" marR="33808" algn="just">
              <a:buFont typeface="Wingdings" pitchFamily="2" charset="2"/>
              <a:buChar char="§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Εσωτερική κατάσταση ( διαθέσιμο δυναμικό, δεξιότητες, </a:t>
            </a:r>
            <a:r>
              <a:rPr lang="el-GR" sz="1900" dirty="0" err="1" smtClean="0">
                <a:latin typeface="Arial" pitchFamily="34" charset="0"/>
                <a:cs typeface="Arial" pitchFamily="34" charset="0"/>
              </a:rPr>
              <a:t>κ.ο.κ</a:t>
            </a:r>
            <a:r>
              <a:rPr lang="el-GR" sz="19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R="4835956" algn="ctr">
              <a:spcBef>
                <a:spcPts val="150"/>
              </a:spcBef>
              <a:buNone/>
            </a:pPr>
            <a:r>
              <a:rPr lang="el-GR" sz="1900" b="1" u="sng" dirty="0" smtClean="0">
                <a:latin typeface="Arial" pitchFamily="34" charset="0"/>
                <a:cs typeface="Arial" pitchFamily="34" charset="0"/>
              </a:rPr>
              <a:t>Διαμόρφωση Στόχων</a:t>
            </a:r>
          </a:p>
          <a:p>
            <a:pPr marL="326644" marR="33808" algn="just">
              <a:buFont typeface="Wingdings" pitchFamily="2" charset="2"/>
              <a:buChar char="§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Εργασίες που πρέπει να εκτελεστούν</a:t>
            </a:r>
          </a:p>
          <a:p>
            <a:pPr marL="326644" marR="33808" algn="just">
              <a:buFont typeface="Wingdings" pitchFamily="2" charset="2"/>
              <a:buChar char="§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Αριθμός προσωπικού</a:t>
            </a:r>
          </a:p>
          <a:p>
            <a:pPr marL="326644" marR="33808" algn="just">
              <a:buFont typeface="Wingdings" pitchFamily="2" charset="2"/>
              <a:buChar char="§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Δεξιότητες</a:t>
            </a:r>
          </a:p>
          <a:p>
            <a:pPr marL="326644" marR="33808" algn="just">
              <a:buFont typeface="Wingdings" pitchFamily="2" charset="2"/>
              <a:buChar char="§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Αποδοχές και παροχές</a:t>
            </a:r>
          </a:p>
          <a:p>
            <a:pPr marL="326644" marR="33808" algn="just">
              <a:buFont typeface="Wingdings" pitchFamily="2" charset="2"/>
              <a:buChar char="§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Εταιρική κουλτούρα</a:t>
            </a:r>
          </a:p>
          <a:p>
            <a:pPr marL="12700" marR="33808">
              <a:lnSpc>
                <a:spcPts val="2645"/>
              </a:lnSpc>
              <a:spcBef>
                <a:spcPts val="132"/>
              </a:spcBef>
              <a:buNone/>
            </a:pPr>
            <a:r>
              <a:rPr lang="el-GR" sz="1900" b="1" u="sng" dirty="0" smtClean="0">
                <a:latin typeface="Arial" pitchFamily="34" charset="0"/>
                <a:cs typeface="Arial" pitchFamily="34" charset="0"/>
              </a:rPr>
              <a:t>Κατάρτιση στρατηγικής ανθρώπινου</a:t>
            </a:r>
            <a:r>
              <a:rPr lang="en-US" sz="19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900" b="1" u="sng" dirty="0" smtClean="0">
                <a:latin typeface="Arial" pitchFamily="34" charset="0"/>
                <a:cs typeface="Arial" pitchFamily="34" charset="0"/>
              </a:rPr>
              <a:t>δυναμικού</a:t>
            </a:r>
          </a:p>
          <a:p>
            <a:pPr marL="12700" marR="33808">
              <a:lnSpc>
                <a:spcPts val="2645"/>
              </a:lnSpc>
              <a:spcBef>
                <a:spcPts val="132"/>
              </a:spcBef>
              <a:buNone/>
            </a:pPr>
            <a:r>
              <a:rPr lang="el-GR" sz="1900" b="1" u="sng" dirty="0" smtClean="0">
                <a:latin typeface="Arial" pitchFamily="34" charset="0"/>
                <a:cs typeface="Arial" pitchFamily="34" charset="0"/>
              </a:rPr>
              <a:t>Υλοποίηση προγράμματος ΑΔ</a:t>
            </a:r>
          </a:p>
          <a:p>
            <a:pPr marL="12700" marR="33808">
              <a:lnSpc>
                <a:spcPts val="2645"/>
              </a:lnSpc>
              <a:spcBef>
                <a:spcPts val="132"/>
              </a:spcBef>
              <a:buNone/>
            </a:pPr>
            <a:r>
              <a:rPr lang="el-GR" sz="1900" b="1" u="sng" dirty="0" smtClean="0">
                <a:latin typeface="Arial" pitchFamily="34" charset="0"/>
                <a:cs typeface="Arial" pitchFamily="34" charset="0"/>
              </a:rPr>
              <a:t>Αξιολόγηση</a:t>
            </a:r>
          </a:p>
        </p:txBody>
      </p:sp>
      <p:sp>
        <p:nvSpPr>
          <p:cNvPr id="4" name="object 7"/>
          <p:cNvSpPr/>
          <p:nvPr/>
        </p:nvSpPr>
        <p:spPr>
          <a:xfrm>
            <a:off x="214282" y="1643050"/>
            <a:ext cx="1152144" cy="4251196"/>
          </a:xfrm>
          <a:custGeom>
            <a:avLst/>
            <a:gdLst/>
            <a:ahLst/>
            <a:cxnLst/>
            <a:rect l="l" t="t" r="r" b="b"/>
            <a:pathLst>
              <a:path w="1152144" h="4536948">
                <a:moveTo>
                  <a:pt x="179553" y="288828"/>
                </a:moveTo>
                <a:lnTo>
                  <a:pt x="128452" y="332660"/>
                </a:lnTo>
                <a:lnTo>
                  <a:pt x="84617" y="383758"/>
                </a:lnTo>
                <a:lnTo>
                  <a:pt x="48952" y="441218"/>
                </a:lnTo>
                <a:lnTo>
                  <a:pt x="22358" y="504139"/>
                </a:lnTo>
                <a:lnTo>
                  <a:pt x="5740" y="571616"/>
                </a:lnTo>
                <a:lnTo>
                  <a:pt x="0" y="642747"/>
                </a:lnTo>
                <a:lnTo>
                  <a:pt x="0" y="4098417"/>
                </a:lnTo>
                <a:lnTo>
                  <a:pt x="5740" y="4169547"/>
                </a:lnTo>
                <a:lnTo>
                  <a:pt x="22358" y="4237024"/>
                </a:lnTo>
                <a:lnTo>
                  <a:pt x="48952" y="4299945"/>
                </a:lnTo>
                <a:lnTo>
                  <a:pt x="84617" y="4357405"/>
                </a:lnTo>
                <a:lnTo>
                  <a:pt x="128452" y="4408503"/>
                </a:lnTo>
                <a:lnTo>
                  <a:pt x="179553" y="4452335"/>
                </a:lnTo>
                <a:lnTo>
                  <a:pt x="237017" y="4487999"/>
                </a:lnTo>
                <a:lnTo>
                  <a:pt x="299941" y="4514590"/>
                </a:lnTo>
                <a:lnTo>
                  <a:pt x="367421" y="4531208"/>
                </a:lnTo>
                <a:lnTo>
                  <a:pt x="438556" y="4536948"/>
                </a:lnTo>
                <a:lnTo>
                  <a:pt x="1152144" y="4536948"/>
                </a:lnTo>
                <a:lnTo>
                  <a:pt x="1152144" y="4369181"/>
                </a:lnTo>
                <a:lnTo>
                  <a:pt x="438569" y="4369181"/>
                </a:lnTo>
                <a:lnTo>
                  <a:pt x="416354" y="4368283"/>
                </a:lnTo>
                <a:lnTo>
                  <a:pt x="373478" y="4361315"/>
                </a:lnTo>
                <a:lnTo>
                  <a:pt x="333138" y="4347912"/>
                </a:lnTo>
                <a:lnTo>
                  <a:pt x="295892" y="4328630"/>
                </a:lnTo>
                <a:lnTo>
                  <a:pt x="262298" y="4304025"/>
                </a:lnTo>
                <a:lnTo>
                  <a:pt x="232913" y="4274654"/>
                </a:lnTo>
                <a:lnTo>
                  <a:pt x="208294" y="4241073"/>
                </a:lnTo>
                <a:lnTo>
                  <a:pt x="189000" y="4203838"/>
                </a:lnTo>
                <a:lnTo>
                  <a:pt x="175587" y="4163506"/>
                </a:lnTo>
                <a:lnTo>
                  <a:pt x="168614" y="4120632"/>
                </a:lnTo>
                <a:lnTo>
                  <a:pt x="167716" y="4098417"/>
                </a:lnTo>
                <a:lnTo>
                  <a:pt x="167716" y="642747"/>
                </a:lnTo>
                <a:lnTo>
                  <a:pt x="171261" y="598807"/>
                </a:lnTo>
                <a:lnTo>
                  <a:pt x="181523" y="557125"/>
                </a:lnTo>
                <a:lnTo>
                  <a:pt x="197946" y="518258"/>
                </a:lnTo>
                <a:lnTo>
                  <a:pt x="219972" y="482763"/>
                </a:lnTo>
                <a:lnTo>
                  <a:pt x="247043" y="451199"/>
                </a:lnTo>
                <a:lnTo>
                  <a:pt x="278601" y="424123"/>
                </a:lnTo>
                <a:lnTo>
                  <a:pt x="314089" y="402092"/>
                </a:lnTo>
                <a:lnTo>
                  <a:pt x="352950" y="385666"/>
                </a:lnTo>
                <a:lnTo>
                  <a:pt x="394624" y="375401"/>
                </a:lnTo>
                <a:lnTo>
                  <a:pt x="438556" y="371856"/>
                </a:lnTo>
                <a:lnTo>
                  <a:pt x="438556" y="576072"/>
                </a:lnTo>
                <a:lnTo>
                  <a:pt x="864107" y="288036"/>
                </a:lnTo>
                <a:lnTo>
                  <a:pt x="438556" y="0"/>
                </a:lnTo>
                <a:lnTo>
                  <a:pt x="438556" y="204215"/>
                </a:lnTo>
                <a:lnTo>
                  <a:pt x="402588" y="205669"/>
                </a:lnTo>
                <a:lnTo>
                  <a:pt x="367421" y="209955"/>
                </a:lnTo>
                <a:lnTo>
                  <a:pt x="333168" y="216961"/>
                </a:lnTo>
                <a:lnTo>
                  <a:pt x="299941" y="226573"/>
                </a:lnTo>
                <a:lnTo>
                  <a:pt x="267853" y="238678"/>
                </a:lnTo>
                <a:lnTo>
                  <a:pt x="237017" y="253164"/>
                </a:lnTo>
                <a:lnTo>
                  <a:pt x="207546" y="269919"/>
                </a:lnTo>
                <a:lnTo>
                  <a:pt x="179553" y="288828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572272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0" y="1357298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λειτουργίες της ΔΑΔ</a:t>
            </a:r>
            <a:b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806128" cy="458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11"/>
          <p:cNvSpPr/>
          <p:nvPr/>
        </p:nvSpPr>
        <p:spPr>
          <a:xfrm>
            <a:off x="0" y="6357958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21442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Ανάλυση Αναγκών και Σχεδιασμός εργασίας</a:t>
            </a:r>
            <a:b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357850"/>
          </a:xfrm>
        </p:spPr>
        <p:txBody>
          <a:bodyPr>
            <a:normAutofit fontScale="85000" lnSpcReduction="10000"/>
          </a:bodyPr>
          <a:lstStyle/>
          <a:p>
            <a:pPr marL="12700" marR="43110" algn="just">
              <a:lnSpc>
                <a:spcPts val="3070"/>
              </a:lnSpc>
              <a:spcBef>
                <a:spcPts val="153"/>
              </a:spcBef>
              <a:buFont typeface="Wingdings" pitchFamily="2" charset="2"/>
              <a:buChar char="q"/>
            </a:pPr>
            <a:r>
              <a:rPr lang="el-GR" sz="2400" b="1" i="1" dirty="0" smtClean="0">
                <a:latin typeface="Arial" pitchFamily="34" charset="0"/>
                <a:cs typeface="Arial" pitchFamily="34" charset="0"/>
              </a:rPr>
              <a:t>Το πρώτο βήμα στη ΔΑΔ είναι η καταγραφή των αναγκών στον τομέα του προσωπικού</a:t>
            </a:r>
          </a:p>
          <a:p>
            <a:pPr marL="198628" marR="316628" indent="-185928" algn="just">
              <a:lnSpc>
                <a:spcPts val="3662"/>
              </a:lnSpc>
              <a:spcBef>
                <a:spcPts val="400"/>
              </a:spcBef>
              <a:buFont typeface="Wingdings" pitchFamily="2" charset="2"/>
              <a:buChar char="q"/>
            </a:pPr>
            <a:r>
              <a:rPr lang="el-GR" sz="2400" b="1" i="1" dirty="0" smtClean="0">
                <a:latin typeface="Arial" pitchFamily="34" charset="0"/>
                <a:cs typeface="Arial" pitchFamily="34" charset="0"/>
              </a:rPr>
              <a:t>Προέρχονται από τις στρατηγικές επιλογές του οργανισμού σε όλα τα επίπεδα (εταιρικό, επιχειρησιακό, λειτουργικό) π.χ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198628" marR="316628" indent="-185928" algn="just">
              <a:lnSpc>
                <a:spcPts val="3662"/>
              </a:lnSpc>
              <a:spcBef>
                <a:spcPts val="400"/>
              </a:spcBef>
              <a:buFont typeface="Wingdings" pitchFamily="2" charset="2"/>
              <a:buChar char="Ø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Η είσοδος σε νέα αγορά απαιτεί τη πρόσληψη προσωπικού με σχετικές δεξιότητες</a:t>
            </a:r>
          </a:p>
          <a:p>
            <a:pPr marL="279349" marR="678789" indent="-266649" algn="just">
              <a:lnSpc>
                <a:spcPts val="2929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l-GR" sz="2600" dirty="0" smtClean="0">
                <a:latin typeface="Arial" pitchFamily="34" charset="0"/>
                <a:cs typeface="Arial" pitchFamily="34" charset="0"/>
              </a:rPr>
              <a:t>Ο ανταγωνισμός με βάση διαφοροποιημένο προϊόν υψηλής ποιότητας απαιτεί εκπαίδευση σε διαδικασίες διασφάλισης ποιότητας</a:t>
            </a:r>
          </a:p>
          <a:p>
            <a:pPr marL="279349" indent="-266649" algn="just">
              <a:lnSpc>
                <a:spcPts val="2929"/>
              </a:lnSpc>
              <a:buFont typeface="Wingdings" pitchFamily="2" charset="2"/>
              <a:buChar char="Ø"/>
            </a:pPr>
            <a:r>
              <a:rPr lang="el-GR" sz="2600" dirty="0" smtClean="0">
                <a:latin typeface="Arial" pitchFamily="34" charset="0"/>
                <a:cs typeface="Arial" pitchFamily="34" charset="0"/>
              </a:rPr>
              <a:t>Η ενίσχυση της στρατηγικής μάρκετινγκ με προσωπικές πωλήσεις  μπορεί να γίνεται με την αμοιβή των πωλητών βάση απόδοσης</a:t>
            </a:r>
          </a:p>
          <a:p>
            <a:pPr marL="593293" indent="-266649">
              <a:lnSpc>
                <a:spcPts val="2929"/>
              </a:lnSpc>
            </a:pPr>
            <a:endParaRPr lang="el-GR" sz="1800" b="1" dirty="0" smtClean="0">
              <a:cs typeface="Calibri"/>
            </a:endParaRPr>
          </a:p>
          <a:p>
            <a:pPr marL="198628" marR="316628" indent="-185928">
              <a:lnSpc>
                <a:spcPts val="3662"/>
              </a:lnSpc>
              <a:spcBef>
                <a:spcPts val="400"/>
              </a:spcBef>
            </a:pPr>
            <a:endParaRPr lang="el-GR" sz="1800" dirty="0">
              <a:cs typeface="Calibri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1000108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64371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Σημασία της ανάλυσης εργασίας</a:t>
            </a:r>
            <a:b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6644" marR="49606">
              <a:lnSpc>
                <a:spcPct val="101725"/>
              </a:lnSpc>
              <a:spcBef>
                <a:spcPts val="168"/>
              </a:spcBef>
              <a:buNone/>
            </a:pPr>
            <a:r>
              <a:rPr lang="el-GR" sz="2400" b="1" i="1" dirty="0" smtClean="0">
                <a:latin typeface="Arial" pitchFamily="34" charset="0"/>
                <a:cs typeface="Arial" pitchFamily="34" charset="0"/>
              </a:rPr>
              <a:t>Αποτελεί την βάση για:</a:t>
            </a:r>
          </a:p>
          <a:p>
            <a:pPr marL="326644" marR="49606">
              <a:lnSpc>
                <a:spcPct val="150000"/>
              </a:lnSpc>
              <a:spcBef>
                <a:spcPts val="398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2400" spc="9" dirty="0" smtClean="0">
                <a:latin typeface="Arial" pitchFamily="34" charset="0"/>
                <a:cs typeface="Arial" pitchFamily="34" charset="0"/>
              </a:rPr>
              <a:t>χ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εδ</a:t>
            </a:r>
            <a:r>
              <a:rPr lang="el-GR" sz="2400" spc="9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ασ</a:t>
            </a:r>
            <a:r>
              <a:rPr lang="el-GR" sz="2400" spc="-9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ό</a:t>
            </a:r>
            <a:r>
              <a:rPr lang="el-GR" sz="2400" spc="-2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Ανθ</a:t>
            </a:r>
            <a:r>
              <a:rPr lang="el-GR" sz="2400" spc="-9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ώπινων</a:t>
            </a:r>
            <a:r>
              <a:rPr lang="el-GR" sz="24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Πό</a:t>
            </a:r>
            <a:r>
              <a:rPr lang="el-GR" sz="2400" spc="-14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ων</a:t>
            </a:r>
          </a:p>
          <a:p>
            <a:pPr marL="326644" marR="49606">
              <a:lnSpc>
                <a:spcPct val="150000"/>
              </a:lnSpc>
              <a:spcBef>
                <a:spcPts val="570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2400" spc="9" dirty="0" smtClean="0">
                <a:latin typeface="Arial" pitchFamily="34" charset="0"/>
                <a:cs typeface="Arial" pitchFamily="34" charset="0"/>
              </a:rPr>
              <a:t>χ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εδ</a:t>
            </a:r>
            <a:r>
              <a:rPr lang="el-GR" sz="2400" spc="9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ασ</a:t>
            </a:r>
            <a:r>
              <a:rPr lang="el-GR" sz="2400" spc="-9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ό</a:t>
            </a:r>
            <a:r>
              <a:rPr lang="el-GR" sz="2400" spc="-2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εργα</a:t>
            </a:r>
            <a:r>
              <a:rPr lang="el-GR" sz="2400" spc="-9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ιών (</a:t>
            </a:r>
            <a:r>
              <a:rPr lang="el-GR" sz="2400" spc="4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φιστάμε</a:t>
            </a:r>
            <a:r>
              <a:rPr lang="el-GR" sz="2400" spc="-9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ων</a:t>
            </a:r>
            <a:r>
              <a:rPr lang="el-GR" sz="24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ή μελ</a:t>
            </a:r>
            <a:r>
              <a:rPr lang="el-GR" sz="2400" spc="-9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2400" spc="-9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τι</a:t>
            </a:r>
            <a:r>
              <a:rPr lang="el-GR" sz="2400" spc="9" dirty="0" smtClean="0">
                <a:latin typeface="Arial" pitchFamily="34" charset="0"/>
                <a:cs typeface="Arial" pitchFamily="34" charset="0"/>
              </a:rPr>
              <a:t>κ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ών)</a:t>
            </a:r>
          </a:p>
          <a:p>
            <a:pPr marL="326644" marR="49606">
              <a:lnSpc>
                <a:spcPct val="150000"/>
              </a:lnSpc>
              <a:spcBef>
                <a:spcPts val="570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2400" spc="9" dirty="0" smtClean="0">
                <a:latin typeface="Arial" pitchFamily="34" charset="0"/>
                <a:cs typeface="Arial" pitchFamily="34" charset="0"/>
              </a:rPr>
              <a:t>χ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εδ</a:t>
            </a:r>
            <a:r>
              <a:rPr lang="el-GR" sz="2400" spc="9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2400" spc="-9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2400" spc="-9" dirty="0" smtClean="0">
                <a:latin typeface="Arial" pitchFamily="34" charset="0"/>
                <a:cs typeface="Arial" pitchFamily="34" charset="0"/>
              </a:rPr>
              <a:t>ό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ς</a:t>
            </a:r>
            <a:r>
              <a:rPr lang="el-GR" sz="2400" spc="-2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συ</a:t>
            </a:r>
            <a:r>
              <a:rPr lang="el-GR" sz="2400" spc="-9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τημάτων α</a:t>
            </a:r>
            <a:r>
              <a:rPr lang="el-GR" sz="2400" spc="-9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τα</a:t>
            </a:r>
            <a:r>
              <a:rPr lang="el-GR" sz="2400" spc="-9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οιβής</a:t>
            </a:r>
          </a:p>
          <a:p>
            <a:pPr marL="326644">
              <a:lnSpc>
                <a:spcPct val="150000"/>
              </a:lnSpc>
              <a:spcBef>
                <a:spcPts val="573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2400" spc="9" dirty="0" smtClean="0">
                <a:latin typeface="Arial" pitchFamily="34" charset="0"/>
                <a:cs typeface="Arial" pitchFamily="34" charset="0"/>
              </a:rPr>
              <a:t>χ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εδ</a:t>
            </a:r>
            <a:r>
              <a:rPr lang="el-GR" sz="2400" spc="9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ασ</a:t>
            </a:r>
            <a:r>
              <a:rPr lang="el-GR" sz="2400" spc="-9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ός</a:t>
            </a:r>
            <a:r>
              <a:rPr lang="el-GR" sz="2400" spc="-2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υποδομών</a:t>
            </a:r>
            <a:r>
              <a:rPr lang="el-GR" sz="2400" spc="-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και υποστηρικτ</a:t>
            </a:r>
            <a:r>
              <a:rPr lang="el-GR" sz="2400" spc="9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κών </a:t>
            </a:r>
            <a:r>
              <a:rPr lang="el-GR" sz="2400" spc="-9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ειτουργ</a:t>
            </a:r>
            <a:r>
              <a:rPr lang="el-GR" sz="2400" spc="9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ών</a:t>
            </a:r>
          </a:p>
          <a:p>
            <a:pPr marL="326644" marR="49606">
              <a:lnSpc>
                <a:spcPct val="150000"/>
              </a:lnSpc>
              <a:spcBef>
                <a:spcPts val="570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Επιλογή α</a:t>
            </a:r>
            <a:r>
              <a:rPr lang="el-GR" sz="2400" spc="-14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l-GR" sz="2400" spc="-9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ώπινου</a:t>
            </a:r>
            <a:r>
              <a:rPr lang="el-GR" sz="2400" spc="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l-GR" sz="2400" spc="9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να</a:t>
            </a:r>
            <a:r>
              <a:rPr lang="el-GR" sz="2400" spc="-9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400" spc="9" dirty="0" smtClean="0">
                <a:latin typeface="Arial" pitchFamily="34" charset="0"/>
                <a:cs typeface="Arial" pitchFamily="34" charset="0"/>
              </a:rPr>
              <a:t>κ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ού</a:t>
            </a:r>
          </a:p>
          <a:p>
            <a:pPr marL="12700">
              <a:lnSpc>
                <a:spcPct val="150000"/>
              </a:lnSpc>
              <a:spcBef>
                <a:spcPts val="137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Εκπαίδευση και ανάπτυξη ανθρώπινου δυναμικού</a:t>
            </a:r>
          </a:p>
          <a:p>
            <a:pPr marL="12700" marR="49651">
              <a:lnSpc>
                <a:spcPct val="150000"/>
              </a:lnSpc>
              <a:spcBef>
                <a:spcPts val="434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Αξιολόγηση απόδοσης</a:t>
            </a:r>
          </a:p>
        </p:txBody>
      </p:sp>
      <p:sp>
        <p:nvSpPr>
          <p:cNvPr id="4" name="object 11"/>
          <p:cNvSpPr/>
          <p:nvPr/>
        </p:nvSpPr>
        <p:spPr>
          <a:xfrm>
            <a:off x="0" y="6357958"/>
            <a:ext cx="9688068" cy="76200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el-G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Ανάλυση εργασίας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714488"/>
            <a:ext cx="8234578" cy="44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11"/>
          <p:cNvSpPr/>
          <p:nvPr/>
        </p:nvSpPr>
        <p:spPr>
          <a:xfrm>
            <a:off x="0" y="6357958"/>
            <a:ext cx="9688068" cy="76200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Περιγραφή Θέσης Εργασίας</a:t>
            </a:r>
            <a:br>
              <a:rPr lang="el-GR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33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/>
          </a:bodyPr>
          <a:lstStyle/>
          <a:p>
            <a:pPr marL="326644" marR="49606">
              <a:lnSpc>
                <a:spcPct val="150000"/>
              </a:lnSpc>
              <a:spcBef>
                <a:spcPts val="570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Τίτλος</a:t>
            </a:r>
          </a:p>
          <a:p>
            <a:pPr marL="326644" marR="49606">
              <a:lnSpc>
                <a:spcPct val="150000"/>
              </a:lnSpc>
              <a:spcBef>
                <a:spcPts val="570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Καθήκοντα / Αρμοδιότητες</a:t>
            </a:r>
          </a:p>
          <a:p>
            <a:pPr marL="326644" marR="49606">
              <a:lnSpc>
                <a:spcPct val="150000"/>
              </a:lnSpc>
              <a:spcBef>
                <a:spcPts val="570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Εμπειρία, Δεξιότητες και άλλα χαρακτηριστικά</a:t>
            </a:r>
          </a:p>
          <a:p>
            <a:pPr marL="326644" marR="49606">
              <a:lnSpc>
                <a:spcPct val="150000"/>
              </a:lnSpc>
              <a:spcBef>
                <a:spcPts val="570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Θέση στην οργάνωση και σχέσεις με άλλους  εργαζόμενους</a:t>
            </a:r>
          </a:p>
          <a:p>
            <a:pPr marL="326644" marR="49606">
              <a:lnSpc>
                <a:spcPct val="150000"/>
              </a:lnSpc>
              <a:spcBef>
                <a:spcPts val="570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Είσοδοι και Αποτελέσματα</a:t>
            </a:r>
          </a:p>
          <a:p>
            <a:pPr marL="326644" marR="49606">
              <a:lnSpc>
                <a:spcPct val="150000"/>
              </a:lnSpc>
              <a:spcBef>
                <a:spcPts val="570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Τρόπος μέτρησης απόδοσης</a:t>
            </a:r>
          </a:p>
          <a:p>
            <a:pPr marL="326644" marR="49606">
              <a:lnSpc>
                <a:spcPct val="150000"/>
              </a:lnSpc>
              <a:spcBef>
                <a:spcPts val="570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Ανταμοιβή</a:t>
            </a:r>
          </a:p>
          <a:p>
            <a:pPr marL="326644" marR="49606">
              <a:lnSpc>
                <a:spcPct val="150000"/>
              </a:lnSpc>
              <a:spcBef>
                <a:spcPts val="570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Συνθήκες εργασίας, και άλλα στοιχεία περιβάλλοντος</a:t>
            </a:r>
          </a:p>
          <a:p>
            <a:pPr marL="12700">
              <a:lnSpc>
                <a:spcPct val="101725"/>
              </a:lnSpc>
              <a:spcBef>
                <a:spcPts val="295"/>
              </a:spcBef>
            </a:pP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6357958"/>
            <a:ext cx="9688068" cy="76200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λειτουργίες της ΔΑΔ</a:t>
            </a:r>
            <a:br>
              <a:rPr lang="el-GR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33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59"/>
            <a:ext cx="9001156" cy="486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11"/>
          <p:cNvSpPr/>
          <p:nvPr/>
        </p:nvSpPr>
        <p:spPr>
          <a:xfrm>
            <a:off x="0" y="6357958"/>
            <a:ext cx="9688068" cy="76200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868346"/>
          </a:xfrm>
        </p:spPr>
        <p:txBody>
          <a:bodyPr>
            <a:normAutofit fontScale="90000"/>
          </a:bodyPr>
          <a:lstStyle/>
          <a:p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53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Στελέχωση</a:t>
            </a:r>
            <a:br>
              <a:rPr lang="el-GR" sz="53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53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500174"/>
            <a:ext cx="8858280" cy="5000660"/>
          </a:xfrm>
        </p:spPr>
        <p:txBody>
          <a:bodyPr>
            <a:normAutofit/>
          </a:bodyPr>
          <a:lstStyle/>
          <a:p>
            <a:pPr marL="12700" marR="15371" algn="just">
              <a:lnSpc>
                <a:spcPts val="2950"/>
              </a:lnSpc>
              <a:spcBef>
                <a:spcPts val="147"/>
              </a:spcBef>
              <a:buNone/>
            </a:pPr>
            <a:r>
              <a:rPr lang="el-GR" sz="2400" b="1" i="1" dirty="0" smtClean="0">
                <a:latin typeface="Arial" pitchFamily="34" charset="0"/>
                <a:cs typeface="Arial" pitchFamily="34" charset="0"/>
              </a:rPr>
              <a:t>Προαπαιτούμενο: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Πρόβλεψη αναγκών, σχεδιασμός και περιγραφή θέσης εργασίας.</a:t>
            </a:r>
          </a:p>
          <a:p>
            <a:pPr marL="12700" marR="15371" algn="just">
              <a:lnSpc>
                <a:spcPts val="2950"/>
              </a:lnSpc>
              <a:spcBef>
                <a:spcPts val="147"/>
              </a:spcBef>
              <a:buNone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12700" marR="45720" algn="just">
              <a:lnSpc>
                <a:spcPct val="101725"/>
              </a:lnSpc>
              <a:spcBef>
                <a:spcPts val="128"/>
              </a:spcBef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Προσέλκυση του προσωπικού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12700" marR="45720" algn="just">
              <a:lnSpc>
                <a:spcPct val="101725"/>
              </a:lnSpc>
              <a:spcBef>
                <a:spcPts val="128"/>
              </a:spcBef>
              <a:buFont typeface="Wingdings" pitchFamily="2" charset="2"/>
              <a:buChar char="§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Εσωτερική ή εξωτερική</a:t>
            </a:r>
          </a:p>
          <a:p>
            <a:pPr marL="12700" marR="45720" algn="just">
              <a:lnSpc>
                <a:spcPct val="101725"/>
              </a:lnSpc>
              <a:spcBef>
                <a:spcPts val="235"/>
              </a:spcBef>
              <a:buFont typeface="Wingdings" pitchFamily="2" charset="2"/>
              <a:buChar char="§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Ανεπίσημες μέθοδοι (π.χ. σύσταση) ή επίσημες (π.χ. αγγελίες καταχωρήσεις, γραφεία ευρέσεως εργασίας, σωματεία, πανεπιστήμια ή μέσω διαδικτύου)</a:t>
            </a:r>
          </a:p>
          <a:p>
            <a:pPr marL="12700" marR="45720" algn="just">
              <a:lnSpc>
                <a:spcPct val="101725"/>
              </a:lnSpc>
              <a:spcBef>
                <a:spcPts val="235"/>
              </a:spcBef>
              <a:buNone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12700" algn="just">
              <a:lnSpc>
                <a:spcPts val="2950"/>
              </a:lnSpc>
              <a:spcBef>
                <a:spcPts val="147"/>
              </a:spcBef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Επιλογή του καταλληλότερου για τη θέση και για την  επιχείρηση - προσωπικού</a:t>
            </a:r>
          </a:p>
          <a:p>
            <a:pPr marL="12700" marR="45720">
              <a:lnSpc>
                <a:spcPct val="101725"/>
              </a:lnSpc>
              <a:spcBef>
                <a:spcPts val="235"/>
              </a:spcBef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6357958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214422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ΟΡΙΣΜΟΣ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95448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Η Διοίκηση Ανθρώπινου Δυναμικού είναι η διοικητική λειτουργία που ασχολείται με το προσωπικό που απαρτίζει έναν οργανισμό.</a:t>
            </a:r>
          </a:p>
          <a:p>
            <a:pPr>
              <a:buNone/>
            </a:pPr>
            <a:endParaRPr lang="el-GR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Η στρατηγική και οι ενέργειες στον τομέα της ΔΑΔ διαμορφώνονται ώστε να εξυπηρετούν τους στόχους της γενικότερης στρατηγικής του οργανισμού.</a:t>
            </a:r>
          </a:p>
          <a:p>
            <a:pPr algn="just">
              <a:buNone/>
            </a:pP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121442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Προσέλκυση ΑΔ</a:t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715016"/>
          </a:xfrm>
        </p:spPr>
        <p:txBody>
          <a:bodyPr>
            <a:noAutofit/>
          </a:bodyPr>
          <a:lstStyle/>
          <a:p>
            <a:pPr marL="12700" marR="45720" algn="just">
              <a:lnSpc>
                <a:spcPct val="101725"/>
              </a:lnSpc>
              <a:spcBef>
                <a:spcPts val="235"/>
              </a:spcBef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Εσωτερικές πηγές</a:t>
            </a:r>
          </a:p>
          <a:p>
            <a:pPr marL="412750" marR="45720" lvl="1" algn="just">
              <a:lnSpc>
                <a:spcPct val="101725"/>
              </a:lnSpc>
              <a:spcBef>
                <a:spcPts val="235"/>
              </a:spcBef>
              <a:buFont typeface="Wingdings" pitchFamily="2" charset="2"/>
              <a:buChar char="§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Ανακοινώσεις, αιτήσεις εργαζομένων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κ.ο.κ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2700" marR="45720" algn="just">
              <a:lnSpc>
                <a:spcPct val="101725"/>
              </a:lnSpc>
              <a:spcBef>
                <a:spcPts val="235"/>
              </a:spcBef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Εξωτερικές πηγές</a:t>
            </a:r>
          </a:p>
          <a:p>
            <a:pPr marL="412750" marR="45720" lvl="1" algn="just">
              <a:lnSpc>
                <a:spcPct val="150000"/>
              </a:lnSpc>
              <a:spcBef>
                <a:spcPts val="235"/>
              </a:spcBef>
              <a:buFont typeface="Wingdings" pitchFamily="2" charset="2"/>
              <a:buChar char="§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Απευθείας αιτήσεις και συστάσεις</a:t>
            </a:r>
          </a:p>
          <a:p>
            <a:pPr marL="412750" marR="45720" lvl="1" algn="just">
              <a:lnSpc>
                <a:spcPct val="150000"/>
              </a:lnSpc>
              <a:spcBef>
                <a:spcPts val="235"/>
              </a:spcBef>
              <a:buFont typeface="Wingdings" pitchFamily="2" charset="2"/>
              <a:buChar char="§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Διαφημίσεις στον τύπο</a:t>
            </a:r>
          </a:p>
          <a:p>
            <a:pPr marL="412750" marR="45720" lvl="1" algn="just">
              <a:lnSpc>
                <a:spcPct val="150000"/>
              </a:lnSpc>
              <a:spcBef>
                <a:spcPts val="235"/>
              </a:spcBef>
              <a:buFont typeface="Wingdings" pitchFamily="2" charset="2"/>
              <a:buChar char="§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Εταιρείες στελέχωσης</a:t>
            </a:r>
          </a:p>
          <a:p>
            <a:pPr marL="412750" marR="45720" lvl="1" algn="just">
              <a:lnSpc>
                <a:spcPct val="150000"/>
              </a:lnSpc>
              <a:spcBef>
                <a:spcPts val="235"/>
              </a:spcBef>
              <a:buFont typeface="Wingdings" pitchFamily="2" charset="2"/>
              <a:buChar char="§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Εκπαιδευτικά ιδρύματα</a:t>
            </a:r>
          </a:p>
          <a:p>
            <a:pPr marL="412750" marR="45720" lvl="1" algn="just">
              <a:lnSpc>
                <a:spcPct val="150000"/>
              </a:lnSpc>
              <a:spcBef>
                <a:spcPts val="235"/>
              </a:spcBef>
              <a:buFont typeface="Wingdings" pitchFamily="2" charset="2"/>
              <a:buChar char="§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Εκθέσεις και κλαδικές διοργανώσεις</a:t>
            </a:r>
          </a:p>
          <a:p>
            <a:pPr marL="12700" marR="45720" algn="just">
              <a:lnSpc>
                <a:spcPct val="101725"/>
              </a:lnSpc>
              <a:spcBef>
                <a:spcPts val="235"/>
              </a:spcBef>
              <a:buFont typeface="Wingdings" pitchFamily="2" charset="2"/>
              <a:buChar char="v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Οι πηγές αξιολογούνται ως προς  </a:t>
            </a:r>
            <a:r>
              <a:rPr lang="el-GR" sz="2000" b="1" i="1" u="sng" dirty="0" smtClean="0">
                <a:latin typeface="Arial" pitchFamily="34" charset="0"/>
                <a:cs typeface="Arial" pitchFamily="34" charset="0"/>
              </a:rPr>
              <a:t>το κόστος ανά  υποψήφιο, την προσέλκυση των κατάλληλων ανθρώπων, τις επιτυχείς προσλήψεις και την ποιότητα του προσωπικού.</a:t>
            </a:r>
          </a:p>
          <a:p>
            <a:pPr marL="12700" marR="45720" algn="just">
              <a:lnSpc>
                <a:spcPct val="101725"/>
              </a:lnSpc>
              <a:spcBef>
                <a:spcPts val="235"/>
              </a:spcBef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επιτυχία της προσέλκυσης εξαρτάται από:</a:t>
            </a:r>
          </a:p>
          <a:p>
            <a:pPr marL="412750" marR="45720" lvl="1" algn="just">
              <a:lnSpc>
                <a:spcPct val="150000"/>
              </a:lnSpc>
              <a:spcBef>
                <a:spcPts val="235"/>
              </a:spcBef>
              <a:buFont typeface="Wingdings" pitchFamily="2" charset="2"/>
              <a:buChar char="§"/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Την παροχή κατάλληλων και ορθών πληροφοριών για τη θέση εργασίας και τις συνθήκες της</a:t>
            </a:r>
          </a:p>
          <a:p>
            <a:pPr marL="412750" marR="45720" lvl="1" algn="just">
              <a:lnSpc>
                <a:spcPct val="150000"/>
              </a:lnSpc>
              <a:spcBef>
                <a:spcPts val="235"/>
              </a:spcBef>
              <a:buFont typeface="Wingdings" pitchFamily="2" charset="2"/>
              <a:buChar char="§"/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Από την έγκαιρη απόκριση στην προσέγγιση του υποψηφίου</a:t>
            </a:r>
          </a:p>
          <a:p>
            <a:pPr marL="412750" marR="45720" lvl="1" algn="just">
              <a:lnSpc>
                <a:spcPct val="150000"/>
              </a:lnSpc>
              <a:spcBef>
                <a:spcPts val="235"/>
              </a:spcBef>
              <a:buFont typeface="Wingdings" pitchFamily="2" charset="2"/>
              <a:buChar char="§"/>
            </a:pPr>
            <a:r>
              <a:rPr lang="el-GR" sz="1500" dirty="0" smtClean="0">
                <a:latin typeface="Arial" pitchFamily="34" charset="0"/>
                <a:cs typeface="Arial" pitchFamily="34" charset="0"/>
              </a:rPr>
              <a:t>Από την εικόνα που σχηματίζει για την επιχείρηση.</a:t>
            </a:r>
          </a:p>
          <a:p>
            <a:pPr marL="12700" marR="45720" algn="just">
              <a:lnSpc>
                <a:spcPct val="101725"/>
              </a:lnSpc>
              <a:spcBef>
                <a:spcPts val="235"/>
              </a:spcBef>
              <a:buFont typeface="Wingdings" pitchFamily="2" charset="2"/>
              <a:buChar char="§"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6500834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Επιλογή ΑΔ</a:t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5429288"/>
          </a:xfrm>
        </p:spPr>
        <p:txBody>
          <a:bodyPr>
            <a:normAutofit lnSpcReduction="10000"/>
          </a:bodyPr>
          <a:lstStyle/>
          <a:p>
            <a:pPr marL="198628" marR="235016" indent="-185928" algn="just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q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Μία «αποτυχημένη» πρόσληψη μπορεί να έχει κόστος πολλαπλάσιο των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απολαβών του εργαζόμενου.</a:t>
            </a:r>
          </a:p>
          <a:p>
            <a:pPr marL="198628" marR="235016" indent="-185928">
              <a:spcBef>
                <a:spcPts val="100"/>
              </a:spcBef>
              <a:buFont typeface="Wingdings" pitchFamily="2" charset="2"/>
              <a:buChar char="q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marL="12700" marR="57195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Συχνά δίνεται έμφαση, όχι στην πρόσληψη του καλύτερου, αλλά στην αποφυγή πρόσληψης του «λάθος» υποψήφιου.</a:t>
            </a:r>
          </a:p>
          <a:p>
            <a:pPr marL="12700" marR="57195">
              <a:buFont typeface="Wingdings" pitchFamily="2" charset="2"/>
              <a:buChar char="q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marL="12700" marR="57195">
              <a:spcBef>
                <a:spcPts val="31"/>
              </a:spcBef>
              <a:buFont typeface="Wingdings" pitchFamily="2" charset="2"/>
              <a:buChar char="q"/>
            </a:pPr>
            <a:r>
              <a:rPr lang="el-GR" sz="2200" b="1" i="1" dirty="0" smtClean="0">
                <a:latin typeface="Arial" pitchFamily="34" charset="0"/>
                <a:cs typeface="Arial" pitchFamily="34" charset="0"/>
              </a:rPr>
              <a:t>Παράγοντες για μία επιτυχημένη πρόσληψη:</a:t>
            </a:r>
          </a:p>
          <a:p>
            <a:pPr marL="12700" marR="57195">
              <a:spcBef>
                <a:spcPts val="31"/>
              </a:spcBef>
              <a:buNone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 marL="326644" marR="5719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Ρεαλιστική περιγραφή εργασίας</a:t>
            </a:r>
          </a:p>
          <a:p>
            <a:pPr marL="326644" marR="57195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Συσχετισμός κριτηρίων επιτυχίας με το σύστημα επιλογής</a:t>
            </a:r>
          </a:p>
          <a:p>
            <a:pPr marL="326644" marR="5719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Ορθή εφαρμογή του συστήματος επιλογής</a:t>
            </a:r>
          </a:p>
          <a:p>
            <a:pPr marL="326644" marR="5719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Εκπαίδευση των στελεχών της επιλογής προσωπικού και αξιολόγηση της απόδοσής τους</a:t>
            </a:r>
          </a:p>
          <a:p>
            <a:pPr>
              <a:buNone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διαδικασία της επιλογής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464679" cy="441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11"/>
          <p:cNvSpPr/>
          <p:nvPr/>
        </p:nvSpPr>
        <p:spPr>
          <a:xfrm>
            <a:off x="0" y="1357298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28652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143000"/>
          </a:xfrm>
        </p:spPr>
        <p:txBody>
          <a:bodyPr>
            <a:normAutofit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Βήματα κατά τη διαδικασία επιλογής</a:t>
            </a:r>
            <a:r>
              <a:rPr lang="en-US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Λόγοι απόρριψης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4" y="1857364"/>
            <a:ext cx="88993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11"/>
          <p:cNvSpPr/>
          <p:nvPr/>
        </p:nvSpPr>
        <p:spPr>
          <a:xfrm>
            <a:off x="0" y="157161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42939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5 - Ορθογώνιο"/>
          <p:cNvSpPr/>
          <p:nvPr/>
        </p:nvSpPr>
        <p:spPr>
          <a:xfrm>
            <a:off x="3000364" y="6000768"/>
            <a:ext cx="31489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1760"/>
              </a:lnSpc>
              <a:spcBef>
                <a:spcPts val="88"/>
              </a:spcBef>
            </a:pPr>
            <a:r>
              <a:rPr lang="en-US" sz="1600" i="1" dirty="0" smtClean="0">
                <a:latin typeface="Verdana"/>
                <a:cs typeface="Verdana"/>
              </a:rPr>
              <a:t>Manage</a:t>
            </a:r>
            <a:r>
              <a:rPr lang="en-US" sz="1600" i="1" spc="-4" dirty="0" smtClean="0">
                <a:latin typeface="Verdana"/>
                <a:cs typeface="Verdana"/>
              </a:rPr>
              <a:t>m</a:t>
            </a:r>
            <a:r>
              <a:rPr lang="en-US" sz="1600" i="1" dirty="0" smtClean="0">
                <a:latin typeface="Verdana"/>
                <a:cs typeface="Verdana"/>
              </a:rPr>
              <a:t>e</a:t>
            </a:r>
            <a:r>
              <a:rPr lang="en-US" sz="1600" i="1" spc="-4" dirty="0" smtClean="0">
                <a:latin typeface="Verdana"/>
                <a:cs typeface="Verdana"/>
              </a:rPr>
              <a:t>n</a:t>
            </a:r>
            <a:r>
              <a:rPr lang="en-US" sz="1600" i="1" dirty="0" smtClean="0">
                <a:latin typeface="Verdana"/>
                <a:cs typeface="Verdana"/>
              </a:rPr>
              <a:t>t</a:t>
            </a:r>
            <a:r>
              <a:rPr lang="en-US" sz="1600" i="1" spc="-73" dirty="0" smtClean="0">
                <a:latin typeface="Verdana"/>
                <a:cs typeface="Verdana"/>
              </a:rPr>
              <a:t> </a:t>
            </a:r>
            <a:r>
              <a:rPr lang="en-US" sz="1600" i="1" spc="4" dirty="0" smtClean="0">
                <a:latin typeface="Verdana"/>
                <a:cs typeface="Verdana"/>
              </a:rPr>
              <a:t>10</a:t>
            </a:r>
            <a:r>
              <a:rPr lang="en-US" sz="1600" i="1" dirty="0" smtClean="0">
                <a:latin typeface="Verdana"/>
                <a:cs typeface="Verdana"/>
              </a:rPr>
              <a:t>/e</a:t>
            </a:r>
            <a:r>
              <a:rPr lang="en-US" sz="1600" i="1" spc="-37" dirty="0" smtClean="0">
                <a:latin typeface="Verdana"/>
                <a:cs typeface="Verdana"/>
              </a:rPr>
              <a:t> </a:t>
            </a:r>
            <a:r>
              <a:rPr lang="en-US" sz="1600" i="1" dirty="0" smtClean="0">
                <a:latin typeface="Verdana"/>
                <a:cs typeface="Verdana"/>
              </a:rPr>
              <a:t>-</a:t>
            </a:r>
            <a:r>
              <a:rPr lang="en-US" sz="1600" i="1" spc="-7" dirty="0" smtClean="0">
                <a:latin typeface="Verdana"/>
                <a:cs typeface="Verdana"/>
              </a:rPr>
              <a:t> </a:t>
            </a:r>
            <a:r>
              <a:rPr lang="el-GR" sz="1600" i="1" spc="4" dirty="0" smtClean="0">
                <a:latin typeface="Arial"/>
                <a:cs typeface="Arial"/>
              </a:rPr>
              <a:t>Κ</a:t>
            </a:r>
            <a:r>
              <a:rPr lang="el-GR" sz="1600" i="1" dirty="0" smtClean="0">
                <a:latin typeface="Arial"/>
                <a:cs typeface="Arial"/>
              </a:rPr>
              <a:t>εφ</a:t>
            </a:r>
            <a:r>
              <a:rPr lang="el-GR" sz="1600" i="1" spc="4" dirty="0" smtClean="0">
                <a:latin typeface="Arial"/>
                <a:cs typeface="Arial"/>
              </a:rPr>
              <a:t>ά</a:t>
            </a:r>
            <a:r>
              <a:rPr lang="el-GR" sz="1600" i="1" spc="-25" dirty="0" smtClean="0">
                <a:latin typeface="Arial"/>
                <a:cs typeface="Arial"/>
              </a:rPr>
              <a:t>λ</a:t>
            </a:r>
            <a:r>
              <a:rPr lang="el-GR" sz="1600" i="1" dirty="0" smtClean="0">
                <a:latin typeface="Arial"/>
                <a:cs typeface="Arial"/>
              </a:rPr>
              <a:t>α</a:t>
            </a:r>
            <a:r>
              <a:rPr lang="el-GR" sz="1600" i="1" spc="9" dirty="0" smtClean="0">
                <a:latin typeface="Arial"/>
                <a:cs typeface="Arial"/>
              </a:rPr>
              <a:t>ι</a:t>
            </a:r>
            <a:r>
              <a:rPr lang="el-GR" sz="1600" i="1" dirty="0" smtClean="0">
                <a:latin typeface="Arial"/>
                <a:cs typeface="Arial"/>
              </a:rPr>
              <a:t>ο</a:t>
            </a:r>
            <a:endParaRPr lang="el-GR" sz="1600" dirty="0">
              <a:latin typeface="Arial"/>
              <a:cs typeface="Arial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143636" y="6000768"/>
            <a:ext cx="23117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lang="en-US" sz="1600" i="1" spc="4" dirty="0" smtClean="0">
                <a:latin typeface="Verdana"/>
                <a:cs typeface="Verdana"/>
              </a:rPr>
              <a:t>11</a:t>
            </a:r>
            <a:r>
              <a:rPr lang="en-US" sz="1600" i="1" dirty="0" smtClean="0">
                <a:latin typeface="Verdana"/>
                <a:cs typeface="Verdana"/>
              </a:rPr>
              <a:t>,</a:t>
            </a:r>
            <a:r>
              <a:rPr lang="en-US" sz="1600" i="1" spc="-26" dirty="0" smtClean="0">
                <a:latin typeface="Verdana"/>
                <a:cs typeface="Verdana"/>
              </a:rPr>
              <a:t> </a:t>
            </a:r>
            <a:r>
              <a:rPr lang="en-US" sz="1600" i="1" dirty="0" smtClean="0">
                <a:latin typeface="Verdana"/>
                <a:cs typeface="Verdana"/>
              </a:rPr>
              <a:t>J.</a:t>
            </a:r>
            <a:r>
              <a:rPr lang="en-US" sz="1600" i="1" spc="-12" dirty="0" smtClean="0">
                <a:latin typeface="Verdana"/>
                <a:cs typeface="Verdana"/>
              </a:rPr>
              <a:t> </a:t>
            </a:r>
            <a:r>
              <a:rPr lang="en-US" sz="1600" i="1" dirty="0" err="1" smtClean="0">
                <a:latin typeface="Verdana"/>
                <a:cs typeface="Verdana"/>
              </a:rPr>
              <a:t>Sc</a:t>
            </a:r>
            <a:r>
              <a:rPr lang="en-US" sz="1600" i="1" spc="-4" dirty="0" err="1" smtClean="0">
                <a:latin typeface="Verdana"/>
                <a:cs typeface="Verdana"/>
              </a:rPr>
              <a:t>h</a:t>
            </a:r>
            <a:r>
              <a:rPr lang="en-US" sz="1600" i="1" dirty="0" err="1" smtClean="0">
                <a:latin typeface="Verdana"/>
                <a:cs typeface="Verdana"/>
              </a:rPr>
              <a:t>er</a:t>
            </a:r>
            <a:r>
              <a:rPr lang="en-US" sz="1600" i="1" spc="-4" dirty="0" err="1" smtClean="0">
                <a:latin typeface="Verdana"/>
                <a:cs typeface="Verdana"/>
              </a:rPr>
              <a:t>m</a:t>
            </a:r>
            <a:r>
              <a:rPr lang="en-US" sz="1600" i="1" dirty="0" err="1" smtClean="0">
                <a:latin typeface="Verdana"/>
                <a:cs typeface="Verdana"/>
              </a:rPr>
              <a:t>erhorn</a:t>
            </a:r>
            <a:endParaRPr lang="en-US"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Βάσεις για τα κριτήρια αξιολόγησης</a:t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429288"/>
          </a:xfrm>
        </p:spPr>
        <p:txBody>
          <a:bodyPr>
            <a:normAutofit fontScale="47500" lnSpcReduction="20000"/>
          </a:bodyPr>
          <a:lstStyle/>
          <a:p>
            <a:pPr marL="326644" marR="57195" algn="just">
              <a:lnSpc>
                <a:spcPct val="170000"/>
              </a:lnSpc>
              <a:spcBef>
                <a:spcPts val="132"/>
              </a:spcBef>
              <a:buFont typeface="Wingdings" pitchFamily="2" charset="2"/>
              <a:buChar char="Ø"/>
            </a:pPr>
            <a:r>
              <a:rPr lang="el-GR" sz="3800" b="1" dirty="0" smtClean="0">
                <a:latin typeface="Arial" pitchFamily="34" charset="0"/>
                <a:cs typeface="Arial" pitchFamily="34" charset="0"/>
              </a:rPr>
              <a:t>Συνέπεια</a:t>
            </a:r>
          </a:p>
          <a:p>
            <a:pPr marL="326644" marR="57195" algn="just">
              <a:lnSpc>
                <a:spcPct val="170000"/>
              </a:lnSpc>
              <a:buNone/>
            </a:pPr>
            <a:r>
              <a:rPr lang="el-GR" sz="3400" dirty="0" smtClean="0">
                <a:latin typeface="Arial" pitchFamily="34" charset="0"/>
                <a:cs typeface="Arial" pitchFamily="34" charset="0"/>
              </a:rPr>
              <a:t>	Κατά πόσο ένα κριτήριο παρέχει τα ίδια αποτελέσματα σε κάθε δοκιμή</a:t>
            </a:r>
          </a:p>
          <a:p>
            <a:pPr marL="326644" marR="57195" algn="just">
              <a:lnSpc>
                <a:spcPct val="170000"/>
              </a:lnSpc>
              <a:spcBef>
                <a:spcPts val="31"/>
              </a:spcBef>
              <a:buFont typeface="Wingdings" pitchFamily="2" charset="2"/>
              <a:buChar char="Ø"/>
            </a:pPr>
            <a:r>
              <a:rPr lang="el-GR" sz="3800" b="1" dirty="0" smtClean="0">
                <a:latin typeface="Arial" pitchFamily="34" charset="0"/>
                <a:cs typeface="Arial" pitchFamily="34" charset="0"/>
              </a:rPr>
              <a:t>Εγκυρότητα</a:t>
            </a:r>
          </a:p>
          <a:p>
            <a:pPr marL="326644" marR="57195" algn="just">
              <a:lnSpc>
                <a:spcPct val="170000"/>
              </a:lnSpc>
              <a:spcBef>
                <a:spcPts val="199"/>
              </a:spcBef>
              <a:buNone/>
              <a:tabLst>
                <a:tab pos="584200" algn="l"/>
              </a:tabLst>
            </a:pPr>
            <a:r>
              <a:rPr lang="el-GR" sz="3400" dirty="0" smtClean="0">
                <a:latin typeface="Arial" pitchFamily="34" charset="0"/>
                <a:cs typeface="Arial" pitchFamily="34" charset="0"/>
              </a:rPr>
              <a:t>	Κατά πόσο το κριτήριο μπορεί να προβλέψει την απόδοση του υποψήφιου στην εργασία που καλείται να εκτελέσει</a:t>
            </a:r>
          </a:p>
          <a:p>
            <a:pPr marL="326644" marR="57195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3800" b="1" dirty="0" smtClean="0">
                <a:latin typeface="Arial" pitchFamily="34" charset="0"/>
                <a:cs typeface="Arial" pitchFamily="34" charset="0"/>
              </a:rPr>
              <a:t>Γενικότητα</a:t>
            </a:r>
          </a:p>
          <a:p>
            <a:pPr marL="326644" marR="57195" algn="just">
              <a:lnSpc>
                <a:spcPct val="170000"/>
              </a:lnSpc>
              <a:spcBef>
                <a:spcPts val="355"/>
              </a:spcBef>
              <a:buNone/>
              <a:tabLst>
                <a:tab pos="584200" algn="l"/>
              </a:tabLst>
            </a:pPr>
            <a:r>
              <a:rPr lang="el-GR" sz="3400" dirty="0" smtClean="0">
                <a:latin typeface="Arial" pitchFamily="34" charset="0"/>
                <a:cs typeface="Arial" pitchFamily="34" charset="0"/>
              </a:rPr>
              <a:t>	Μπορεί το κριτήριο να εφαρμοστεί σε πολλές περιπτώσεις ή είναι έγκυρο μόνο για συγκεκριμένες εργασίες;</a:t>
            </a:r>
          </a:p>
          <a:p>
            <a:pPr marL="326644" marR="57195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l-GR" sz="3800" b="1" dirty="0" smtClean="0">
                <a:latin typeface="Arial" pitchFamily="34" charset="0"/>
                <a:cs typeface="Arial" pitchFamily="34" charset="0"/>
              </a:rPr>
              <a:t>Πρακτικότητα</a:t>
            </a:r>
          </a:p>
          <a:p>
            <a:pPr marL="326644" marR="57195" algn="just">
              <a:lnSpc>
                <a:spcPct val="170000"/>
              </a:lnSpc>
              <a:spcBef>
                <a:spcPts val="119"/>
              </a:spcBef>
              <a:buNone/>
            </a:pPr>
            <a:r>
              <a:rPr lang="el-GR" sz="3400" dirty="0" smtClean="0">
                <a:latin typeface="Arial" pitchFamily="34" charset="0"/>
                <a:cs typeface="Arial" pitchFamily="34" charset="0"/>
              </a:rPr>
              <a:t>	Πόσο κοστίζει ο έλεγχος του κριτηρίου σε σχέση με την σημασία του;</a:t>
            </a:r>
          </a:p>
          <a:p>
            <a:pPr marL="326644" marR="57195" algn="just">
              <a:lnSpc>
                <a:spcPct val="170000"/>
              </a:lnSpc>
              <a:spcBef>
                <a:spcPts val="31"/>
              </a:spcBef>
              <a:buFont typeface="Wingdings" pitchFamily="2" charset="2"/>
              <a:buChar char="Ø"/>
            </a:pPr>
            <a:r>
              <a:rPr lang="el-GR" sz="3800" b="1" dirty="0" smtClean="0">
                <a:latin typeface="Arial" pitchFamily="34" charset="0"/>
                <a:cs typeface="Arial" pitchFamily="34" charset="0"/>
              </a:rPr>
              <a:t> Νομιμότητα</a:t>
            </a:r>
          </a:p>
          <a:p>
            <a:pPr marL="326644" marR="57195" algn="just">
              <a:lnSpc>
                <a:spcPct val="170000"/>
              </a:lnSpc>
              <a:spcBef>
                <a:spcPts val="199"/>
              </a:spcBef>
              <a:buNone/>
              <a:tabLst>
                <a:tab pos="584200" algn="l"/>
              </a:tabLst>
            </a:pPr>
            <a:r>
              <a:rPr lang="el-GR" sz="3400" dirty="0" smtClean="0">
                <a:latin typeface="Arial" pitchFamily="34" charset="0"/>
                <a:cs typeface="Arial" pitchFamily="34" charset="0"/>
              </a:rPr>
              <a:t>	Είναι νόμιμη και δικαιολογημένη η χρήση του συγκεκριμένου κριτηρίου; (Π.χ. εθνικότητα, πεποιθήσεις, ποινικό παρελθόν </a:t>
            </a:r>
            <a:r>
              <a:rPr lang="el-GR" sz="3400" dirty="0" err="1" smtClean="0">
                <a:latin typeface="Arial" pitchFamily="34" charset="0"/>
                <a:cs typeface="Arial" pitchFamily="34" charset="0"/>
              </a:rPr>
              <a:t>κ.ο.κ</a:t>
            </a:r>
            <a:r>
              <a:rPr lang="el-GR" sz="34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57227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txBody>
          <a:bodyPr>
            <a:noAutofit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Βιογραφικά σημειώματα και αιτήσεις</a:t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92500"/>
          </a:bodyPr>
          <a:lstStyle/>
          <a:p>
            <a:pPr marL="12700" marR="38459">
              <a:lnSpc>
                <a:spcPts val="2340"/>
              </a:lnSpc>
              <a:spcBef>
                <a:spcPts val="117"/>
              </a:spcBef>
              <a:buFont typeface="Wingdings" pitchFamily="2" charset="2"/>
              <a:buChar char="v"/>
            </a:pPr>
            <a:r>
              <a:rPr lang="el-GR" sz="2600" b="1" dirty="0" smtClean="0">
                <a:latin typeface="Arial" pitchFamily="34" charset="0"/>
                <a:cs typeface="Arial" pitchFamily="34" charset="0"/>
              </a:rPr>
              <a:t>Συνήθως το πρώτο στάδιο μίας διαδικασίας επιλογής</a:t>
            </a:r>
          </a:p>
          <a:p>
            <a:pPr marL="12700" marR="38459">
              <a:lnSpc>
                <a:spcPts val="2640"/>
              </a:lnSpc>
              <a:spcBef>
                <a:spcPts val="15"/>
              </a:spcBef>
              <a:buNone/>
            </a:pPr>
            <a:r>
              <a:rPr lang="el-GR" sz="2000" b="1" spc="-4" baseline="1790" dirty="0" smtClean="0">
                <a:solidFill>
                  <a:srgbClr val="530053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l-GR" sz="2000" b="1" spc="-4" dirty="0" smtClean="0">
                <a:solidFill>
                  <a:srgbClr val="530053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l-GR" sz="2400" b="1" i="1" u="sng" dirty="0" smtClean="0">
                <a:latin typeface="Arial" pitchFamily="34" charset="0"/>
                <a:cs typeface="Arial" pitchFamily="34" charset="0"/>
              </a:rPr>
              <a:t>Περιέχουν συνήθως:</a:t>
            </a:r>
          </a:p>
          <a:p>
            <a:pPr marL="326644" marR="38459">
              <a:buFont typeface="Wingdings" pitchFamily="2" charset="2"/>
              <a:buChar char="§"/>
            </a:pPr>
            <a:r>
              <a:rPr lang="el-GR" sz="2200" dirty="0" smtClean="0">
                <a:latin typeface="Arial" pitchFamily="34" charset="0"/>
                <a:cs typeface="Arial" pitchFamily="34" charset="0"/>
              </a:rPr>
              <a:t>Προσωπικά στοιχεία</a:t>
            </a:r>
          </a:p>
          <a:p>
            <a:pPr marL="326644" marR="38459">
              <a:spcBef>
                <a:spcPts val="0"/>
              </a:spcBef>
              <a:buFont typeface="Wingdings" pitchFamily="2" charset="2"/>
              <a:buChar char="§"/>
            </a:pPr>
            <a:r>
              <a:rPr lang="el-GR" sz="2200" dirty="0" smtClean="0">
                <a:latin typeface="Arial" pitchFamily="34" charset="0"/>
                <a:cs typeface="Arial" pitchFamily="34" charset="0"/>
              </a:rPr>
              <a:t>Εργασιακή εμπειρία</a:t>
            </a:r>
          </a:p>
          <a:p>
            <a:pPr marL="326644" marR="38459">
              <a:buFont typeface="Wingdings" pitchFamily="2" charset="2"/>
              <a:buChar char="§"/>
            </a:pPr>
            <a:r>
              <a:rPr lang="el-GR" sz="2200" dirty="0" smtClean="0">
                <a:latin typeface="Arial" pitchFamily="34" charset="0"/>
                <a:cs typeface="Arial" pitchFamily="34" charset="0"/>
              </a:rPr>
              <a:t>Μορφωτικό επίπεδο</a:t>
            </a:r>
          </a:p>
          <a:p>
            <a:pPr marL="326644" marR="38459">
              <a:buFont typeface="Wingdings" pitchFamily="2" charset="2"/>
              <a:buChar char="§"/>
            </a:pPr>
            <a:r>
              <a:rPr lang="el-GR" sz="2200" dirty="0" smtClean="0">
                <a:latin typeface="Arial" pitchFamily="34" charset="0"/>
                <a:cs typeface="Arial" pitchFamily="34" charset="0"/>
              </a:rPr>
              <a:t>Προσόντα σχετικά με την θέση εργασίας</a:t>
            </a:r>
          </a:p>
          <a:p>
            <a:pPr marL="12700" marR="38459">
              <a:lnSpc>
                <a:spcPts val="2340"/>
              </a:lnSpc>
              <a:spcBef>
                <a:spcPts val="117"/>
              </a:spcBef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Οι αιτήσεις είναι τυποποιημένες από τον υποψήφιο εργοδότη ενώ τα βιογραφικά είναι στον έλεγχο του υποψηφίου.</a:t>
            </a:r>
          </a:p>
          <a:p>
            <a:pPr marL="12700" marR="38459">
              <a:spcBef>
                <a:spcPts val="307"/>
              </a:spcBef>
              <a:buNone/>
            </a:pPr>
            <a:endParaRPr lang="el-GR" b="1" baseline="2482" dirty="0" smtClean="0">
              <a:latin typeface="Arial" pitchFamily="34" charset="0"/>
              <a:cs typeface="Arial" pitchFamily="34" charset="0"/>
            </a:endParaRPr>
          </a:p>
          <a:p>
            <a:pPr marL="12700" marR="38459">
              <a:lnSpc>
                <a:spcPts val="2340"/>
              </a:lnSpc>
              <a:spcBef>
                <a:spcPts val="117"/>
              </a:spcBef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Πολλές επιχειρήσεις χρησιμοποιούν πλέον συστήματα υποβολής βιογραφικών/αιτήσεων μέσω διαδικτύου</a:t>
            </a:r>
          </a:p>
          <a:p>
            <a:pPr marL="12700" marR="38459">
              <a:spcBef>
                <a:spcPts val="100"/>
              </a:spcBef>
              <a:buNone/>
            </a:pPr>
            <a:endParaRPr lang="el-GR" b="1" baseline="2482" dirty="0" smtClean="0">
              <a:latin typeface="Arial" pitchFamily="34" charset="0"/>
              <a:cs typeface="Arial" pitchFamily="34" charset="0"/>
            </a:endParaRPr>
          </a:p>
          <a:p>
            <a:pPr marL="12700" marR="38459">
              <a:lnSpc>
                <a:spcPts val="2340"/>
              </a:lnSpc>
              <a:spcBef>
                <a:spcPts val="117"/>
              </a:spcBef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Συχνά συμπληρώνονται με συστάσεις εργοδοτών, εκπαιδευτικών  </a:t>
            </a:r>
            <a:r>
              <a:rPr lang="el-GR" sz="2400" b="1" dirty="0" err="1" smtClean="0">
                <a:latin typeface="Arial" pitchFamily="34" charset="0"/>
                <a:cs typeface="Arial" pitchFamily="34" charset="0"/>
              </a:rPr>
              <a:t>κ.α</a:t>
            </a:r>
            <a:endParaRPr lang="el-GR" sz="2400" b="1" dirty="0" smtClean="0">
              <a:latin typeface="Arial" pitchFamily="34" charset="0"/>
              <a:cs typeface="Arial" pitchFamily="34" charset="0"/>
            </a:endParaRPr>
          </a:p>
          <a:p>
            <a:pPr marL="198628" marR="739129" indent="-185928">
              <a:lnSpc>
                <a:spcPts val="2685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Ανά</a:t>
            </a:r>
            <a:r>
              <a:rPr lang="el-GR" sz="2800" spc="-9" baseline="1517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ογα</a:t>
            </a:r>
            <a:r>
              <a:rPr lang="el-GR" sz="2800" spc="24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ό</a:t>
            </a:r>
            <a:r>
              <a:rPr lang="el-GR" sz="2800" spc="-4" baseline="1517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ως με</a:t>
            </a:r>
            <a:r>
              <a:rPr lang="el-GR" sz="2800" spc="14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το</a:t>
            </a:r>
            <a:r>
              <a:rPr lang="el-GR" sz="2800" spc="9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πε</a:t>
            </a:r>
            <a:r>
              <a:rPr lang="el-GR" sz="2800" spc="-9" baseline="1517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800" spc="-4" baseline="1517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χό</a:t>
            </a:r>
            <a:r>
              <a:rPr lang="el-GR" sz="2800" spc="-4" baseline="1517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2800" spc="-9" baseline="1517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ό</a:t>
            </a:r>
            <a:r>
              <a:rPr lang="el-GR" sz="2800" spc="44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τους</a:t>
            </a:r>
            <a:r>
              <a:rPr lang="el-GR" sz="2800" spc="9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spc="-4" baseline="1517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πορ</a:t>
            </a:r>
            <a:r>
              <a:rPr lang="el-GR" sz="2800" spc="-9" baseline="1517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ί</a:t>
            </a:r>
            <a:r>
              <a:rPr lang="el-GR" sz="2800" spc="34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να</a:t>
            </a:r>
            <a:r>
              <a:rPr lang="el-GR" sz="2800" spc="4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αν</a:t>
            </a:r>
            <a:r>
              <a:rPr lang="el-GR" sz="2800" spc="-4" baseline="1517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800" spc="-4" baseline="1517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2800" spc="-4" baseline="1517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ωπ</a:t>
            </a:r>
            <a:r>
              <a:rPr lang="el-GR" sz="2800" spc="-4" baseline="1517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στ</a:t>
            </a:r>
            <a:r>
              <a:rPr lang="el-GR" sz="2800" spc="9" baseline="1517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ύν</a:t>
            </a:r>
            <a:r>
              <a:rPr lang="el-GR" sz="2800" spc="64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spc="-4" baseline="1517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2800" spc="4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επ</a:t>
            </a:r>
            <a:r>
              <a:rPr lang="el-GR" sz="2800" spc="-4" baseline="1517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φύλ</a:t>
            </a:r>
            <a:r>
              <a:rPr lang="el-GR" sz="2800" spc="-4" baseline="1517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2800" baseline="1517" dirty="0" smtClean="0">
                <a:latin typeface="Arial" pitchFamily="34" charset="0"/>
                <a:cs typeface="Arial" pitchFamily="34" charset="0"/>
              </a:rPr>
              <a:t>ξη</a:t>
            </a:r>
          </a:p>
          <a:p>
            <a:pPr marL="12700" marR="38459">
              <a:lnSpc>
                <a:spcPts val="2340"/>
              </a:lnSpc>
              <a:spcBef>
                <a:spcPts val="117"/>
              </a:spcBef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O εργοδότης μπορεί να απαιτήσει η να αναζητήσει επιπλέον πιστοποιήσεις (π.χ. ποινικό μητρώο, επικοινωνία με πρώην εργοδότες, κτλ)</a:t>
            </a:r>
          </a:p>
          <a:p>
            <a:pPr marL="198628" marR="739129" indent="-185928">
              <a:lnSpc>
                <a:spcPts val="2685"/>
              </a:lnSpc>
              <a:spcBef>
                <a:spcPts val="100"/>
              </a:spcBef>
              <a:buNone/>
            </a:pPr>
            <a:endParaRPr lang="el-GR" sz="2000" dirty="0" smtClean="0">
              <a:cs typeface="Calibri"/>
            </a:endParaRPr>
          </a:p>
          <a:p>
            <a:pPr>
              <a:buNone/>
            </a:pPr>
            <a:endParaRPr lang="el-GR" sz="2000" b="1" dirty="0" smtClean="0">
              <a:cs typeface="Calibri"/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78579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64371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Δοκιμασίες και δείγματα εργασίας</a:t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071546"/>
            <a:ext cx="8715436" cy="5500726"/>
          </a:xfrm>
        </p:spPr>
        <p:txBody>
          <a:bodyPr/>
          <a:lstStyle/>
          <a:p>
            <a:pPr marL="12700" marR="45720">
              <a:lnSpc>
                <a:spcPts val="3155"/>
              </a:lnSpc>
              <a:spcBef>
                <a:spcPts val="157"/>
              </a:spcBef>
              <a:buSzPct val="80000"/>
              <a:buFont typeface="Wingdings" pitchFamily="2" charset="2"/>
              <a:buChar char="q"/>
            </a:pPr>
            <a:r>
              <a:rPr lang="el-GR" b="1" baseline="273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l-GR" b="1" spc="-14" baseline="273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b="1" baseline="2730" dirty="0" smtClean="0">
                <a:latin typeface="Arial" pitchFamily="34" charset="0"/>
                <a:cs typeface="Arial" pitchFamily="34" charset="0"/>
              </a:rPr>
              <a:t>κιμασ</a:t>
            </a:r>
            <a:r>
              <a:rPr lang="el-GR" b="1" spc="9" baseline="2730" dirty="0" smtClean="0">
                <a:latin typeface="Arial" pitchFamily="34" charset="0"/>
                <a:cs typeface="Arial" pitchFamily="34" charset="0"/>
              </a:rPr>
              <a:t>ί</a:t>
            </a:r>
            <a:r>
              <a:rPr lang="el-GR" b="1" baseline="2730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3600" b="1" baseline="2730" dirty="0" smtClean="0">
                <a:latin typeface="Arial" pitchFamily="34" charset="0"/>
                <a:cs typeface="Arial" pitchFamily="34" charset="0"/>
              </a:rPr>
              <a:t>ς</a:t>
            </a:r>
          </a:p>
          <a:p>
            <a:pPr marL="12700" marR="45720">
              <a:spcBef>
                <a:spcPts val="157"/>
              </a:spcBef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l-GR" sz="2200" dirty="0" smtClean="0">
                <a:latin typeface="Arial" pitchFamily="34" charset="0"/>
                <a:cs typeface="Arial" pitchFamily="34" charset="0"/>
              </a:rPr>
              <a:t>Σωμα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ικές ικανό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ες κ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ι ια</a:t>
            </a:r>
            <a:r>
              <a:rPr lang="el-GR" sz="2200" spc="-4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ρικές</a:t>
            </a:r>
            <a:r>
              <a:rPr lang="el-GR" sz="2200" spc="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εξε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ά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εις (π.χ.</a:t>
            </a:r>
            <a:r>
              <a:rPr lang="el-GR" sz="2200" spc="-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2200" spc="-4" dirty="0" smtClean="0">
                <a:latin typeface="Arial" pitchFamily="34" charset="0"/>
                <a:cs typeface="Arial" pitchFamily="34" charset="0"/>
              </a:rPr>
              <a:t>ώ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μα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α α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φαλεία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ς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sz="2200" spc="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εξ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ιρετικά 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l-GR" sz="2200" spc="4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κίν</a:t>
            </a:r>
            <a:r>
              <a:rPr lang="el-GR" sz="2200" spc="4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υνες</a:t>
            </a:r>
            <a:r>
              <a:rPr lang="el-GR" sz="2200" spc="-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ή</a:t>
            </a:r>
            <a:r>
              <a:rPr lang="el-GR" sz="2200" spc="-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εξειδικευμένες</a:t>
            </a:r>
            <a:r>
              <a:rPr lang="el-GR" sz="2200" spc="-3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εργ</a:t>
            </a:r>
            <a:r>
              <a:rPr lang="el-GR" sz="2200" spc="-4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σίε</a:t>
            </a:r>
            <a:r>
              <a:rPr lang="el-GR" sz="2200" spc="-4" dirty="0" smtClean="0">
                <a:latin typeface="Arial" pitchFamily="34" charset="0"/>
                <a:cs typeface="Arial" pitchFamily="34" charset="0"/>
              </a:rPr>
              <a:t>ς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26644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200" dirty="0" smtClean="0">
                <a:solidFill>
                  <a:srgbClr val="AEFD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2200" spc="-4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ικές ικαν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ό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τες (</a:t>
            </a:r>
            <a:r>
              <a:rPr lang="el-GR" sz="2200" spc="4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εκτικ</a:t>
            </a:r>
            <a:r>
              <a:rPr lang="el-GR" sz="2200" spc="-4" dirty="0" smtClean="0">
                <a:latin typeface="Arial" pitchFamily="34" charset="0"/>
                <a:cs typeface="Arial" pitchFamily="34" charset="0"/>
              </a:rPr>
              <a:t>έ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ς,</a:t>
            </a:r>
            <a:r>
              <a:rPr lang="el-GR" sz="2200" spc="-2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ποσ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τικέ</a:t>
            </a:r>
            <a:r>
              <a:rPr lang="el-GR" sz="2200" spc="-4" dirty="0" smtClean="0">
                <a:latin typeface="Arial" pitchFamily="34" charset="0"/>
                <a:cs typeface="Arial" pitchFamily="34" charset="0"/>
              </a:rPr>
              <a:t>ς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l-GR" sz="22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αριθμ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τικέ</a:t>
            </a:r>
            <a:r>
              <a:rPr lang="el-GR" sz="2200" spc="-4" dirty="0" smtClean="0">
                <a:latin typeface="Arial" pitchFamily="34" charset="0"/>
                <a:cs typeface="Arial" pitchFamily="34" charset="0"/>
              </a:rPr>
              <a:t>ς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sz="2200" spc="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λογικές)</a:t>
            </a:r>
          </a:p>
          <a:p>
            <a:pPr marL="326644">
              <a:spcBef>
                <a:spcPts val="124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Απόδοση σε συγκεκριμένες εργασίες (</a:t>
            </a:r>
            <a:r>
              <a:rPr lang="el-GR" sz="2200" spc="-9" dirty="0" err="1" smtClean="0">
                <a:latin typeface="Arial" pitchFamily="34" charset="0"/>
                <a:cs typeface="Arial" pitchFamily="34" charset="0"/>
              </a:rPr>
              <a:t>π.χ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 προσομοιώσεις εργασίας με υπολογιστή, σενάρια)</a:t>
            </a:r>
          </a:p>
          <a:p>
            <a:pPr marL="326644" marR="55810">
              <a:spcBef>
                <a:spcPts val="25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Τεστ γνώσεων</a:t>
            </a:r>
          </a:p>
          <a:p>
            <a:pPr marL="326644" marR="5581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Τεστ προσωπικότητας</a:t>
            </a:r>
          </a:p>
          <a:p>
            <a:pPr marL="326644" marR="55810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«Δοκιμαστική περίοδος»</a:t>
            </a:r>
          </a:p>
          <a:p>
            <a:pPr marL="326644" marR="55810">
              <a:lnSpc>
                <a:spcPts val="2880"/>
              </a:lnSpc>
              <a:buNone/>
            </a:pPr>
            <a:endParaRPr lang="el-GR" sz="2200" spc="-9" dirty="0" smtClean="0">
              <a:latin typeface="Arial" pitchFamily="34" charset="0"/>
              <a:cs typeface="Arial" pitchFamily="34" charset="0"/>
            </a:endParaRPr>
          </a:p>
          <a:p>
            <a:pPr marL="12700" marR="45720">
              <a:lnSpc>
                <a:spcPts val="3155"/>
              </a:lnSpc>
              <a:spcBef>
                <a:spcPts val="157"/>
              </a:spcBef>
              <a:buSzPct val="80000"/>
              <a:buFont typeface="Wingdings" pitchFamily="2" charset="2"/>
              <a:buChar char="q"/>
            </a:pPr>
            <a:r>
              <a:rPr lang="el-GR" b="1" baseline="2730" dirty="0" smtClean="0">
                <a:latin typeface="Arial" pitchFamily="34" charset="0"/>
                <a:cs typeface="Arial" pitchFamily="34" charset="0"/>
              </a:rPr>
              <a:t>Δείγματα προηγούμενης εργασίας</a:t>
            </a:r>
          </a:p>
          <a:p>
            <a:pPr marL="12700" marR="45720">
              <a:lnSpc>
                <a:spcPts val="3155"/>
              </a:lnSpc>
              <a:spcBef>
                <a:spcPts val="157"/>
              </a:spcBef>
              <a:buSzPct val="80000"/>
              <a:buNone/>
            </a:pPr>
            <a:r>
              <a:rPr lang="el-GR" sz="2200" b="1" baseline="273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Συλλογές σχεδιαστών,  εκτελεσθέντα έργα, κείμενα, επιστημονικές δημοσιεύσεις, μελέτες </a:t>
            </a:r>
            <a:r>
              <a:rPr lang="el-GR" sz="2200" dirty="0" err="1" smtClean="0">
                <a:latin typeface="Arial" pitchFamily="34" charset="0"/>
                <a:cs typeface="Arial" pitchFamily="34" charset="0"/>
              </a:rPr>
              <a:t>κ.ο.κ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26644" marR="55810">
              <a:lnSpc>
                <a:spcPts val="2880"/>
              </a:lnSpc>
              <a:buNone/>
            </a:pPr>
            <a:endParaRPr lang="el-GR" sz="2200" spc="-9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92867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28652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8346"/>
          </a:xfrm>
        </p:spPr>
        <p:txBody>
          <a:bodyPr>
            <a:noAutofit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Συνεντεύξεις</a:t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143536"/>
          </a:xfrm>
        </p:spPr>
        <p:txBody>
          <a:bodyPr>
            <a:normAutofit fontScale="92500"/>
          </a:bodyPr>
          <a:lstStyle/>
          <a:p>
            <a:pPr marL="12700" marR="55810">
              <a:lnSpc>
                <a:spcPts val="3155"/>
              </a:lnSpc>
              <a:spcBef>
                <a:spcPts val="157"/>
              </a:spcBef>
              <a:buFont typeface="Wingdings" pitchFamily="2" charset="2"/>
              <a:buChar char="v"/>
            </a:pPr>
            <a:r>
              <a:rPr lang="el-GR" b="1" baseline="2730" dirty="0" smtClean="0">
                <a:latin typeface="Arial" pitchFamily="34" charset="0"/>
                <a:cs typeface="Arial" pitchFamily="34" charset="0"/>
              </a:rPr>
              <a:t>Η πιο</a:t>
            </a:r>
            <a:r>
              <a:rPr lang="el-GR" b="1" spc="-9" baseline="273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baseline="2730" dirty="0" smtClean="0">
                <a:latin typeface="Arial" pitchFamily="34" charset="0"/>
                <a:cs typeface="Arial" pitchFamily="34" charset="0"/>
              </a:rPr>
              <a:t>συχνή μέθ</a:t>
            </a:r>
            <a:r>
              <a:rPr lang="el-GR" b="1" spc="-9" baseline="273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b="1" baseline="273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l-GR" b="1" spc="-9" baseline="273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b="1" baseline="2730" dirty="0" smtClean="0">
                <a:latin typeface="Arial" pitchFamily="34" charset="0"/>
                <a:cs typeface="Arial" pitchFamily="34" charset="0"/>
              </a:rPr>
              <a:t>ς</a:t>
            </a:r>
            <a:r>
              <a:rPr lang="el-GR" b="1" spc="14" baseline="273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baseline="2730" dirty="0" smtClean="0">
                <a:latin typeface="Arial" pitchFamily="34" charset="0"/>
                <a:cs typeface="Arial" pitchFamily="34" charset="0"/>
              </a:rPr>
              <a:t>επιλογής. </a:t>
            </a:r>
            <a:endParaRPr lang="en-US" b="1" baseline="2730" dirty="0" smtClean="0">
              <a:latin typeface="Arial" pitchFamily="34" charset="0"/>
              <a:cs typeface="Arial" pitchFamily="34" charset="0"/>
            </a:endParaRPr>
          </a:p>
          <a:p>
            <a:pPr marL="12700" marR="55810">
              <a:lnSpc>
                <a:spcPts val="3155"/>
              </a:lnSpc>
              <a:spcBef>
                <a:spcPts val="157"/>
              </a:spcBef>
              <a:buNone/>
            </a:pPr>
            <a:r>
              <a:rPr lang="el-GR" b="1" i="1" u="sng" spc="-9" baseline="273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b="1" i="1" u="sng" baseline="2730" dirty="0" smtClean="0">
                <a:latin typeface="Arial" pitchFamily="34" charset="0"/>
                <a:cs typeface="Arial" pitchFamily="34" charset="0"/>
              </a:rPr>
              <a:t>ποσκ</a:t>
            </a:r>
            <a:r>
              <a:rPr lang="el-GR" b="1" i="1" u="sng" spc="-14" baseline="273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b="1" i="1" u="sng" baseline="2730" dirty="0" smtClean="0">
                <a:latin typeface="Arial" pitchFamily="34" charset="0"/>
                <a:cs typeface="Arial" pitchFamily="34" charset="0"/>
              </a:rPr>
              <a:t>πεί</a:t>
            </a:r>
            <a:r>
              <a:rPr lang="el-GR" b="1" i="1" u="sng" spc="14" baseline="273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i="1" u="sng" baseline="2730" dirty="0" smtClean="0">
                <a:latin typeface="Arial" pitchFamily="34" charset="0"/>
                <a:cs typeface="Arial" pitchFamily="34" charset="0"/>
              </a:rPr>
              <a:t>να:</a:t>
            </a:r>
            <a:endParaRPr lang="el-GR" sz="1800" b="1" i="1" u="sng" baseline="2730" dirty="0" smtClean="0">
              <a:latin typeface="Arial" pitchFamily="34" charset="0"/>
              <a:cs typeface="Arial" pitchFamily="34" charset="0"/>
            </a:endParaRPr>
          </a:p>
          <a:p>
            <a:pPr marL="12700" marR="55810">
              <a:lnSpc>
                <a:spcPts val="3155"/>
              </a:lnSpc>
              <a:spcBef>
                <a:spcPts val="157"/>
              </a:spcBef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Διευκρινίσει και να επιβεβαιώσει στοιχεία του βιογραφικού</a:t>
            </a:r>
          </a:p>
          <a:p>
            <a:pPr marL="326644" marR="55810">
              <a:lnSpc>
                <a:spcPts val="288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Να δημιουργηθεί πληρέστερη εικόνα για τον υποψήφιο</a:t>
            </a:r>
          </a:p>
          <a:p>
            <a:pPr marL="326644">
              <a:lnSpc>
                <a:spcPts val="2810"/>
              </a:lnSpc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Να ενημερωθεί καλύτερα ο υποψήφιος για την επιχείρηση και την θέση εργασίας</a:t>
            </a:r>
          </a:p>
          <a:p>
            <a:pPr marL="326644">
              <a:lnSpc>
                <a:spcPts val="2810"/>
              </a:lnSpc>
              <a:buNone/>
            </a:pPr>
            <a:endParaRPr lang="el-GR" sz="1400" dirty="0" smtClean="0">
              <a:latin typeface="Arial" pitchFamily="34" charset="0"/>
              <a:cs typeface="Arial" pitchFamily="34" charset="0"/>
            </a:endParaRPr>
          </a:p>
          <a:p>
            <a:pPr marL="12700" marR="55810">
              <a:lnSpc>
                <a:spcPts val="3620"/>
              </a:lnSpc>
              <a:spcBef>
                <a:spcPts val="62"/>
              </a:spcBef>
              <a:buFont typeface="Wingdings" pitchFamily="2" charset="2"/>
              <a:buChar char="v"/>
            </a:pPr>
            <a:r>
              <a:rPr lang="el-GR" b="1" baseline="1820" dirty="0" smtClean="0">
                <a:latin typeface="Arial" pitchFamily="34" charset="0"/>
                <a:cs typeface="Arial" pitchFamily="34" charset="0"/>
              </a:rPr>
              <a:t>Είδη συ</a:t>
            </a:r>
            <a:r>
              <a:rPr lang="el-GR" b="1" spc="9" baseline="1820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b="1" baseline="1820" dirty="0" smtClean="0">
                <a:latin typeface="Arial" pitchFamily="34" charset="0"/>
                <a:cs typeface="Arial" pitchFamily="34" charset="0"/>
              </a:rPr>
              <a:t>έντ</a:t>
            </a:r>
            <a:r>
              <a:rPr lang="el-GR" b="1" spc="-9" baseline="1820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b="1" baseline="1820" dirty="0" smtClean="0">
                <a:latin typeface="Arial" pitchFamily="34" charset="0"/>
                <a:cs typeface="Arial" pitchFamily="34" charset="0"/>
              </a:rPr>
              <a:t>υξης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279349">
              <a:lnSpc>
                <a:spcPts val="2929"/>
              </a:lnSpc>
              <a:spcBef>
                <a:spcPts val="100"/>
              </a:spcBef>
              <a:buNone/>
            </a:pPr>
            <a:r>
              <a:rPr lang="el-GR" sz="1800" b="1" spc="4" dirty="0" smtClean="0">
                <a:latin typeface="Arial" pitchFamily="34" charset="0"/>
                <a:cs typeface="Arial" pitchFamily="34" charset="0"/>
              </a:rPr>
              <a:t>Αδόμητη: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Οι ερωτήσεις και τα θέματα συζήτησης επιλέγονται ελεύ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ερα,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με</a:t>
            </a:r>
            <a:r>
              <a:rPr lang="el-GR" sz="18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ά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ση</a:t>
            </a:r>
            <a:r>
              <a:rPr lang="el-GR" sz="1800" spc="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πορεία 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ης σ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ζήτ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ς</a:t>
            </a:r>
            <a:r>
              <a:rPr lang="el-GR" sz="1800" spc="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– υπάρχ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1800" spc="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όμ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ς  κίνδυνος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 α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πομ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ά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κρυν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ης από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έγ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κ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υρ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» και 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ντικ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ά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» κριτήρια</a:t>
            </a:r>
          </a:p>
          <a:p>
            <a:pPr marL="279349" marR="115570" indent="-266649">
              <a:lnSpc>
                <a:spcPts val="2983"/>
              </a:lnSpc>
              <a:buNone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l-GR" sz="1800" b="1" spc="4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μη</a:t>
            </a:r>
            <a:r>
              <a:rPr lang="el-GR" sz="1800" b="1" spc="9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έν</a:t>
            </a:r>
            <a:r>
              <a:rPr lang="el-GR" sz="1800" b="1" spc="-4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sz="1800" b="1" spc="-3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Η σ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ζήτ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ση έχει 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κεκριμένη 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εμ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λογία</a:t>
            </a:r>
            <a:r>
              <a:rPr lang="el-GR" sz="1800" spc="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και π</a:t>
            </a:r>
            <a:r>
              <a:rPr lang="el-GR" sz="1800" spc="4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άν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sz="18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ή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ακ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ό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μα ερωτ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ή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ις</a:t>
            </a:r>
            <a:r>
              <a:rPr lang="el-GR" sz="1800" spc="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πάνω 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ε 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ποθ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τικά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 σ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ενάρια </a:t>
            </a:r>
            <a:r>
              <a:rPr lang="el-GR" sz="1800" spc="4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ή</a:t>
            </a:r>
            <a:r>
              <a:rPr lang="el-GR" sz="1800" spc="-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σε πραγμ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τικά</a:t>
            </a:r>
            <a:r>
              <a:rPr lang="el-GR" sz="1800" spc="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νάρια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ου εργ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σι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κού παρελ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όν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1800" spc="-9" dirty="0" smtClean="0">
                <a:latin typeface="Arial" pitchFamily="34" charset="0"/>
                <a:cs typeface="Arial" pitchFamily="34" charset="0"/>
              </a:rPr>
              <a:t>ς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26644" marR="55810">
              <a:lnSpc>
                <a:spcPts val="2865"/>
              </a:lnSpc>
              <a:buNone/>
            </a:pPr>
            <a:endParaRPr lang="el-GR" sz="2000" baseline="1137" dirty="0" smtClean="0">
              <a:cs typeface="Calibri"/>
            </a:endParaRPr>
          </a:p>
          <a:p>
            <a:pPr marL="326644" marR="55810">
              <a:lnSpc>
                <a:spcPts val="2865"/>
              </a:lnSpc>
              <a:buNone/>
            </a:pPr>
            <a:endParaRPr lang="el-GR" sz="1400" dirty="0" smtClean="0">
              <a:cs typeface="Calibri"/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50083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Συνεντεύξεις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429288"/>
          </a:xfrm>
        </p:spPr>
        <p:txBody>
          <a:bodyPr>
            <a:normAutofit/>
          </a:bodyPr>
          <a:lstStyle/>
          <a:p>
            <a:pPr marL="12700" marR="55810">
              <a:lnSpc>
                <a:spcPts val="3529"/>
              </a:lnSpc>
              <a:spcBef>
                <a:spcPts val="32"/>
              </a:spcBef>
              <a:buFont typeface="Wingdings" pitchFamily="2" charset="2"/>
              <a:buChar char="v"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Άμεσα σχετιζόμενα με την εργασία</a:t>
            </a:r>
          </a:p>
          <a:p>
            <a:pPr marL="326644" marR="38459">
              <a:lnSpc>
                <a:spcPts val="2929"/>
              </a:lnSpc>
              <a:spcBef>
                <a:spcPts val="267"/>
              </a:spcBef>
              <a:buFont typeface="Wingdings" pitchFamily="2" charset="2"/>
              <a:buChar char="ü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Γενικά χαρακτηριστικά (Πνευματικές ικανότητες, προσωπικότητα, ενδιαφέροντα, στόχοι)</a:t>
            </a:r>
          </a:p>
          <a:p>
            <a:pPr marL="326644" marR="38459">
              <a:lnSpc>
                <a:spcPct val="101725"/>
              </a:lnSpc>
              <a:buFont typeface="Wingdings" pitchFamily="2" charset="2"/>
              <a:buChar char="ü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Εμπειρία – Εκπαίδευση</a:t>
            </a:r>
          </a:p>
          <a:p>
            <a:pPr marL="326644" marR="38459">
              <a:lnSpc>
                <a:spcPts val="2810"/>
              </a:lnSpc>
              <a:spcBef>
                <a:spcPts val="140"/>
              </a:spcBef>
              <a:buFont typeface="Wingdings" pitchFamily="2" charset="2"/>
              <a:buChar char="ü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Ικανότητα να εκπληρώσει την εργασία (γνώσεις, δραστηριότητες,</a:t>
            </a:r>
          </a:p>
          <a:p>
            <a:pPr marL="326644" marR="38459">
              <a:lnSpc>
                <a:spcPts val="2810"/>
              </a:lnSpc>
              <a:spcBef>
                <a:spcPts val="140"/>
              </a:spcBef>
              <a:buNone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     κινητοποίηση</a:t>
            </a:r>
            <a:r>
              <a:rPr lang="el-GR" sz="2000" baseline="3413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12700" marR="55810">
              <a:lnSpc>
                <a:spcPts val="3529"/>
              </a:lnSpc>
              <a:spcBef>
                <a:spcPts val="32"/>
              </a:spcBef>
              <a:buFont typeface="Wingdings" pitchFamily="2" charset="2"/>
              <a:buChar char="v"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Εμμέσως σχετιζόμενα</a:t>
            </a:r>
          </a:p>
          <a:p>
            <a:pPr marL="326644" marR="38459">
              <a:buFont typeface="Wingdings" pitchFamily="2" charset="2"/>
              <a:buChar char="ü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Κοινωνικές ικανότητες (διαπροσωπικές ικανότητες, αυτοέλεγχος, παρουσίαση, χειρισμός συζήτησης κτλ)</a:t>
            </a:r>
          </a:p>
          <a:p>
            <a:pPr marL="326644" marR="38459">
              <a:spcBef>
                <a:spcPts val="25"/>
              </a:spcBef>
              <a:buFont typeface="Wingdings" pitchFamily="2" charset="2"/>
              <a:buChar char="ü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Κινητοποίηση και ενθουσιασμός</a:t>
            </a:r>
          </a:p>
          <a:p>
            <a:pPr marL="12700" marR="55810">
              <a:lnSpc>
                <a:spcPts val="3529"/>
              </a:lnSpc>
              <a:spcBef>
                <a:spcPts val="32"/>
              </a:spcBef>
              <a:buFont typeface="Wingdings" pitchFamily="2" charset="2"/>
              <a:buChar char="v"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Υποκειμενικοί παράγοντες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(ομοιότητα, εμφάνιση, φύλο, κουλτούρα, κτλ)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642939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n-US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53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Περιεχόμενο</a:t>
            </a:r>
            <a:br>
              <a:rPr lang="el-GR" sz="53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53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16"/>
          </a:xfrm>
        </p:spPr>
        <p:txBody>
          <a:bodyPr>
            <a:noAutofit/>
          </a:bodyPr>
          <a:lstStyle/>
          <a:p>
            <a:pPr marL="12700" marR="30403">
              <a:lnSpc>
                <a:spcPts val="2140"/>
              </a:lnSpc>
              <a:spcBef>
                <a:spcPts val="107"/>
              </a:spcBef>
              <a:buFont typeface="Wingdings" pitchFamily="2" charset="2"/>
              <a:buChar char="v"/>
            </a:pPr>
            <a:r>
              <a:rPr lang="el-GR" sz="1800" b="1" i="1" dirty="0" smtClean="0">
                <a:latin typeface="Arial" pitchFamily="34" charset="0"/>
                <a:cs typeface="Arial" pitchFamily="34" charset="0"/>
              </a:rPr>
              <a:t>Ερωτήσεις συμπεριφοράς</a:t>
            </a:r>
          </a:p>
          <a:p>
            <a:pPr marL="326644" marR="30403"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	 Κατάσταση – Στόχος – Δράση – Αποτέλεσμα</a:t>
            </a:r>
          </a:p>
          <a:p>
            <a:pPr marL="326644">
              <a:spcBef>
                <a:spcPts val="0"/>
              </a:spcBef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	«Περιγράψτε μία περίπτωση όπου χρειάστηκε να πείσετε έναν συνάδελφό σας»</a:t>
            </a:r>
          </a:p>
          <a:p>
            <a:pPr marL="12700" marR="30403">
              <a:lnSpc>
                <a:spcPts val="2410"/>
              </a:lnSpc>
              <a:spcBef>
                <a:spcPts val="24"/>
              </a:spcBef>
              <a:buFont typeface="Wingdings" pitchFamily="2" charset="2"/>
              <a:buChar char="v"/>
            </a:pPr>
            <a:r>
              <a:rPr lang="el-GR" sz="1800" b="1" i="1" dirty="0" smtClean="0">
                <a:latin typeface="Arial" pitchFamily="34" charset="0"/>
                <a:cs typeface="Arial" pitchFamily="34" charset="0"/>
              </a:rPr>
              <a:t>Υποθετικές καταστάσεις</a:t>
            </a:r>
          </a:p>
          <a:p>
            <a:pPr marL="326644" marR="30403">
              <a:lnSpc>
                <a:spcPts val="1910"/>
              </a:lnSpc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	«Έστω κατάσταση &lt;Χ&gt;. Πως θα την αντιμετωπίζατε;»</a:t>
            </a:r>
          </a:p>
          <a:p>
            <a:pPr marL="12700" marR="30403">
              <a:lnSpc>
                <a:spcPts val="2410"/>
              </a:lnSpc>
              <a:spcBef>
                <a:spcPts val="25"/>
              </a:spcBef>
              <a:buFont typeface="Wingdings" pitchFamily="2" charset="2"/>
              <a:buChar char="v"/>
            </a:pPr>
            <a:r>
              <a:rPr lang="el-GR" sz="1800" b="1" i="1" dirty="0" smtClean="0">
                <a:latin typeface="Arial" pitchFamily="34" charset="0"/>
                <a:cs typeface="Arial" pitchFamily="34" charset="0"/>
              </a:rPr>
              <a:t>Προβλήματα και δοκιμέ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ς</a:t>
            </a:r>
          </a:p>
          <a:p>
            <a:pPr marL="326644" marR="30403"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Τεχνικά προβλήματα</a:t>
            </a:r>
          </a:p>
          <a:p>
            <a:pPr marL="326644" marR="30403">
              <a:spcBef>
                <a:spcPts val="0"/>
              </a:spcBef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 Μελέτες περίπτωσης</a:t>
            </a:r>
          </a:p>
          <a:p>
            <a:pPr marL="326644" marR="30403"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 Ερωτήσεις γνώσεων</a:t>
            </a:r>
          </a:p>
          <a:p>
            <a:pPr marL="326644" marR="30403"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 Δημιουργικότητα («πως θα μετακινούσατε το όρος Φούτζι;»)</a:t>
            </a:r>
          </a:p>
          <a:p>
            <a:pPr marL="326644" marR="30403"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 Διεξαγωγή παρουσίασης</a:t>
            </a:r>
            <a:endParaRPr lang="el-GR" sz="1800" i="1" dirty="0" smtClean="0">
              <a:latin typeface="Arial" pitchFamily="34" charset="0"/>
              <a:cs typeface="Arial" pitchFamily="34" charset="0"/>
            </a:endParaRPr>
          </a:p>
          <a:p>
            <a:pPr marL="12700" marR="30403">
              <a:lnSpc>
                <a:spcPts val="2410"/>
              </a:lnSpc>
              <a:spcBef>
                <a:spcPts val="24"/>
              </a:spcBef>
              <a:buFont typeface="Wingdings" pitchFamily="2" charset="2"/>
              <a:buChar char="v"/>
            </a:pPr>
            <a:r>
              <a:rPr lang="el-GR" sz="1800" b="1" i="1" dirty="0" smtClean="0">
                <a:latin typeface="Arial" pitchFamily="34" charset="0"/>
                <a:cs typeface="Arial" pitchFamily="34" charset="0"/>
              </a:rPr>
              <a:t>Πληροφορίες για τον υποψήφιο</a:t>
            </a:r>
          </a:p>
          <a:p>
            <a:pPr marL="326644" marR="30403">
              <a:lnSpc>
                <a:spcPts val="191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Ενδιαφέρον για την συγκεκριμένη θέση</a:t>
            </a:r>
          </a:p>
          <a:p>
            <a:pPr marL="326644" marR="30403">
              <a:lnSpc>
                <a:spcPts val="192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Εκπαίδευση, εμπειρία, ενδιαφέροντα κτλ</a:t>
            </a:r>
          </a:p>
          <a:p>
            <a:pPr marL="326644" marR="30403">
              <a:lnSpc>
                <a:spcPts val="192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Αποδεκτές αποδοχές και συνθήκες εργασίας</a:t>
            </a:r>
          </a:p>
          <a:p>
            <a:pPr marL="326644" marR="30403">
              <a:lnSpc>
                <a:spcPts val="192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Επαγγελματικοί στόχοι, σταδιοδρομία και πορεία ζωής</a:t>
            </a:r>
          </a:p>
          <a:p>
            <a:pPr marL="12700" marR="30403">
              <a:lnSpc>
                <a:spcPts val="2410"/>
              </a:lnSpc>
              <a:spcBef>
                <a:spcPts val="24"/>
              </a:spcBef>
              <a:buFont typeface="Wingdings" pitchFamily="2" charset="2"/>
              <a:buChar char="v"/>
            </a:pPr>
            <a:r>
              <a:rPr lang="el-GR" sz="1800" b="1" i="1" dirty="0" smtClean="0">
                <a:latin typeface="Arial" pitchFamily="34" charset="0"/>
                <a:cs typeface="Arial" pitchFamily="34" charset="0"/>
              </a:rPr>
              <a:t>Απόκριση σε πίεση</a:t>
            </a:r>
          </a:p>
          <a:p>
            <a:pPr marL="12700" marR="30403">
              <a:lnSpc>
                <a:spcPts val="2405"/>
              </a:lnSpc>
              <a:buFont typeface="Wingdings" pitchFamily="2" charset="2"/>
              <a:buChar char="v"/>
            </a:pPr>
            <a:r>
              <a:rPr lang="el-GR" sz="1800" b="1" i="1" dirty="0" smtClean="0">
                <a:latin typeface="Arial" pitchFamily="34" charset="0"/>
                <a:cs typeface="Arial" pitchFamily="34" charset="0"/>
              </a:rPr>
              <a:t>Ερωτήσεις υποψήφιου για την θέση και τον οργανι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σμό</a:t>
            </a:r>
          </a:p>
          <a:p>
            <a:pPr>
              <a:buNone/>
            </a:pP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657227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85723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l-GR" spc="-4" baseline="3413" dirty="0" smtClean="0">
                <a:solidFill>
                  <a:srgbClr val="BD0416"/>
                </a:solidFill>
                <a:cs typeface="Calibri"/>
              </a:rPr>
              <a:t/>
            </a:r>
            <a:br>
              <a:rPr lang="el-GR" spc="-4" baseline="3413" dirty="0" smtClean="0">
                <a:solidFill>
                  <a:srgbClr val="BD0416"/>
                </a:solidFill>
                <a:cs typeface="Calibri"/>
              </a:rPr>
            </a:br>
            <a:r>
              <a:rPr lang="el-GR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Tι</a:t>
            </a: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είναι η διοίκηση ανθρώπινων πόρων;</a:t>
            </a:r>
            <a:b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900634"/>
          </a:xfrm>
        </p:spPr>
        <p:txBody>
          <a:bodyPr/>
          <a:lstStyle/>
          <a:p>
            <a:pPr marL="12700" algn="just">
              <a:lnSpc>
                <a:spcPts val="2750"/>
              </a:lnSpc>
              <a:spcBef>
                <a:spcPts val="137"/>
              </a:spcBef>
              <a:buFont typeface="Wingdings" pitchFamily="2" charset="2"/>
              <a:buChar char="v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Το ανθρώπινο κεφάλαιο είναι απαραίτητο για τη μακροπρόθεσμη επιτυχία οποιουδήποτε οργανισμού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2700" algn="just">
              <a:lnSpc>
                <a:spcPts val="2750"/>
              </a:lnSpc>
              <a:spcBef>
                <a:spcPts val="137"/>
              </a:spcBef>
              <a:buFont typeface="Wingdings" pitchFamily="2" charset="2"/>
              <a:buChar char="v"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marL="12700" marR="49606" algn="just">
              <a:lnSpc>
                <a:spcPts val="2750"/>
              </a:lnSpc>
              <a:spcBef>
                <a:spcPts val="137"/>
              </a:spcBef>
              <a:buFont typeface="Wingdings" pitchFamily="2" charset="2"/>
              <a:buChar char="v"/>
            </a:pPr>
            <a:r>
              <a:rPr lang="el-GR" sz="2000" b="1" i="1" dirty="0" smtClean="0">
                <a:latin typeface="Arial" pitchFamily="34" charset="0"/>
                <a:cs typeface="Arial" pitchFamily="34" charset="0"/>
              </a:rPr>
              <a:t>Κοινωνικό </a:t>
            </a:r>
            <a:r>
              <a:rPr lang="el-GR" sz="2000" b="1" i="1" dirty="0">
                <a:latin typeface="Arial" pitchFamily="34" charset="0"/>
                <a:cs typeface="Arial" pitchFamily="34" charset="0"/>
              </a:rPr>
              <a:t>συμβόλαιο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είναι οι προσδοκίες της σχέσης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εργοδότη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εργαζόμενου.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2700" marR="49606" algn="just">
              <a:lnSpc>
                <a:spcPts val="2750"/>
              </a:lnSpc>
              <a:spcBef>
                <a:spcPts val="137"/>
              </a:spcBef>
              <a:buFont typeface="Wingdings" pitchFamily="2" charset="2"/>
              <a:buChar char="v"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marL="12700" marR="49606" algn="just">
              <a:lnSpc>
                <a:spcPts val="2750"/>
              </a:lnSpc>
              <a:spcBef>
                <a:spcPts val="137"/>
              </a:spcBef>
              <a:buFont typeface="Wingdings" pitchFamily="2" charset="2"/>
              <a:buChar char="v"/>
            </a:pPr>
            <a:r>
              <a:rPr lang="el-GR" sz="2000" b="1" i="1" dirty="0" smtClean="0">
                <a:latin typeface="Arial" pitchFamily="34" charset="0"/>
                <a:cs typeface="Arial" pitchFamily="34" charset="0"/>
              </a:rPr>
              <a:t>Οι </a:t>
            </a:r>
            <a:r>
              <a:rPr lang="el-GR" sz="2000" b="1" i="1" dirty="0">
                <a:latin typeface="Arial" pitchFamily="34" charset="0"/>
                <a:cs typeface="Arial" pitchFamily="34" charset="0"/>
              </a:rPr>
              <a:t>οργανισμοί έχουν καλύτερη απόδοση όταν </a:t>
            </a:r>
            <a:r>
              <a:rPr lang="el-GR" sz="2000" b="1" i="1" dirty="0" smtClean="0">
                <a:latin typeface="Arial" pitchFamily="34" charset="0"/>
                <a:cs typeface="Arial" pitchFamily="34" charset="0"/>
              </a:rPr>
              <a:t>μεταχειρίζονται καλύτερα </a:t>
            </a:r>
            <a:r>
              <a:rPr lang="el-GR" sz="2000" b="1" i="1" dirty="0">
                <a:latin typeface="Arial" pitchFamily="34" charset="0"/>
                <a:cs typeface="Arial" pitchFamily="34" charset="0"/>
              </a:rPr>
              <a:t>τους εργαζόμενούς τους</a:t>
            </a:r>
            <a:r>
              <a:rPr lang="el-GR" sz="20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marL="12700" marR="49606" algn="just">
              <a:lnSpc>
                <a:spcPts val="2750"/>
              </a:lnSpc>
              <a:spcBef>
                <a:spcPts val="137"/>
              </a:spcBef>
              <a:buFont typeface="Wingdings" pitchFamily="2" charset="2"/>
              <a:buChar char="v"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12700" algn="just">
              <a:lnSpc>
                <a:spcPts val="2750"/>
              </a:lnSpc>
              <a:spcBef>
                <a:spcPts val="137"/>
              </a:spcBef>
              <a:buFont typeface="Wingdings" pitchFamily="2" charset="2"/>
              <a:buChar char="v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Οι ανθρώπινοι πόροι διαδραματίζουν ζωτικό ρόλο στην επιτυχία αποτυχία ενός οργανισμού.</a:t>
            </a:r>
          </a:p>
        </p:txBody>
      </p:sp>
      <p:sp>
        <p:nvSpPr>
          <p:cNvPr id="4" name="object 11"/>
          <p:cNvSpPr/>
          <p:nvPr/>
        </p:nvSpPr>
        <p:spPr>
          <a:xfrm>
            <a:off x="0" y="1214422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796908"/>
          </a:xfrm>
        </p:spPr>
        <p:txBody>
          <a:bodyPr/>
          <a:lstStyle/>
          <a:p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Συνεντεύξεις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5500726"/>
          </a:xfrm>
        </p:spPr>
        <p:txBody>
          <a:bodyPr>
            <a:normAutofit/>
          </a:bodyPr>
          <a:lstStyle/>
          <a:p>
            <a:pPr marL="12700" marR="29157">
              <a:lnSpc>
                <a:spcPct val="101725"/>
              </a:lnSpc>
              <a:buNone/>
            </a:pPr>
            <a:endParaRPr lang="el-GR" sz="2400" b="1" i="1" dirty="0" smtClean="0">
              <a:latin typeface="Arial" pitchFamily="34" charset="0"/>
              <a:cs typeface="Arial" pitchFamily="34" charset="0"/>
            </a:endParaRPr>
          </a:p>
          <a:p>
            <a:pPr marL="12700" marR="29157">
              <a:lnSpc>
                <a:spcPct val="101725"/>
              </a:lnSpc>
              <a:buNone/>
            </a:pPr>
            <a:r>
              <a:rPr lang="el-GR" sz="2200" b="1" i="1" u="sng" dirty="0" smtClean="0">
                <a:latin typeface="Arial" pitchFamily="34" charset="0"/>
                <a:cs typeface="Arial" pitchFamily="34" charset="0"/>
              </a:rPr>
              <a:t>Πλεονεκτήματα</a:t>
            </a:r>
          </a:p>
          <a:p>
            <a:pPr marL="326644" marR="29157" algn="just">
              <a:lnSpc>
                <a:spcPts val="2150"/>
              </a:lnSpc>
              <a:buFont typeface="Wingdings" pitchFamily="2" charset="2"/>
              <a:buChar char="§"/>
            </a:pP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Ενδείξεις για την προσωπικότητα και τις διαπροσωπικές ικανότητες του υποψήφιου</a:t>
            </a:r>
          </a:p>
          <a:p>
            <a:pPr marL="326644" marR="29157" algn="just">
              <a:lnSpc>
                <a:spcPts val="216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Μπορούν να επιβεβαιώσουν ικανότητες, εμπειρία και άλλα δηλωθέντα προσόντα</a:t>
            </a:r>
          </a:p>
          <a:p>
            <a:pPr marL="326644" marR="29157" algn="just">
              <a:lnSpc>
                <a:spcPts val="216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Αποτελούν έναν «φυσικό» τρόπο αξιολόγησης και δημιουργεί μία αίσθηση αξιοπιστία</a:t>
            </a:r>
            <a:r>
              <a:rPr lang="el-GR" sz="2000" baseline="1517" dirty="0" smtClean="0">
                <a:latin typeface="Arial" pitchFamily="34" charset="0"/>
                <a:cs typeface="Arial" pitchFamily="34" charset="0"/>
              </a:rPr>
              <a:t>ς</a:t>
            </a:r>
          </a:p>
          <a:p>
            <a:pPr marL="12700" marR="29157">
              <a:lnSpc>
                <a:spcPct val="101725"/>
              </a:lnSpc>
              <a:buNone/>
            </a:pPr>
            <a:r>
              <a:rPr lang="el-GR" sz="2200" b="1" i="1" u="sng" dirty="0" smtClean="0">
                <a:latin typeface="Arial" pitchFamily="34" charset="0"/>
                <a:cs typeface="Arial" pitchFamily="34" charset="0"/>
              </a:rPr>
              <a:t>Μειο</a:t>
            </a:r>
            <a:r>
              <a:rPr lang="el-GR" sz="2200" b="1" i="1" u="sng" spc="-9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2200" b="1" i="1" u="sng" dirty="0" smtClean="0">
                <a:latin typeface="Arial" pitchFamily="34" charset="0"/>
                <a:cs typeface="Arial" pitchFamily="34" charset="0"/>
              </a:rPr>
              <a:t>εκτ</a:t>
            </a:r>
            <a:r>
              <a:rPr lang="el-GR" sz="2200" b="1" i="1" u="sng" spc="9" dirty="0" smtClean="0">
                <a:latin typeface="Arial" pitchFamily="34" charset="0"/>
                <a:cs typeface="Arial" pitchFamily="34" charset="0"/>
              </a:rPr>
              <a:t>ή</a:t>
            </a:r>
            <a:r>
              <a:rPr lang="el-GR" sz="2200" b="1" i="1" u="sng" dirty="0" smtClean="0">
                <a:latin typeface="Arial" pitchFamily="34" charset="0"/>
                <a:cs typeface="Arial" pitchFamily="34" charset="0"/>
              </a:rPr>
              <a:t>ματα</a:t>
            </a:r>
            <a:endParaRPr lang="el-GR" sz="2200" i="1" u="sng" dirty="0" smtClean="0">
              <a:latin typeface="Arial" pitchFamily="34" charset="0"/>
              <a:cs typeface="Arial" pitchFamily="34" charset="0"/>
            </a:endParaRPr>
          </a:p>
          <a:p>
            <a:pPr marL="326644" marR="29157" algn="just">
              <a:lnSpc>
                <a:spcPts val="2150"/>
              </a:lnSpc>
              <a:spcBef>
                <a:spcPts val="107"/>
              </a:spcBef>
              <a:buFont typeface="Wingdings" pitchFamily="2" charset="2"/>
              <a:buChar char="§"/>
            </a:pP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Ισχυ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ό στοιχ</a:t>
            </a:r>
            <a:r>
              <a:rPr lang="el-GR" sz="2200" spc="-9" baseline="1517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ίο</a:t>
            </a:r>
            <a:r>
              <a:rPr lang="el-GR" sz="2200" spc="29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κε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200" spc="-9" baseline="1517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κ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ό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τητας</a:t>
            </a:r>
            <a:r>
              <a:rPr lang="el-GR" sz="2200" spc="54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l-GR" sz="2200" spc="14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βάρ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υς</a:t>
            </a:r>
            <a:r>
              <a:rPr lang="el-GR" sz="2200" spc="9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«πρ</a:t>
            </a:r>
            <a:r>
              <a:rPr lang="el-GR" sz="2200" spc="-9" baseline="1517" dirty="0" smtClean="0">
                <a:latin typeface="Arial" pitchFamily="34" charset="0"/>
                <a:cs typeface="Arial" pitchFamily="34" charset="0"/>
              </a:rPr>
              <a:t>ώ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2200" spc="19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πώ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σε</a:t>
            </a:r>
            <a:r>
              <a:rPr lang="el-GR" sz="2200" spc="-9" baseline="1517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ν»</a:t>
            </a:r>
            <a:endParaRPr lang="el-GR" sz="2200" dirty="0" smtClean="0">
              <a:latin typeface="Arial" pitchFamily="34" charset="0"/>
              <a:cs typeface="Arial" pitchFamily="34" charset="0"/>
            </a:endParaRPr>
          </a:p>
          <a:p>
            <a:pPr marL="326644" marR="29157" algn="just">
              <a:lnSpc>
                <a:spcPts val="2165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Κί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2200" spc="4" baseline="1517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ος</a:t>
            </a:r>
            <a:r>
              <a:rPr lang="el-GR" sz="2200" spc="24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2200" spc="-9" baseline="1517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2200" spc="4" baseline="1517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ψίας</a:t>
            </a:r>
            <a:r>
              <a:rPr lang="el-GR" sz="2200" spc="25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και</a:t>
            </a:r>
            <a:r>
              <a:rPr lang="el-GR" sz="2200" spc="4" baseline="1517" dirty="0" smtClean="0">
                <a:latin typeface="Arial" pitchFamily="34" charset="0"/>
                <a:cs typeface="Arial" pitchFamily="34" charset="0"/>
              </a:rPr>
              <a:t> δ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ιακ</a:t>
            </a:r>
            <a:r>
              <a:rPr lang="el-GR" sz="2200" spc="-9" baseline="1517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ίσε</a:t>
            </a:r>
            <a:r>
              <a:rPr lang="el-GR" sz="2200" spc="-9" baseline="1517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2200" spc="29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σε</a:t>
            </a:r>
            <a:r>
              <a:rPr lang="el-GR" sz="2200" spc="9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βάρος</a:t>
            </a:r>
            <a:r>
              <a:rPr lang="el-GR" sz="2200" spc="14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ατό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ων</a:t>
            </a:r>
            <a:r>
              <a:rPr lang="el-GR" sz="2200" spc="14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και</a:t>
            </a:r>
            <a:r>
              <a:rPr lang="el-GR" sz="2200" spc="19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ά</a:t>
            </a:r>
            <a:r>
              <a:rPr lang="el-GR" sz="2200" spc="4" baseline="1517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ων</a:t>
            </a:r>
            <a:endParaRPr lang="el-GR" sz="2200" dirty="0" smtClean="0">
              <a:latin typeface="Arial" pitchFamily="34" charset="0"/>
              <a:cs typeface="Arial" pitchFamily="34" charset="0"/>
            </a:endParaRPr>
          </a:p>
          <a:p>
            <a:pPr marL="326644" marR="29157" algn="just">
              <a:lnSpc>
                <a:spcPts val="2160"/>
              </a:lnSpc>
              <a:buFont typeface="Wingdings" pitchFamily="2" charset="2"/>
              <a:buChar char="§"/>
            </a:pP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Υψηλά</a:t>
            </a:r>
            <a:r>
              <a:rPr lang="el-GR" sz="2200" spc="4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κόστη και</a:t>
            </a:r>
            <a:r>
              <a:rPr lang="el-GR" sz="2200" spc="9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προσπάθε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2200" spc="44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για</a:t>
            </a:r>
            <a:r>
              <a:rPr lang="el-GR" sz="2200" spc="9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τον</a:t>
            </a:r>
            <a:r>
              <a:rPr lang="el-GR" sz="2200" spc="19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οργα</a:t>
            </a:r>
            <a:r>
              <a:rPr lang="el-GR" sz="2200" spc="-9" baseline="1517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ισμό</a:t>
            </a:r>
            <a:r>
              <a:rPr lang="el-GR" sz="2200" spc="19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και</a:t>
            </a:r>
            <a:r>
              <a:rPr lang="el-GR" sz="2200" spc="19" baseline="1517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τους υπο</a:t>
            </a:r>
            <a:r>
              <a:rPr lang="el-GR" sz="2200" spc="-4" baseline="1517" dirty="0" smtClean="0">
                <a:latin typeface="Arial" pitchFamily="34" charset="0"/>
                <a:cs typeface="Arial" pitchFamily="34" charset="0"/>
              </a:rPr>
              <a:t>ψ</a:t>
            </a:r>
            <a:r>
              <a:rPr lang="el-GR" sz="2200" spc="4" baseline="1517" dirty="0" smtClean="0">
                <a:latin typeface="Arial" pitchFamily="34" charset="0"/>
                <a:cs typeface="Arial" pitchFamily="34" charset="0"/>
              </a:rPr>
              <a:t>ή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φιους</a:t>
            </a:r>
          </a:p>
          <a:p>
            <a:pPr marL="326644" marR="29157">
              <a:lnSpc>
                <a:spcPts val="2160"/>
              </a:lnSpc>
              <a:buNone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12700" marR="29157">
              <a:lnSpc>
                <a:spcPct val="101725"/>
              </a:lnSpc>
              <a:buNone/>
            </a:pPr>
            <a:r>
              <a:rPr lang="el-GR" sz="2200" b="1" i="1" u="sng" dirty="0" smtClean="0">
                <a:latin typeface="Arial" pitchFamily="34" charset="0"/>
                <a:cs typeface="Arial" pitchFamily="34" charset="0"/>
              </a:rPr>
              <a:t>Τρόποι αντιμετώπισης:</a:t>
            </a:r>
          </a:p>
          <a:p>
            <a:pPr marL="326644" marR="29157" algn="just">
              <a:lnSpc>
                <a:spcPts val="2150"/>
              </a:lnSpc>
              <a:buFont typeface="Wingdings" pitchFamily="2" charset="2"/>
              <a:buChar char="§"/>
            </a:pP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Προετοιμασία (στοιχεία υποψήφιου, απαιτήσεις θέσης, επάρκεια χρόνου)</a:t>
            </a:r>
          </a:p>
          <a:p>
            <a:pPr marL="326644" marR="29157" algn="just">
              <a:lnSpc>
                <a:spcPts val="216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Δομημένες συνεντεύξεις </a:t>
            </a:r>
          </a:p>
          <a:p>
            <a:pPr marL="326644" marR="29157" algn="just">
              <a:lnSpc>
                <a:spcPts val="216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Περιορισμός υποκειμενικότητας ( αξιολόγηση κριτηρίων/ μεμονωμένων απαντήσεων, πολλαπλοί συμμετέχοντες)</a:t>
            </a:r>
          </a:p>
          <a:p>
            <a:pPr marL="326644" marR="29157">
              <a:lnSpc>
                <a:spcPct val="101725"/>
              </a:lnSpc>
              <a:buFont typeface="Wingdings" pitchFamily="2" charset="2"/>
              <a:buChar char="§"/>
            </a:pP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Εναλλακτικές μέθοδοι (π.χ. τηλεφωνική ή </a:t>
            </a:r>
            <a:r>
              <a:rPr lang="el-GR" sz="2200" baseline="1517" dirty="0" err="1" smtClean="0">
                <a:latin typeface="Arial" pitchFamily="34" charset="0"/>
                <a:cs typeface="Arial" pitchFamily="34" charset="0"/>
              </a:rPr>
              <a:t>τηλε</a:t>
            </a:r>
            <a:r>
              <a:rPr lang="el-GR" sz="2200" baseline="1517" dirty="0" smtClean="0">
                <a:latin typeface="Arial" pitchFamily="34" charset="0"/>
                <a:cs typeface="Arial" pitchFamily="34" charset="0"/>
              </a:rPr>
              <a:t>-διάσκεψη)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57227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143000"/>
          </a:xfrm>
        </p:spPr>
        <p:txBody>
          <a:bodyPr>
            <a:normAutofit/>
          </a:bodyPr>
          <a:lstStyle/>
          <a:p>
            <a:pPr marL="12700">
              <a:lnSpc>
                <a:spcPts val="4685"/>
              </a:lnSpc>
              <a:spcBef>
                <a:spcPts val="234"/>
              </a:spcBef>
            </a:pP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Ενδεικτικές ερωτήσεις</a:t>
            </a:r>
            <a:endParaRPr lang="el-GR" sz="4800" b="1" baseline="3034" dirty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500702"/>
          </a:xfrm>
        </p:spPr>
        <p:txBody>
          <a:bodyPr>
            <a:noAutofit/>
          </a:bodyPr>
          <a:lstStyle/>
          <a:p>
            <a:pPr marL="12700" marR="41857" algn="just">
              <a:spcBef>
                <a:spcPts val="96"/>
              </a:spcBef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Γιατί θέλετε να εργαστείτε μαζί μας;»</a:t>
            </a:r>
          </a:p>
          <a:p>
            <a:pPr marL="12700" marR="41857" algn="just">
              <a:spcBef>
                <a:spcPts val="11"/>
              </a:spcBef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«Γιατί φεύγετε (ή φύγατε) από την παρούσα θέση σας;»</a:t>
            </a:r>
          </a:p>
          <a:p>
            <a:pPr marL="12700" marR="41857" algn="just"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«Που βλέπετε τον εαυτό σας σε 5 χρόνια;»</a:t>
            </a:r>
          </a:p>
          <a:p>
            <a:pPr marL="12700" marR="41857" algn="just"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«Τι σας κάνει ικανό για την θέση αυτή;»</a:t>
            </a:r>
          </a:p>
          <a:p>
            <a:pPr marL="12700" marR="41857" algn="just"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«Ποιο είναι το μεγαλύτερο σας ελάττωμα;»</a:t>
            </a:r>
          </a:p>
          <a:p>
            <a:pPr marL="12700" marR="41857" algn="just"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«Πείτε μας για κάποιο τρόπο που βελτιώσατε τον τρόπο εργασίας στην προηγούμενη σας        θέση»</a:t>
            </a:r>
          </a:p>
          <a:p>
            <a:pPr marL="12700" marR="190093" algn="just">
              <a:spcBef>
                <a:spcPts val="240"/>
              </a:spcBef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«Περιγράψετε μία κατάσταση όπου ένας υφιστάμενος σας έκανε να αλλάξετε γνώμη για </a:t>
            </a:r>
          </a:p>
          <a:p>
            <a:pPr marL="12700" marR="190093" algn="just"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      κάποιο ζήτημα»</a:t>
            </a:r>
          </a:p>
          <a:p>
            <a:pPr marL="12700" marR="41857" algn="just"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«Πείτε μας για την λιγότερο δημοφιλή απόφαση που πήρατε»</a:t>
            </a:r>
          </a:p>
          <a:p>
            <a:pPr marL="12700" algn="just">
              <a:spcBef>
                <a:spcPts val="105"/>
              </a:spcBef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«Περιγράψτε μία κατάσταση στην οποία έπρεπε να ισορροπήσετε την προσωπική σας ζωή με την εργασία σας»</a:t>
            </a:r>
          </a:p>
          <a:p>
            <a:pPr marL="64515" marR="41857" algn="just">
              <a:spcBef>
                <a:spcPts val="18"/>
              </a:spcBef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«Περιγράψτε μία κρίση ή πρόβλημα που έχετε συναντήσει και πως την διαχειριστήκατε»</a:t>
            </a:r>
          </a:p>
          <a:p>
            <a:pPr marL="12700" marR="41857" algn="just"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«Τι αποδοχές περιμένετε;»</a:t>
            </a:r>
          </a:p>
          <a:p>
            <a:pPr marL="12700" marR="41857" algn="just">
              <a:buFont typeface="Wingdings" pitchFamily="2" charset="2"/>
              <a:buChar char="§"/>
            </a:pP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Κ.ο.κ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buNone/>
            </a:pPr>
            <a:endParaRPr lang="el-G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57227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25470"/>
          </a:xfrm>
        </p:spPr>
        <p:txBody>
          <a:bodyPr>
            <a:noAutofit/>
          </a:bodyPr>
          <a:lstStyle/>
          <a:p>
            <a:pPr marL="12700">
              <a:lnSpc>
                <a:spcPts val="4685"/>
              </a:lnSpc>
              <a:spcBef>
                <a:spcPts val="234"/>
              </a:spcBef>
            </a:pP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Τελική επιλογή</a:t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929222"/>
          </a:xfrm>
        </p:spPr>
        <p:txBody>
          <a:bodyPr>
            <a:noAutofit/>
          </a:bodyPr>
          <a:lstStyle/>
          <a:p>
            <a:pPr marL="12700" marR="38459" algn="just">
              <a:lnSpc>
                <a:spcPts val="2850"/>
              </a:lnSpc>
              <a:spcBef>
                <a:spcPts val="142"/>
              </a:spcBef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Τυπικά εφαρμόζεται το μοντέλο των «πολλαπλών εμποδίων»: Κάθε στάδιο της διαδικασίας μειώνει τον αριθμό των υποψηφίων</a:t>
            </a:r>
          </a:p>
          <a:p>
            <a:pPr marL="12700" marR="38459">
              <a:lnSpc>
                <a:spcPts val="2850"/>
              </a:lnSpc>
              <a:spcBef>
                <a:spcPts val="142"/>
              </a:spcBef>
              <a:buNone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12700" marR="10594">
              <a:lnSpc>
                <a:spcPct val="101725"/>
              </a:lnSpc>
              <a:spcBef>
                <a:spcPts val="119"/>
              </a:spcBef>
              <a:buFont typeface="Wingdings" pitchFamily="2" charset="2"/>
              <a:buChar char="v"/>
            </a:pPr>
            <a:r>
              <a:rPr lang="el-GR" sz="2200" b="1" i="1" dirty="0" smtClean="0">
                <a:latin typeface="Arial" pitchFamily="34" charset="0"/>
                <a:cs typeface="Arial" pitchFamily="34" charset="0"/>
              </a:rPr>
              <a:t>Αν οι υποψήφιοι είναι λίγοι, μπορεί να περάσουν από όλα τα στάδια της διαδικασίας</a:t>
            </a:r>
          </a:p>
          <a:p>
            <a:pPr marL="198628" marR="612396" indent="-185928" algn="just">
              <a:lnSpc>
                <a:spcPts val="2920"/>
              </a:lnSpc>
              <a:spcBef>
                <a:spcPts val="506"/>
              </a:spcBef>
              <a:buFont typeface="Wingdings" pitchFamily="2" charset="2"/>
              <a:buChar char="§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Η επιλογή των κριτηρίων με την μεγαλύτερη βαρύτητα είναι δύσκολη</a:t>
            </a:r>
          </a:p>
          <a:p>
            <a:pPr marL="198628" marR="612396" indent="-185928" algn="just">
              <a:lnSpc>
                <a:spcPts val="2920"/>
              </a:lnSpc>
              <a:spcBef>
                <a:spcPts val="506"/>
              </a:spcBef>
              <a:buFont typeface="Wingdings" pitchFamily="2" charset="2"/>
              <a:buChar char="§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Ένας υποψήφιος με λιγότερα τυπικά προσόντα, μπορεί να έχει μεγαλύτερη απόδοση από έναν άλλο με λιγότερο ενθουσιασμό για την θέση</a:t>
            </a:r>
          </a:p>
          <a:p>
            <a:pPr marL="12700" marR="38459">
              <a:lnSpc>
                <a:spcPct val="101725"/>
              </a:lnSpc>
              <a:spcBef>
                <a:spcPts val="26"/>
              </a:spcBef>
              <a:buFont typeface="Wingdings" pitchFamily="2" charset="2"/>
              <a:buChar char="v"/>
            </a:pPr>
            <a:r>
              <a:rPr lang="el-GR" sz="2200" b="1" i="1" dirty="0" smtClean="0">
                <a:latin typeface="Arial" pitchFamily="34" charset="0"/>
                <a:cs typeface="Arial" pitchFamily="34" charset="0"/>
              </a:rPr>
              <a:t>Η επιλογή των αποφασιζόντων είναι επίσης δύσκολη</a:t>
            </a:r>
          </a:p>
          <a:p>
            <a:pPr marL="198628" marR="612396" indent="-185928" algn="just">
              <a:lnSpc>
                <a:spcPts val="2920"/>
              </a:lnSpc>
              <a:spcBef>
                <a:spcPts val="506"/>
              </a:spcBef>
              <a:buFont typeface="Wingdings" pitchFamily="2" charset="2"/>
              <a:buChar char="§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Ο άμεσος προϊστάμενος; Επιτροπή; Το τμήμα ανθρώπινου δυναμικού;</a:t>
            </a:r>
          </a:p>
        </p:txBody>
      </p:sp>
      <p:sp>
        <p:nvSpPr>
          <p:cNvPr id="4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28652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marL="12700">
              <a:lnSpc>
                <a:spcPts val="4685"/>
              </a:lnSpc>
              <a:spcBef>
                <a:spcPts val="234"/>
              </a:spcBef>
            </a:pP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λειτουργίες της ΔΑΔ</a:t>
            </a:r>
            <a:endParaRPr lang="el-GR" sz="4800" b="1" baseline="3034" dirty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14" y="1643050"/>
            <a:ext cx="8775304" cy="465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11"/>
          <p:cNvSpPr/>
          <p:nvPr/>
        </p:nvSpPr>
        <p:spPr>
          <a:xfrm>
            <a:off x="0" y="114298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50083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2700">
              <a:lnSpc>
                <a:spcPts val="4685"/>
              </a:lnSpc>
              <a:spcBef>
                <a:spcPts val="234"/>
              </a:spcBef>
            </a:pP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Εκπαίδευση και ανάπτυξη δυναμικού</a:t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85861"/>
            <a:ext cx="9144000" cy="4786346"/>
          </a:xfrm>
        </p:spPr>
        <p:txBody>
          <a:bodyPr/>
          <a:lstStyle/>
          <a:p>
            <a:pPr marL="12700" marR="55810" algn="just">
              <a:lnSpc>
                <a:spcPts val="3155"/>
              </a:lnSpc>
              <a:spcBef>
                <a:spcPts val="157"/>
              </a:spcBef>
              <a:buFont typeface="Wingdings" pitchFamily="2" charset="2"/>
              <a:buChar char="v"/>
            </a:pPr>
            <a:r>
              <a:rPr lang="el-GR" sz="2200" b="1" i="1" u="sng" dirty="0" smtClean="0">
                <a:latin typeface="Arial" pitchFamily="34" charset="0"/>
                <a:cs typeface="Arial" pitchFamily="34" charset="0"/>
              </a:rPr>
              <a:t>Εκπαίδευση: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οργανωμένη προσπάθεια για την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υποστήριξη των εργαζόμενων στην απόκτηση νέων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δεξιοτήτων, γνώσεων και συμπεριφορών με στόχο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την εφαρμογή στην εργασία τους</a:t>
            </a:r>
          </a:p>
          <a:p>
            <a:pPr marL="12700" marR="55810" algn="just">
              <a:lnSpc>
                <a:spcPts val="3155"/>
              </a:lnSpc>
              <a:spcBef>
                <a:spcPts val="157"/>
              </a:spcBef>
              <a:buFont typeface="Wingdings" pitchFamily="2" charset="2"/>
              <a:buChar char="§"/>
            </a:pPr>
            <a:r>
              <a:rPr lang="el-GR" sz="2200" i="1" dirty="0" smtClean="0">
                <a:latin typeface="Arial" pitchFamily="34" charset="0"/>
                <a:cs typeface="Arial" pitchFamily="34" charset="0"/>
              </a:rPr>
              <a:t>Έχει στόχευση στο παρόν και στην τρέχουσα θέση, είναι συχνά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i="1" dirty="0" smtClean="0">
                <a:latin typeface="Arial" pitchFamily="34" charset="0"/>
                <a:cs typeface="Arial" pitchFamily="34" charset="0"/>
              </a:rPr>
              <a:t>υποχρεωτική</a:t>
            </a:r>
          </a:p>
          <a:p>
            <a:pPr marL="12700" marR="55810" algn="just">
              <a:lnSpc>
                <a:spcPts val="3155"/>
              </a:lnSpc>
              <a:spcBef>
                <a:spcPts val="157"/>
              </a:spcBef>
              <a:buNone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12700" marR="55810" algn="just">
              <a:lnSpc>
                <a:spcPts val="3155"/>
              </a:lnSpc>
              <a:spcBef>
                <a:spcPts val="157"/>
              </a:spcBef>
              <a:buFont typeface="Wingdings" pitchFamily="2" charset="2"/>
              <a:buChar char="v"/>
            </a:pPr>
            <a:r>
              <a:rPr lang="el-GR" sz="2200" b="1" i="1" u="sng" dirty="0" smtClean="0">
                <a:latin typeface="Arial" pitchFamily="34" charset="0"/>
                <a:cs typeface="Arial" pitchFamily="34" charset="0"/>
              </a:rPr>
              <a:t>Ανάπτυξη: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 ο συνδυασμός εκπαίδευσης, εμπειρίας και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αξιολόγησης με σκοπό την μελλοντική τους εξέλιξη</a:t>
            </a:r>
          </a:p>
          <a:p>
            <a:pPr marL="12700" marR="55810" algn="just">
              <a:lnSpc>
                <a:spcPts val="3155"/>
              </a:lnSpc>
              <a:spcBef>
                <a:spcPts val="157"/>
              </a:spcBef>
              <a:buFont typeface="Wingdings" pitchFamily="2" charset="2"/>
              <a:buChar char="§"/>
            </a:pPr>
            <a:r>
              <a:rPr lang="el-GR" sz="2200" i="1" dirty="0" smtClean="0">
                <a:latin typeface="Arial" pitchFamily="34" charset="0"/>
                <a:cs typeface="Arial" pitchFamily="34" charset="0"/>
              </a:rPr>
              <a:t>Στόχευση στο μέλλον και σε μελλοντικές εργασίες, είναι συνήθως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i="1" dirty="0" smtClean="0">
                <a:latin typeface="Arial" pitchFamily="34" charset="0"/>
                <a:cs typeface="Arial" pitchFamily="34" charset="0"/>
              </a:rPr>
              <a:t>προαιρετική</a:t>
            </a:r>
          </a:p>
          <a:p>
            <a:pPr marL="12700" marR="55810" algn="just">
              <a:lnSpc>
                <a:spcPts val="3155"/>
              </a:lnSpc>
              <a:spcBef>
                <a:spcPts val="157"/>
              </a:spcBef>
              <a:buNone/>
            </a:pP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14364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l-GR" sz="49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sz="49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53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Εκπαίδευση και ανάπτυξη δυναμικού</a:t>
            </a:r>
            <a:br>
              <a:rPr lang="el-GR" sz="53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53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1357298"/>
            <a:ext cx="8286808" cy="50720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Στόχευση σε γνώσεις, δεξιότητες, στάσεις και συμπεριφορές.</a:t>
            </a:r>
          </a:p>
          <a:p>
            <a:pP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Κυκλική διαδικασία εκπαίδευσης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Ανάλυση εκπαιδευτικών αναγκών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Εξασφάλιση ετοιμότητας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Σχεδιασμός εκπαιδευτικού προγράμματος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Εφαρμογή προγράμματος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Αξιολόγηση αποτελεσμάτων                ανατροφοδότηση σε όλα τα βήματα</a:t>
            </a: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εκπαιδευτικές ανάγκες προκύπτουν από ανάλυση:</a:t>
            </a:r>
          </a:p>
          <a:p>
            <a:pPr algn="just"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Των στρατηγικών προτεραιοτήτων και των πόρων του οργανισμού</a:t>
            </a:r>
          </a:p>
          <a:p>
            <a:pPr algn="just"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Των εργαζομένων και των ιδιαίτερων δεξιοτήτων τους(ή έλλειψης τους)</a:t>
            </a:r>
          </a:p>
          <a:p>
            <a:pPr algn="just"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Την φύση της εργασίας για την οποία πρέπει να εκπαιδευτούν.</a:t>
            </a:r>
          </a:p>
          <a:p>
            <a:pPr>
              <a:buNone/>
            </a:pP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Δεξιό βέλος"/>
          <p:cNvSpPr/>
          <p:nvPr/>
        </p:nvSpPr>
        <p:spPr>
          <a:xfrm>
            <a:off x="4143372" y="3571876"/>
            <a:ext cx="57150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bject 13"/>
          <p:cNvSpPr/>
          <p:nvPr/>
        </p:nvSpPr>
        <p:spPr>
          <a:xfrm>
            <a:off x="214282" y="2214554"/>
            <a:ext cx="432816" cy="1440180"/>
          </a:xfrm>
          <a:custGeom>
            <a:avLst/>
            <a:gdLst/>
            <a:ahLst/>
            <a:cxnLst/>
            <a:rect l="l" t="t" r="r" b="b"/>
            <a:pathLst>
              <a:path w="432816" h="1440180">
                <a:moveTo>
                  <a:pt x="432816" y="1440180"/>
                </a:moveTo>
                <a:lnTo>
                  <a:pt x="189356" y="1440180"/>
                </a:lnTo>
                <a:lnTo>
                  <a:pt x="173826" y="1439551"/>
                </a:lnTo>
                <a:lnTo>
                  <a:pt x="129503" y="1430520"/>
                </a:lnTo>
                <a:lnTo>
                  <a:pt x="89609" y="1411796"/>
                </a:lnTo>
                <a:lnTo>
                  <a:pt x="55459" y="1384696"/>
                </a:lnTo>
                <a:lnTo>
                  <a:pt x="28368" y="1350542"/>
                </a:lnTo>
                <a:lnTo>
                  <a:pt x="9653" y="1310652"/>
                </a:lnTo>
                <a:lnTo>
                  <a:pt x="627" y="1266345"/>
                </a:lnTo>
                <a:lnTo>
                  <a:pt x="0" y="1250823"/>
                </a:lnTo>
                <a:lnTo>
                  <a:pt x="0" y="243459"/>
                </a:lnTo>
                <a:lnTo>
                  <a:pt x="5502" y="197973"/>
                </a:lnTo>
                <a:lnTo>
                  <a:pt x="21134" y="156464"/>
                </a:lnTo>
                <a:lnTo>
                  <a:pt x="45579" y="120251"/>
                </a:lnTo>
                <a:lnTo>
                  <a:pt x="77522" y="90653"/>
                </a:lnTo>
                <a:lnTo>
                  <a:pt x="115648" y="68990"/>
                </a:lnTo>
                <a:lnTo>
                  <a:pt x="158640" y="56581"/>
                </a:lnTo>
                <a:lnTo>
                  <a:pt x="189356" y="54102"/>
                </a:lnTo>
                <a:lnTo>
                  <a:pt x="216408" y="54102"/>
                </a:lnTo>
                <a:lnTo>
                  <a:pt x="216408" y="0"/>
                </a:lnTo>
                <a:lnTo>
                  <a:pt x="324612" y="108204"/>
                </a:lnTo>
                <a:lnTo>
                  <a:pt x="216408" y="216408"/>
                </a:lnTo>
                <a:lnTo>
                  <a:pt x="216408" y="162306"/>
                </a:lnTo>
                <a:lnTo>
                  <a:pt x="189356" y="162306"/>
                </a:lnTo>
                <a:lnTo>
                  <a:pt x="148545" y="173297"/>
                </a:lnTo>
                <a:lnTo>
                  <a:pt x="119456" y="202200"/>
                </a:lnTo>
                <a:lnTo>
                  <a:pt x="108205" y="242911"/>
                </a:lnTo>
                <a:lnTo>
                  <a:pt x="108204" y="243459"/>
                </a:lnTo>
                <a:lnTo>
                  <a:pt x="108204" y="1250823"/>
                </a:lnTo>
                <a:lnTo>
                  <a:pt x="119198" y="1291640"/>
                </a:lnTo>
                <a:lnTo>
                  <a:pt x="148104" y="1320726"/>
                </a:lnTo>
                <a:lnTo>
                  <a:pt x="188809" y="1331974"/>
                </a:lnTo>
                <a:lnTo>
                  <a:pt x="189356" y="1331976"/>
                </a:lnTo>
                <a:lnTo>
                  <a:pt x="432816" y="1331976"/>
                </a:lnTo>
                <a:lnTo>
                  <a:pt x="432816" y="1440180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0" y="628652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Διαστάσεις της εκπαίδευσης</a:t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285860"/>
            <a:ext cx="7715304" cy="5000660"/>
          </a:xfrm>
        </p:spPr>
        <p:txBody>
          <a:bodyPr>
            <a:noAutofit/>
          </a:bodyPr>
          <a:lstStyle/>
          <a:p>
            <a:pPr marL="12700">
              <a:lnSpc>
                <a:spcPct val="150000"/>
              </a:lnSpc>
              <a:spcBef>
                <a:spcPts val="142"/>
              </a:spcBef>
              <a:buFont typeface="Wingdings" pitchFamily="2" charset="2"/>
              <a:buChar char="v"/>
            </a:pPr>
            <a:r>
              <a:rPr lang="el-GR" sz="2000" b="1" i="1" spc="-9" dirty="0" smtClean="0">
                <a:latin typeface="Arial" pitchFamily="34" charset="0"/>
                <a:cs typeface="Arial" pitchFamily="34" charset="0"/>
              </a:rPr>
              <a:t>Στόχοι του εκπαιδευτικού προγράμματος</a:t>
            </a:r>
          </a:p>
          <a:p>
            <a:pPr marL="12700" marR="51480">
              <a:lnSpc>
                <a:spcPct val="150000"/>
              </a:lnSpc>
              <a:spcBef>
                <a:spcPts val="19"/>
              </a:spcBef>
              <a:buFont typeface="Wingdings" pitchFamily="2" charset="2"/>
              <a:buChar char="v"/>
            </a:pPr>
            <a:r>
              <a:rPr lang="el-GR" sz="2000" b="1" i="1" spc="-9" dirty="0" smtClean="0">
                <a:latin typeface="Arial" pitchFamily="34" charset="0"/>
                <a:cs typeface="Arial" pitchFamily="34" charset="0"/>
              </a:rPr>
              <a:t>Εσωτερικοί ή εξωτερικοί εκπαιδευτές</a:t>
            </a:r>
          </a:p>
          <a:p>
            <a:pPr marL="12700" marR="51480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b="1" i="1" spc="-9" dirty="0" smtClean="0">
                <a:latin typeface="Arial" pitchFamily="34" charset="0"/>
                <a:cs typeface="Arial" pitchFamily="34" charset="0"/>
              </a:rPr>
              <a:t>Εκπαιδευτική μέθοδος</a:t>
            </a:r>
          </a:p>
          <a:p>
            <a:pPr marL="326644" marR="51480" algn="just">
              <a:buFont typeface="Wingdings" pitchFamily="2" charset="2"/>
              <a:buChar char="§"/>
            </a:pPr>
            <a:r>
              <a:rPr lang="el-GR" sz="1700" dirty="0" smtClean="0">
                <a:latin typeface="Arial" pitchFamily="34" charset="0"/>
                <a:cs typeface="Arial" pitchFamily="34" charset="0"/>
              </a:rPr>
              <a:t>Παραδοσιακά μαθήματα και σεμινάρια</a:t>
            </a:r>
          </a:p>
          <a:p>
            <a:pPr marL="326644" marR="5148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l-GR" sz="1700" dirty="0" smtClean="0">
                <a:latin typeface="Arial" pitchFamily="34" charset="0"/>
                <a:cs typeface="Arial" pitchFamily="34" charset="0"/>
              </a:rPr>
              <a:t>Μελέτες περιπτώσεων</a:t>
            </a:r>
          </a:p>
          <a:p>
            <a:pPr marL="326644" marR="5148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el-GR" sz="1700" dirty="0" smtClean="0">
                <a:latin typeface="Arial" pitchFamily="34" charset="0"/>
                <a:cs typeface="Arial" pitchFamily="34" charset="0"/>
              </a:rPr>
              <a:t>Αυτόνομη μελέτη</a:t>
            </a:r>
          </a:p>
          <a:p>
            <a:pPr marL="326644" marR="51480" algn="just">
              <a:buFont typeface="Wingdings" pitchFamily="2" charset="2"/>
              <a:buChar char="§"/>
            </a:pPr>
            <a:r>
              <a:rPr lang="el-GR" sz="1700" dirty="0" smtClean="0">
                <a:latin typeface="Arial" pitchFamily="34" charset="0"/>
                <a:cs typeface="Arial" pitchFamily="34" charset="0"/>
              </a:rPr>
              <a:t>Παιχνίδια, προσομοιώσεις, ρόλοι</a:t>
            </a:r>
          </a:p>
          <a:p>
            <a:pPr marL="326644" marR="51480" algn="just">
              <a:buFont typeface="Wingdings" pitchFamily="2" charset="2"/>
              <a:buChar char="§"/>
            </a:pPr>
            <a:r>
              <a:rPr lang="el-GR" sz="1700" dirty="0" smtClean="0">
                <a:latin typeface="Arial" pitchFamily="34" charset="0"/>
                <a:cs typeface="Arial" pitchFamily="34" charset="0"/>
              </a:rPr>
              <a:t>Προγράμματα εμπειρίας, πρακτική άσκηση</a:t>
            </a:r>
          </a:p>
          <a:p>
            <a:pPr marL="326644" marR="51480">
              <a:buNone/>
            </a:pPr>
            <a:endParaRPr lang="el-GR" sz="1700" dirty="0" smtClean="0">
              <a:latin typeface="Arial" pitchFamily="34" charset="0"/>
              <a:cs typeface="Arial" pitchFamily="34" charset="0"/>
            </a:endParaRPr>
          </a:p>
          <a:p>
            <a:pPr marL="12700" marR="51480">
              <a:lnSpc>
                <a:spcPts val="3254"/>
              </a:lnSpc>
              <a:spcBef>
                <a:spcPts val="30"/>
              </a:spcBef>
              <a:buFont typeface="Wingdings" pitchFamily="2" charset="2"/>
              <a:buChar char="v"/>
            </a:pPr>
            <a:r>
              <a:rPr lang="el-GR" sz="2000" b="1" i="1" spc="-9" dirty="0" smtClean="0">
                <a:latin typeface="Arial" pitchFamily="34" charset="0"/>
                <a:cs typeface="Arial" pitchFamily="34" charset="0"/>
              </a:rPr>
              <a:t>Μη-τυπικά εκπαιδευτικά προγράμματα</a:t>
            </a:r>
          </a:p>
          <a:p>
            <a:pPr marL="326644" marR="51480">
              <a:lnSpc>
                <a:spcPts val="2630"/>
              </a:lnSpc>
              <a:buFont typeface="Wingdings" pitchFamily="2" charset="2"/>
              <a:buChar char="§"/>
            </a:pPr>
            <a:r>
              <a:rPr lang="el-GR" sz="1700" dirty="0" smtClean="0">
                <a:latin typeface="Arial" pitchFamily="34" charset="0"/>
                <a:cs typeface="Arial" pitchFamily="34" charset="0"/>
              </a:rPr>
              <a:t>Ασκήσεις ομαδικότητας</a:t>
            </a:r>
          </a:p>
          <a:p>
            <a:pPr marL="326644" marR="51480">
              <a:lnSpc>
                <a:spcPts val="264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l-GR" sz="1700" dirty="0" smtClean="0">
                <a:latin typeface="Arial" pitchFamily="34" charset="0"/>
                <a:cs typeface="Arial" pitchFamily="34" charset="0"/>
              </a:rPr>
              <a:t>Ασκήσεις συντονισμού</a:t>
            </a:r>
          </a:p>
          <a:p>
            <a:pPr marL="326644" marR="51480">
              <a:lnSpc>
                <a:spcPts val="2640"/>
              </a:lnSpc>
              <a:buFont typeface="Wingdings" pitchFamily="2" charset="2"/>
              <a:buChar char="§"/>
            </a:pPr>
            <a:r>
              <a:rPr lang="el-GR" sz="17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l-GR" sz="1700" dirty="0" err="1" smtClean="0">
                <a:latin typeface="Arial" pitchFamily="34" charset="0"/>
                <a:cs typeface="Arial" pitchFamily="34" charset="0"/>
              </a:rPr>
              <a:t>Διαθεματική</a:t>
            </a:r>
            <a:r>
              <a:rPr lang="el-GR" sz="1700" dirty="0" smtClean="0">
                <a:latin typeface="Arial" pitchFamily="34" charset="0"/>
                <a:cs typeface="Arial" pitchFamily="34" charset="0"/>
              </a:rPr>
              <a:t>» εκπαίδευση</a:t>
            </a:r>
          </a:p>
          <a:p>
            <a:pPr>
              <a:buNone/>
            </a:pPr>
            <a:endParaRPr lang="el-GR" sz="2200" spc="-9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114298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357958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l-GR" baseline="3034" dirty="0" smtClean="0">
                <a:solidFill>
                  <a:srgbClr val="BD0416"/>
                </a:solidFill>
                <a:cs typeface="Calibri"/>
              </a:rPr>
              <a:t/>
            </a:r>
            <a:br>
              <a:rPr lang="el-GR" baseline="3034" dirty="0" smtClean="0">
                <a:solidFill>
                  <a:srgbClr val="BD0416"/>
                </a:solidFill>
                <a:cs typeface="Calibri"/>
              </a:rPr>
            </a:b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λειτουργίες της ΔΑΔ</a:t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15436" cy="448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11"/>
          <p:cNvSpPr/>
          <p:nvPr/>
        </p:nvSpPr>
        <p:spPr>
          <a:xfrm>
            <a:off x="0" y="114298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14364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Αξιολόγηση απόδοσης</a:t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4697427"/>
          </a:xfrm>
        </p:spPr>
        <p:txBody>
          <a:bodyPr>
            <a:normAutofit/>
          </a:bodyPr>
          <a:lstStyle/>
          <a:p>
            <a:pPr marL="12700" marR="61036" algn="just">
              <a:lnSpc>
                <a:spcPts val="3365"/>
              </a:lnSpc>
              <a:spcBef>
                <a:spcPts val="168"/>
              </a:spcBef>
              <a:buFont typeface="Wingdings" pitchFamily="2" charset="2"/>
              <a:buChar char="Ø"/>
            </a:pP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l-GR" b="1" spc="-9" baseline="3413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αχε</a:t>
            </a:r>
            <a:r>
              <a:rPr lang="el-GR" b="1" spc="-14" baseline="3413" dirty="0" smtClean="0">
                <a:latin typeface="Arial" pitchFamily="34" charset="0"/>
                <a:cs typeface="Arial" pitchFamily="34" charset="0"/>
              </a:rPr>
              <a:t>ί</a:t>
            </a: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ριση</a:t>
            </a:r>
            <a:r>
              <a:rPr lang="el-GR" b="1" spc="-25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απόδοση</a:t>
            </a:r>
            <a:r>
              <a:rPr lang="el-GR" b="1" spc="-14" baseline="3413" dirty="0" smtClean="0">
                <a:latin typeface="Arial" pitchFamily="34" charset="0"/>
                <a:cs typeface="Arial" pitchFamily="34" charset="0"/>
              </a:rPr>
              <a:t>ς</a:t>
            </a: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b="1" spc="-24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i="1" baseline="3413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b="1" i="1" spc="-14" baseline="3413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l-GR" b="1" i="1" baseline="3413" dirty="0" smtClean="0">
                <a:latin typeface="Arial" pitchFamily="34" charset="0"/>
                <a:cs typeface="Arial" pitchFamily="34" charset="0"/>
              </a:rPr>
              <a:t>ιαδ</a:t>
            </a:r>
            <a:r>
              <a:rPr lang="el-GR" b="1" i="1" spc="-14" baseline="3413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b="1" i="1" baseline="3413" dirty="0" smtClean="0">
                <a:latin typeface="Arial" pitchFamily="34" charset="0"/>
                <a:cs typeface="Arial" pitchFamily="34" charset="0"/>
              </a:rPr>
              <a:t>κασ</a:t>
            </a:r>
            <a:r>
              <a:rPr lang="el-GR" b="1" i="1" spc="-14" baseline="3413" dirty="0" smtClean="0">
                <a:latin typeface="Arial" pitchFamily="34" charset="0"/>
                <a:cs typeface="Arial" pitchFamily="34" charset="0"/>
              </a:rPr>
              <a:t>ί</a:t>
            </a:r>
            <a:r>
              <a:rPr lang="el-GR" b="1" i="1" baseline="3413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b="1" i="1" spc="-24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i="1" baseline="3413" dirty="0" smtClean="0">
                <a:latin typeface="Arial" pitchFamily="34" charset="0"/>
                <a:cs typeface="Arial" pitchFamily="34" charset="0"/>
              </a:rPr>
              <a:t>με</a:t>
            </a:r>
            <a:r>
              <a:rPr lang="el-GR" b="1" i="1" spc="-9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i="1" baseline="3413" dirty="0" smtClean="0">
                <a:latin typeface="Arial" pitchFamily="34" charset="0"/>
                <a:cs typeface="Arial" pitchFamily="34" charset="0"/>
              </a:rPr>
              <a:t>την</a:t>
            </a:r>
            <a:r>
              <a:rPr lang="el-GR" b="1" i="1" spc="-9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i="1" baseline="3413" dirty="0" smtClean="0">
                <a:latin typeface="Arial" pitchFamily="34" charset="0"/>
                <a:cs typeface="Arial" pitchFamily="34" charset="0"/>
              </a:rPr>
              <a:t>οποία</a:t>
            </a:r>
            <a:r>
              <a:rPr lang="el-GR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i="1" baseline="2560" dirty="0" smtClean="0">
                <a:latin typeface="Arial" pitchFamily="34" charset="0"/>
                <a:cs typeface="Arial" pitchFamily="34" charset="0"/>
              </a:rPr>
              <a:t>διασφαλίζεται</a:t>
            </a:r>
            <a:r>
              <a:rPr lang="el-GR" b="1" i="1" spc="-39" baseline="256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i="1" baseline="2560" dirty="0" smtClean="0">
                <a:latin typeface="Arial" pitchFamily="34" charset="0"/>
                <a:cs typeface="Arial" pitchFamily="34" charset="0"/>
              </a:rPr>
              <a:t>ότι </a:t>
            </a:r>
            <a:r>
              <a:rPr lang="el-GR" b="1" i="1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οι </a:t>
            </a:r>
            <a:r>
              <a:rPr lang="el-GR" b="1" i="1" spc="-14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b="1" i="1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ραστηριό</a:t>
            </a:r>
            <a:r>
              <a:rPr lang="el-GR" b="1" i="1" spc="4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τ</a:t>
            </a:r>
            <a:r>
              <a:rPr lang="el-GR" b="1" i="1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ητες</a:t>
            </a:r>
            <a:r>
              <a:rPr lang="el-GR" b="1" i="1" spc="-29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i="1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και τα</a:t>
            </a:r>
            <a:r>
              <a:rPr lang="el-GR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i="1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πα</a:t>
            </a:r>
            <a:r>
              <a:rPr lang="el-GR" b="1" i="1" spc="9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l-GR" b="1" i="1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αγ</a:t>
            </a:r>
            <a:r>
              <a:rPr lang="el-GR" b="1" i="1" spc="4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ό</a:t>
            </a:r>
            <a:r>
              <a:rPr lang="el-GR" b="1" i="1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μενα</a:t>
            </a:r>
            <a:r>
              <a:rPr lang="el-GR" b="1" i="1" spc="-9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i="1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των</a:t>
            </a:r>
            <a:r>
              <a:rPr lang="el-GR" b="1" i="1" spc="-25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i="1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εργαζ</a:t>
            </a:r>
            <a:r>
              <a:rPr lang="el-GR" b="1" i="1" spc="4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ό</a:t>
            </a:r>
            <a:r>
              <a:rPr lang="el-GR" b="1" i="1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μενων</a:t>
            </a:r>
            <a:r>
              <a:rPr lang="el-GR" b="1" i="1" spc="-9" baseline="256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i="1" baseline="2560" dirty="0" smtClean="0">
                <a:latin typeface="Arial" pitchFamily="34" charset="0"/>
                <a:cs typeface="Arial" pitchFamily="34" charset="0"/>
              </a:rPr>
              <a:t>ευθυγραμμίζονται</a:t>
            </a:r>
            <a:r>
              <a:rPr lang="el-GR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i="1" baseline="2560" dirty="0" smtClean="0">
                <a:latin typeface="Arial" pitchFamily="34" charset="0"/>
                <a:cs typeface="Arial" pitchFamily="34" charset="0"/>
              </a:rPr>
              <a:t>με</a:t>
            </a:r>
            <a:r>
              <a:rPr lang="el-GR" b="1" i="1" spc="-9" baseline="256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i="1" baseline="2560" dirty="0" smtClean="0">
                <a:latin typeface="Arial" pitchFamily="34" charset="0"/>
                <a:cs typeface="Arial" pitchFamily="34" charset="0"/>
              </a:rPr>
              <a:t>τους </a:t>
            </a:r>
            <a:r>
              <a:rPr lang="el-GR" b="1" i="1" spc="-14" baseline="256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b="1" i="1" baseline="2560" dirty="0" smtClean="0">
                <a:latin typeface="Arial" pitchFamily="34" charset="0"/>
                <a:cs typeface="Arial" pitchFamily="34" charset="0"/>
              </a:rPr>
              <a:t>τόχους</a:t>
            </a:r>
            <a:r>
              <a:rPr lang="el-GR" b="1" i="1" spc="-19" baseline="256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i="1" baseline="2560" dirty="0" smtClean="0">
                <a:latin typeface="Arial" pitchFamily="34" charset="0"/>
                <a:cs typeface="Arial" pitchFamily="34" charset="0"/>
              </a:rPr>
              <a:t>του οργανισμού.</a:t>
            </a:r>
          </a:p>
          <a:p>
            <a:pPr marL="12700" marR="61036">
              <a:lnSpc>
                <a:spcPct val="101725"/>
              </a:lnSpc>
              <a:spcBef>
                <a:spcPts val="147"/>
              </a:spcBef>
              <a:buNone/>
            </a:pPr>
            <a:endParaRPr lang="el-GR" sz="1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2700" marR="61036">
              <a:lnSpc>
                <a:spcPct val="101725"/>
              </a:lnSpc>
              <a:spcBef>
                <a:spcPts val="147"/>
              </a:spcBef>
              <a:buNone/>
            </a:pPr>
            <a:r>
              <a:rPr lang="el-GR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ΣΤΟΧΟΙ</a:t>
            </a:r>
          </a:p>
          <a:p>
            <a:pPr marL="326644" marR="51480">
              <a:lnSpc>
                <a:spcPct val="101725"/>
              </a:lnSpc>
              <a:spcBef>
                <a:spcPts val="250"/>
              </a:spcBef>
              <a:buFont typeface="Wingdings" pitchFamily="2" charset="2"/>
              <a:buChar char="v"/>
            </a:pPr>
            <a:r>
              <a:rPr lang="el-GR" sz="2200" b="1" spc="-9" dirty="0" smtClean="0">
                <a:latin typeface="Arial" pitchFamily="34" charset="0"/>
                <a:cs typeface="Arial" pitchFamily="34" charset="0"/>
              </a:rPr>
              <a:t>Στρατηγικοί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: η υλοποίηση του στρατηγικού σχεδίου και επίτευξη των στόχων του.</a:t>
            </a:r>
          </a:p>
          <a:p>
            <a:pPr marL="326644" marR="51480">
              <a:lnSpc>
                <a:spcPct val="101725"/>
              </a:lnSpc>
              <a:spcBef>
                <a:spcPts val="250"/>
              </a:spcBef>
              <a:buFont typeface="Wingdings" pitchFamily="2" charset="2"/>
              <a:buChar char="v"/>
            </a:pPr>
            <a:endParaRPr lang="el-GR" sz="2200" spc="-9" dirty="0" smtClean="0">
              <a:latin typeface="Arial" pitchFamily="34" charset="0"/>
              <a:cs typeface="Arial" pitchFamily="34" charset="0"/>
            </a:endParaRPr>
          </a:p>
          <a:p>
            <a:pPr marL="326644" marR="51480">
              <a:lnSpc>
                <a:spcPct val="101725"/>
              </a:lnSpc>
              <a:spcBef>
                <a:spcPts val="119"/>
              </a:spcBef>
              <a:buFont typeface="Wingdings" pitchFamily="2" charset="2"/>
              <a:buChar char="v"/>
            </a:pPr>
            <a:r>
              <a:rPr lang="el-GR" sz="2200" b="1" spc="-9" dirty="0" smtClean="0">
                <a:latin typeface="Arial" pitchFamily="34" charset="0"/>
                <a:cs typeface="Arial" pitchFamily="34" charset="0"/>
              </a:rPr>
              <a:t>Διοικητικοί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: ανταμοιβές, σχεδιασμός ΑΔ </a:t>
            </a:r>
            <a:r>
              <a:rPr lang="el-GR" sz="2200" spc="-9" dirty="0" err="1" smtClean="0">
                <a:latin typeface="Arial" pitchFamily="34" charset="0"/>
                <a:cs typeface="Arial" pitchFamily="34" charset="0"/>
              </a:rPr>
              <a:t>κ.ο.κ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26644" marR="51480">
              <a:lnSpc>
                <a:spcPct val="101725"/>
              </a:lnSpc>
              <a:spcBef>
                <a:spcPts val="119"/>
              </a:spcBef>
              <a:buNone/>
            </a:pPr>
            <a:endParaRPr lang="el-GR" sz="2200" spc="-9" dirty="0" smtClean="0">
              <a:latin typeface="Arial" pitchFamily="34" charset="0"/>
              <a:cs typeface="Arial" pitchFamily="34" charset="0"/>
            </a:endParaRPr>
          </a:p>
          <a:p>
            <a:pPr marL="326644" marR="51480">
              <a:lnSpc>
                <a:spcPts val="2810"/>
              </a:lnSpc>
              <a:spcBef>
                <a:spcPts val="625"/>
              </a:spcBef>
              <a:buFont typeface="Wingdings" pitchFamily="2" charset="2"/>
              <a:buChar char="v"/>
            </a:pPr>
            <a:r>
              <a:rPr lang="el-GR" sz="2200" b="1" spc="-9" dirty="0" smtClean="0">
                <a:latin typeface="Arial" pitchFamily="34" charset="0"/>
                <a:cs typeface="Arial" pitchFamily="34" charset="0"/>
              </a:rPr>
              <a:t>Αναπτυξιακοί</a:t>
            </a: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: ανάδραση προς τον εργαζόμενο με σκοπό την ανάπτυξη ή προσανατολισμό των δεξιοτήτων του</a:t>
            </a:r>
          </a:p>
        </p:txBody>
      </p:sp>
      <p:sp>
        <p:nvSpPr>
          <p:cNvPr id="4" name="object 11"/>
          <p:cNvSpPr/>
          <p:nvPr/>
        </p:nvSpPr>
        <p:spPr>
          <a:xfrm>
            <a:off x="0" y="114298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21508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Αξιολόγηση απόδοσης</a:t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357299"/>
            <a:ext cx="8858280" cy="4572032"/>
          </a:xfrm>
        </p:spPr>
        <p:txBody>
          <a:bodyPr/>
          <a:lstStyle/>
          <a:p>
            <a:pPr marL="12700" marR="49606">
              <a:lnSpc>
                <a:spcPts val="3765"/>
              </a:lnSpc>
              <a:spcBef>
                <a:spcPts val="188"/>
              </a:spcBef>
              <a:buNone/>
            </a:pPr>
            <a:r>
              <a:rPr lang="el-GR" sz="2400" b="1" i="1" u="sng" spc="-9" dirty="0" smtClean="0">
                <a:latin typeface="Arial" pitchFamily="34" charset="0"/>
                <a:cs typeface="Arial" pitchFamily="34" charset="0"/>
              </a:rPr>
              <a:t>Προϋποθέσεις αποτελεσματικής αξιολόγησης</a:t>
            </a:r>
          </a:p>
          <a:p>
            <a:pPr marL="12700" marR="49606">
              <a:lnSpc>
                <a:spcPts val="3765"/>
              </a:lnSpc>
              <a:spcBef>
                <a:spcPts val="188"/>
              </a:spcBef>
              <a:buNone/>
            </a:pPr>
            <a:endParaRPr lang="el-GR" sz="2200" b="1" i="1" u="sng" spc="-9" dirty="0" smtClean="0">
              <a:latin typeface="Arial" pitchFamily="34" charset="0"/>
              <a:cs typeface="Arial" pitchFamily="34" charset="0"/>
            </a:endParaRPr>
          </a:p>
          <a:p>
            <a:pPr marL="326644" marR="51480" algn="just">
              <a:lnSpc>
                <a:spcPct val="150000"/>
              </a:lnSpc>
              <a:spcBef>
                <a:spcPts val="55"/>
              </a:spcBef>
              <a:buFont typeface="Wingdings" pitchFamily="2" charset="2"/>
              <a:buChar char="Ø"/>
            </a:pP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Σύστημα αξιολόγησης συγκεκριμένο και σαφές.</a:t>
            </a:r>
          </a:p>
          <a:p>
            <a:pPr marL="326644" marR="51480" algn="just">
              <a:lnSpc>
                <a:spcPct val="150000"/>
              </a:lnSpc>
              <a:spcBef>
                <a:spcPts val="260"/>
              </a:spcBef>
              <a:buFont typeface="Wingdings" pitchFamily="2" charset="2"/>
              <a:buChar char="Ø"/>
            </a:pP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Ευθυγραμμισμένο με τις ιδιαιτερότητες της κάθε επιχείρησης.</a:t>
            </a:r>
          </a:p>
          <a:p>
            <a:pPr marL="326644" marR="51480" algn="just">
              <a:lnSpc>
                <a:spcPct val="150000"/>
              </a:lnSpc>
              <a:spcBef>
                <a:spcPts val="137"/>
              </a:spcBef>
              <a:buFont typeface="Wingdings" pitchFamily="2" charset="2"/>
              <a:buChar char="Ø"/>
            </a:pP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Αποδεκτό από τους αξιολογούμενους και την εταιρική κουλτούρα.</a:t>
            </a:r>
          </a:p>
          <a:p>
            <a:pPr marL="326644" marR="51480" algn="just">
              <a:lnSpc>
                <a:spcPct val="150000"/>
              </a:lnSpc>
              <a:spcBef>
                <a:spcPts val="119"/>
              </a:spcBef>
              <a:buFont typeface="Wingdings" pitchFamily="2" charset="2"/>
              <a:buChar char="Ø"/>
            </a:pP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Ικανότητες και κατανόηση των αξιολογητών.</a:t>
            </a:r>
          </a:p>
          <a:p>
            <a:pPr marL="326644" marR="51480" algn="just">
              <a:lnSpc>
                <a:spcPct val="150000"/>
              </a:lnSpc>
              <a:spcBef>
                <a:spcPts val="254"/>
              </a:spcBef>
              <a:buFont typeface="Wingdings" pitchFamily="2" charset="2"/>
              <a:buChar char="Ø"/>
            </a:pPr>
            <a:r>
              <a:rPr lang="el-GR" sz="2200" spc="-9" dirty="0" smtClean="0">
                <a:latin typeface="Arial" pitchFamily="34" charset="0"/>
                <a:cs typeface="Arial" pitchFamily="34" charset="0"/>
              </a:rPr>
              <a:t>Σύνδεση του συστήματος αξιολόγησης με τα υπόλοιπα συστήματα ΔΑΔ (αμοιβές, προαγωγές, εκπαίδευση).</a:t>
            </a:r>
          </a:p>
          <a:p>
            <a:pPr marL="393700">
              <a:lnSpc>
                <a:spcPct val="101725"/>
              </a:lnSpc>
              <a:spcBef>
                <a:spcPts val="260"/>
              </a:spcBef>
            </a:pPr>
            <a:endParaRPr lang="el-GR" sz="1400" dirty="0" smtClean="0">
              <a:cs typeface="Calibri"/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114298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592933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spc="-4" baseline="3413" dirty="0" smtClean="0">
                <a:solidFill>
                  <a:srgbClr val="BD0416"/>
                </a:solidFill>
                <a:cs typeface="Calibri"/>
              </a:rPr>
              <a:t/>
            </a:r>
            <a:br>
              <a:rPr lang="el-GR" spc="-4" baseline="3413" dirty="0" smtClean="0">
                <a:solidFill>
                  <a:srgbClr val="BD0416"/>
                </a:solidFill>
                <a:cs typeface="Calibri"/>
              </a:rPr>
            </a:br>
            <a:r>
              <a:rPr lang="el-GR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Tι</a:t>
            </a: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είναι η διοίκηση ανθρώπινων πόρων;</a:t>
            </a:r>
            <a:b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214974"/>
          </a:xfrm>
        </p:spPr>
        <p:txBody>
          <a:bodyPr>
            <a:normAutofit/>
          </a:bodyPr>
          <a:lstStyle/>
          <a:p>
            <a:pPr marL="12700" marR="45435">
              <a:lnSpc>
                <a:spcPts val="3360"/>
              </a:lnSpc>
              <a:spcBef>
                <a:spcPts val="168"/>
              </a:spcBef>
              <a:buNone/>
            </a:pPr>
            <a:r>
              <a:rPr lang="el-GR" b="1" u="sng" baseline="3413" dirty="0">
                <a:latin typeface="Arial" pitchFamily="34" charset="0"/>
                <a:cs typeface="Arial" pitchFamily="34" charset="0"/>
              </a:rPr>
              <a:t>Κύριες</a:t>
            </a:r>
            <a:r>
              <a:rPr lang="el-GR" b="1" u="sng" spc="-19" baseline="3413" dirty="0">
                <a:latin typeface="Arial" pitchFamily="34" charset="0"/>
                <a:cs typeface="Arial" pitchFamily="34" charset="0"/>
              </a:rPr>
              <a:t> </a:t>
            </a:r>
            <a:r>
              <a:rPr lang="el-GR" b="1" u="sng" baseline="3413" dirty="0">
                <a:latin typeface="Arial" pitchFamily="34" charset="0"/>
                <a:cs typeface="Arial" pitchFamily="34" charset="0"/>
              </a:rPr>
              <a:t>ευθύνες</a:t>
            </a:r>
            <a:r>
              <a:rPr lang="el-GR" b="1" u="sng" spc="-19" baseline="3413" dirty="0">
                <a:latin typeface="Arial" pitchFamily="34" charset="0"/>
                <a:cs typeface="Arial" pitchFamily="34" charset="0"/>
              </a:rPr>
              <a:t> </a:t>
            </a:r>
            <a:r>
              <a:rPr lang="el-GR" b="1" u="sng" baseline="3413" dirty="0">
                <a:latin typeface="Arial" pitchFamily="34" charset="0"/>
                <a:cs typeface="Arial" pitchFamily="34" charset="0"/>
              </a:rPr>
              <a:t>στη </a:t>
            </a:r>
            <a:r>
              <a:rPr lang="el-GR" b="1" u="sng" spc="-14" baseline="3413" dirty="0">
                <a:latin typeface="Arial" pitchFamily="34" charset="0"/>
                <a:cs typeface="Arial" pitchFamily="34" charset="0"/>
              </a:rPr>
              <a:t>δ</a:t>
            </a:r>
            <a:r>
              <a:rPr lang="el-GR" b="1" u="sng" baseline="3413" dirty="0">
                <a:latin typeface="Arial" pitchFamily="34" charset="0"/>
                <a:cs typeface="Arial" pitchFamily="34" charset="0"/>
              </a:rPr>
              <a:t>ιοίκη</a:t>
            </a:r>
            <a:r>
              <a:rPr lang="el-GR" b="1" u="sng" spc="-14" baseline="3413" dirty="0">
                <a:latin typeface="Arial" pitchFamily="34" charset="0"/>
                <a:cs typeface="Arial" pitchFamily="34" charset="0"/>
              </a:rPr>
              <a:t>σ</a:t>
            </a:r>
            <a:r>
              <a:rPr lang="el-GR" b="1" u="sng" baseline="3413" dirty="0">
                <a:latin typeface="Arial" pitchFamily="34" charset="0"/>
                <a:cs typeface="Arial" pitchFamily="34" charset="0"/>
              </a:rPr>
              <a:t>η ανθ</a:t>
            </a:r>
            <a:r>
              <a:rPr lang="el-GR" b="1" u="sng" spc="4" baseline="3413" dirty="0">
                <a:latin typeface="Arial" pitchFamily="34" charset="0"/>
                <a:cs typeface="Arial" pitchFamily="34" charset="0"/>
              </a:rPr>
              <a:t>ρ</a:t>
            </a:r>
            <a:r>
              <a:rPr lang="el-GR" b="1" u="sng" baseline="3413" dirty="0">
                <a:latin typeface="Arial" pitchFamily="34" charset="0"/>
                <a:cs typeface="Arial" pitchFamily="34" charset="0"/>
              </a:rPr>
              <a:t>ώ</a:t>
            </a:r>
            <a:r>
              <a:rPr lang="el-GR" b="1" u="sng" spc="4" baseline="3413" dirty="0">
                <a:latin typeface="Arial" pitchFamily="34" charset="0"/>
                <a:cs typeface="Arial" pitchFamily="34" charset="0"/>
              </a:rPr>
              <a:t>π</a:t>
            </a:r>
            <a:r>
              <a:rPr lang="el-GR" b="1" u="sng" baseline="3413" dirty="0">
                <a:latin typeface="Arial" pitchFamily="34" charset="0"/>
                <a:cs typeface="Arial" pitchFamily="34" charset="0"/>
              </a:rPr>
              <a:t>ινων</a:t>
            </a:r>
            <a:r>
              <a:rPr lang="el-GR" b="1" u="sng" spc="-19" baseline="3413" dirty="0">
                <a:latin typeface="Arial" pitchFamily="34" charset="0"/>
                <a:cs typeface="Arial" pitchFamily="34" charset="0"/>
              </a:rPr>
              <a:t> </a:t>
            </a:r>
            <a:r>
              <a:rPr lang="el-GR" b="1" u="sng" baseline="3413" dirty="0">
                <a:latin typeface="Arial" pitchFamily="34" charset="0"/>
                <a:cs typeface="Arial" pitchFamily="34" charset="0"/>
              </a:rPr>
              <a:t>πό</a:t>
            </a:r>
            <a:r>
              <a:rPr lang="el-GR" b="1" u="sng" spc="14" baseline="3413" dirty="0">
                <a:latin typeface="Arial" pitchFamily="34" charset="0"/>
                <a:cs typeface="Arial" pitchFamily="34" charset="0"/>
              </a:rPr>
              <a:t>ρ</a:t>
            </a:r>
            <a:r>
              <a:rPr lang="el-GR" b="1" u="sng" baseline="3413" dirty="0">
                <a:latin typeface="Arial" pitchFamily="34" charset="0"/>
                <a:cs typeface="Arial" pitchFamily="34" charset="0"/>
              </a:rPr>
              <a:t>ων</a:t>
            </a:r>
            <a:r>
              <a:rPr lang="el-GR" b="1" u="sng" baseline="3413" dirty="0" smtClean="0">
                <a:latin typeface="Arial" pitchFamily="34" charset="0"/>
                <a:cs typeface="Arial" pitchFamily="34" charset="0"/>
              </a:rPr>
              <a:t>:</a:t>
            </a:r>
            <a:endParaRPr lang="el-GR" sz="1800" u="sng" dirty="0">
              <a:latin typeface="Arial" pitchFamily="34" charset="0"/>
              <a:cs typeface="Arial" pitchFamily="34" charset="0"/>
            </a:endParaRPr>
          </a:p>
          <a:p>
            <a:pPr marL="12700" marR="45435" algn="just">
              <a:lnSpc>
                <a:spcPct val="150000"/>
              </a:lnSpc>
              <a:spcBef>
                <a:spcPts val="137"/>
              </a:spcBef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προσέλκυση ποιοτικού εργατικού δυναμικού</a:t>
            </a:r>
          </a:p>
          <a:p>
            <a:pPr marL="12700" marR="765535" algn="just">
              <a:lnSpc>
                <a:spcPct val="150000"/>
              </a:lnSpc>
              <a:spcBef>
                <a:spcPts val="137"/>
              </a:spcBef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Ο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σχεδιασμός του ανθρώπινου δυναμικού, η πρόσληψη εργαζομένων και η επιλογή τους.</a:t>
            </a:r>
          </a:p>
          <a:p>
            <a:pPr marL="12700" marR="45435" algn="just">
              <a:lnSpc>
                <a:spcPct val="150000"/>
              </a:lnSpc>
              <a:spcBef>
                <a:spcPts val="137"/>
              </a:spcBef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Η ανάπτυξη ποιοτικού εργατικού δυναμικού</a:t>
            </a:r>
          </a:p>
          <a:p>
            <a:pPr marL="12700" marR="765535" algn="just">
              <a:lnSpc>
                <a:spcPct val="150000"/>
              </a:lnSpc>
              <a:spcBef>
                <a:spcPts val="137"/>
              </a:spcBef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Ο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προσανατολισμός του εργατικού δυναμικού, η εκπαίδευση, η ανάπτυξη και η αποτίμηση των επιδόσεών του.</a:t>
            </a:r>
          </a:p>
          <a:p>
            <a:pPr marL="12700" marR="45435" algn="just">
              <a:lnSpc>
                <a:spcPct val="150000"/>
              </a:lnSpc>
              <a:spcBef>
                <a:spcPts val="137"/>
              </a:spcBef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διατήρηση ποιοτικού εργατικού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δυναμικού</a:t>
            </a:r>
          </a:p>
          <a:p>
            <a:pPr marL="12700" algn="just">
              <a:lnSpc>
                <a:spcPct val="150000"/>
              </a:lnSpc>
              <a:spcBef>
                <a:spcPts val="137"/>
              </a:spcBef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επαγγελματική εξέλιξη του ανθρώπινου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δυναμικού, ισορροπία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δουλειάς-ζωής, η αμοιβή και οι παροχές,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η διατήρηση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και η ανανέωση, καθώς και οι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σχέσεις εργαζομένων-διοίκησης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26644" marR="45435">
              <a:lnSpc>
                <a:spcPct val="101725"/>
              </a:lnSpc>
              <a:spcBef>
                <a:spcPts val="494"/>
              </a:spcBef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Αξιολόγηση απόδοσης</a:t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pPr marL="12700" marR="49606">
              <a:lnSpc>
                <a:spcPct val="101725"/>
              </a:lnSpc>
              <a:buNone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12700" marR="49606">
              <a:lnSpc>
                <a:spcPct val="101725"/>
              </a:lnSpc>
              <a:buNone/>
            </a:pPr>
            <a:r>
              <a:rPr lang="el-GR" sz="2400" b="1" i="1" u="sng" dirty="0" smtClean="0">
                <a:latin typeface="Arial" pitchFamily="34" charset="0"/>
                <a:cs typeface="Arial" pitchFamily="34" charset="0"/>
              </a:rPr>
              <a:t>Σχεδιασμός συστήματος αξιολόγησης</a:t>
            </a:r>
          </a:p>
          <a:p>
            <a:pPr marL="12700" marR="49606">
              <a:lnSpc>
                <a:spcPct val="101725"/>
              </a:lnSpc>
              <a:buNone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12700" marR="49606" algn="just">
              <a:lnSpc>
                <a:spcPct val="150000"/>
              </a:lnSpc>
              <a:spcBef>
                <a:spcPts val="137"/>
              </a:spcBef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Στόχοι και βασικές αρχές της αξιολόγησης(γιατί αξιολογούμε)</a:t>
            </a:r>
          </a:p>
          <a:p>
            <a:pPr marL="12700" marR="49606" algn="just">
              <a:lnSpc>
                <a:spcPct val="150000"/>
              </a:lnSpc>
              <a:spcBef>
                <a:spcPts val="114"/>
              </a:spcBef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Επιδόσεις και κριτήρια</a:t>
            </a:r>
          </a:p>
          <a:p>
            <a:pPr marL="12700" marR="49606" algn="just">
              <a:lnSpc>
                <a:spcPct val="150000"/>
              </a:lnSpc>
              <a:spcBef>
                <a:spcPts val="260"/>
              </a:spcBef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Μέθοδοι μέτρησης</a:t>
            </a:r>
          </a:p>
          <a:p>
            <a:pPr marL="12700" marR="49606" algn="just">
              <a:lnSpc>
                <a:spcPct val="150000"/>
              </a:lnSpc>
              <a:spcBef>
                <a:spcPts val="260"/>
              </a:spcBef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Διαδικασία της αξιολόγησης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114298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578645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marL="12700">
              <a:lnSpc>
                <a:spcPts val="4685"/>
              </a:lnSpc>
              <a:spcBef>
                <a:spcPts val="234"/>
              </a:spcBef>
            </a:pP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Περιοχές κριτηρίων (ενδεικτικά)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Autofit/>
          </a:bodyPr>
          <a:lstStyle/>
          <a:p>
            <a:pPr marL="12700" marR="49606" algn="just">
              <a:lnSpc>
                <a:spcPct val="121725"/>
              </a:lnSpc>
              <a:spcBef>
                <a:spcPts val="260"/>
              </a:spcBef>
              <a:buFont typeface="Wingdings" pitchFamily="2" charset="2"/>
              <a:buChar char="q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Κάθε περιοχή περιέχει πολλά κριτήρια Ενδεικτικά:</a:t>
            </a:r>
          </a:p>
          <a:p>
            <a:pPr marL="12700" marR="49606" algn="just">
              <a:lnSpc>
                <a:spcPct val="121725"/>
              </a:lnSpc>
              <a:spcBef>
                <a:spcPts val="260"/>
              </a:spcBef>
              <a:buFont typeface="Wingdings" pitchFamily="2" charset="2"/>
              <a:buChar char="§"/>
              <a:tabLst>
                <a:tab pos="584200" algn="l"/>
              </a:tabLst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Λειτουργική απόδοση («ύψος πωλήσεων ανά έτος», «ικανοποίηση πελατών», «χρόνος υλοποίησης της εργασίας», «αριθμός νέων συμφωνιών κ.α.»)</a:t>
            </a:r>
          </a:p>
          <a:p>
            <a:pPr marL="12700" marR="49606" algn="just">
              <a:lnSpc>
                <a:spcPct val="121725"/>
              </a:lnSpc>
              <a:spcBef>
                <a:spcPts val="260"/>
              </a:spcBef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Ηγεσία - Διοίκηση(π.χ. « Παραμένει εντός προϋπολογισμού» «θέτει σωστούς στόχους», «κινητοποιεί τους υφιστάμενους»)</a:t>
            </a:r>
          </a:p>
          <a:p>
            <a:pPr marL="12700" marR="49606" algn="just">
              <a:lnSpc>
                <a:spcPct val="121725"/>
              </a:lnSpc>
              <a:spcBef>
                <a:spcPts val="260"/>
              </a:spcBef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Συμπεριφορά (« Συνέπεια στην προσέλευση», «Ανταπόκριση στην επικοινωνία»)</a:t>
            </a:r>
          </a:p>
          <a:p>
            <a:pPr marL="12700" marR="49606" algn="just">
              <a:lnSpc>
                <a:spcPct val="121725"/>
              </a:lnSpc>
              <a:spcBef>
                <a:spcPts val="260"/>
              </a:spcBef>
              <a:buFont typeface="Wingdings" pitchFamily="2" charset="2"/>
              <a:buChar char="§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Επικοινωνία (π.χ. «Εκφράζει ξεκάθαρα ιδέες», «διαχειρίζεται καλά συγκρούσεις»)</a:t>
            </a:r>
          </a:p>
          <a:p>
            <a:pPr marL="12700" marR="49606" algn="just">
              <a:lnSpc>
                <a:spcPct val="121725"/>
              </a:lnSpc>
              <a:spcBef>
                <a:spcPts val="260"/>
              </a:spcBef>
              <a:buFont typeface="Wingdings" pitchFamily="2" charset="2"/>
              <a:buChar char="q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Συνίσταται τα κριτήρια να είναι σχετισμένα με τις ανάγκες της θέσης εργασίας και τις αρμοδιότητες του εργαζόμενου.</a:t>
            </a:r>
          </a:p>
          <a:p>
            <a:pPr marL="12700" marR="49606" algn="just">
              <a:lnSpc>
                <a:spcPct val="121725"/>
              </a:lnSpc>
              <a:spcBef>
                <a:spcPts val="260"/>
              </a:spcBef>
              <a:buFont typeface="Wingdings" pitchFamily="2" charset="2"/>
              <a:buChar char="q"/>
            </a:pPr>
            <a:r>
              <a:rPr lang="el-GR" sz="2000" b="1" i="1" dirty="0" smtClean="0">
                <a:latin typeface="Arial" pitchFamily="34" charset="0"/>
                <a:cs typeface="Arial" pitchFamily="34" charset="0"/>
              </a:rPr>
              <a:t>Κάποια έχουν αφηρημένο χαρακτήρα και εφαρμόζονται σε πολλές περιπτώσεις (π.χ. «ικανότητα συνεργασίας»).</a:t>
            </a:r>
          </a:p>
          <a:p>
            <a:pPr marL="12700" marR="49606" algn="just">
              <a:lnSpc>
                <a:spcPct val="121725"/>
              </a:lnSpc>
              <a:spcBef>
                <a:spcPts val="260"/>
              </a:spcBef>
              <a:buFont typeface="Wingdings" pitchFamily="2" charset="2"/>
              <a:buChar char="q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Πάντα όμως πρέπει να δικαιολογείται το γιατί εφαρμόζεται το κριτήριο και πως σχετίζεται με τις ανάγκες της θέσης και τις αρμοδιότητες (π.χ.</a:t>
            </a:r>
          </a:p>
          <a:p>
            <a:pPr marL="12700" marR="49606" algn="just">
              <a:lnSpc>
                <a:spcPct val="121725"/>
              </a:lnSpc>
              <a:spcBef>
                <a:spcPts val="260"/>
              </a:spcBef>
              <a:buNone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«αξιολογείται επειδή ο εργαζόμενος συνεργάζεται με άλλους κατά τη διάρκεια συγκεκριμένης εργασίας»).</a:t>
            </a:r>
          </a:p>
          <a:p>
            <a:pPr marL="12700" marR="49606">
              <a:lnSpc>
                <a:spcPct val="121725"/>
              </a:lnSpc>
              <a:spcBef>
                <a:spcPts val="260"/>
              </a:spcBef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92867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78656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Εγκυρότητα κριτηρίων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000504"/>
            <a:ext cx="9144000" cy="2214578"/>
          </a:xfrm>
        </p:spPr>
        <p:txBody>
          <a:bodyPr>
            <a:normAutofit fontScale="85000" lnSpcReduction="20000"/>
          </a:bodyPr>
          <a:lstStyle/>
          <a:p>
            <a:pPr marL="12700" marR="24507">
              <a:lnSpc>
                <a:spcPts val="1725"/>
              </a:lnSpc>
              <a:spcBef>
                <a:spcPts val="86"/>
              </a:spcBef>
              <a:buNone/>
            </a:pPr>
            <a:endParaRPr lang="el-GR" b="1" baseline="3413" dirty="0" smtClean="0">
              <a:latin typeface="Arial" pitchFamily="34" charset="0"/>
              <a:cs typeface="Arial" pitchFamily="34" charset="0"/>
            </a:endParaRPr>
          </a:p>
          <a:p>
            <a:pPr marL="12700" marR="24507">
              <a:lnSpc>
                <a:spcPct val="120000"/>
              </a:lnSpc>
              <a:spcBef>
                <a:spcPts val="86"/>
              </a:spcBef>
              <a:buFont typeface="Wingdings" pitchFamily="2" charset="2"/>
              <a:buChar char="Ø"/>
            </a:pP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Ο α</a:t>
            </a:r>
            <a:r>
              <a:rPr lang="el-GR" spc="9" baseline="3413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pc="-4" baseline="3413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pc="4" baseline="3413" dirty="0" smtClean="0">
                <a:latin typeface="Arial" pitchFamily="34" charset="0"/>
                <a:cs typeface="Arial" pitchFamily="34" charset="0"/>
              </a:rPr>
              <a:t>ό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ς</a:t>
            </a:r>
            <a:r>
              <a:rPr lang="el-GR" spc="-35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pc="-9" baseline="3413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pc="4" baseline="3413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el-GR" spc="-4" baseline="3413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νημ</a:t>
            </a:r>
            <a:r>
              <a:rPr lang="el-GR" spc="4" baseline="3413" dirty="0" smtClean="0">
                <a:latin typeface="Arial" pitchFamily="34" charset="0"/>
                <a:cs typeface="Arial" pitchFamily="34" charset="0"/>
              </a:rPr>
              <a:t>ά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pc="-9" baseline="3413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pc="-77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pc="4" baseline="3413" dirty="0" smtClean="0">
                <a:latin typeface="Arial" pitchFamily="34" charset="0"/>
                <a:cs typeface="Arial" pitchFamily="34" charset="0"/>
              </a:rPr>
              <a:t>νό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ς</a:t>
            </a:r>
            <a:r>
              <a:rPr lang="el-GR" spc="-24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l-GR" spc="-4" baseline="3413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λητή</a:t>
            </a:r>
            <a:r>
              <a:rPr lang="el-GR" spc="-37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δεν</a:t>
            </a:r>
            <a:r>
              <a:rPr lang="el-GR" spc="-18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pc="-4" baseline="3413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spc="4" baseline="3413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δέετ</a:t>
            </a:r>
            <a:r>
              <a:rPr lang="el-GR" spc="4" baseline="3413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pc="-48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απ</a:t>
            </a:r>
            <a:r>
              <a:rPr lang="el-GR" spc="9" baseline="3413" dirty="0" smtClean="0">
                <a:latin typeface="Arial" pitchFamily="34" charset="0"/>
                <a:cs typeface="Arial" pitchFamily="34" charset="0"/>
              </a:rPr>
              <a:t>ό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pc="4" baseline="3413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τα</a:t>
            </a:r>
            <a:r>
              <a:rPr lang="el-GR" spc="-59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με</a:t>
            </a:r>
            <a:r>
              <a:rPr lang="el-GR" spc="-6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pc="-9" baseline="3413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pc="-7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επίδ</a:t>
            </a:r>
            <a:r>
              <a:rPr lang="el-GR" spc="4" baseline="3413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σή</a:t>
            </a:r>
            <a:r>
              <a:rPr lang="el-GR" spc="-30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aseline="3413" dirty="0" smtClean="0">
                <a:latin typeface="Arial" pitchFamily="34" charset="0"/>
                <a:cs typeface="Arial" pitchFamily="34" charset="0"/>
              </a:rPr>
              <a:t>του.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12700" marR="24507">
              <a:lnSpc>
                <a:spcPct val="120000"/>
              </a:lnSpc>
              <a:spcBef>
                <a:spcPts val="86"/>
              </a:spcBef>
              <a:buFont typeface="Wingdings" pitchFamily="2" charset="2"/>
              <a:buChar char="Ø"/>
            </a:pPr>
            <a:r>
              <a:rPr lang="el-GR" sz="3100" baseline="3413" dirty="0" smtClean="0">
                <a:latin typeface="Arial" pitchFamily="34" charset="0"/>
                <a:cs typeface="Arial" pitchFamily="34" charset="0"/>
              </a:rPr>
              <a:t>Η ταχύτητα ολοκλήρωσης τηλεφωνημάτων τεχνικής υποστήριξης αγνοεί την ποιότητα της υποστήριξης.</a:t>
            </a:r>
          </a:p>
          <a:p>
            <a:pPr marL="12700" marR="24507">
              <a:lnSpc>
                <a:spcPct val="120000"/>
              </a:lnSpc>
              <a:spcBef>
                <a:spcPts val="86"/>
              </a:spcBef>
              <a:buFont typeface="Wingdings" pitchFamily="2" charset="2"/>
              <a:buChar char="Ø"/>
            </a:pPr>
            <a:r>
              <a:rPr lang="el-GR" sz="3100" baseline="3413" dirty="0" smtClean="0">
                <a:latin typeface="Arial" pitchFamily="34" charset="0"/>
                <a:cs typeface="Arial" pitchFamily="34" charset="0"/>
              </a:rPr>
              <a:t>Οι γραμμές κώδικα/ημέρα αγνοούν την ποιότητα του παραγόμενου λογισμικού.</a:t>
            </a:r>
          </a:p>
          <a:p>
            <a:pPr marL="12700" marR="24507">
              <a:lnSpc>
                <a:spcPct val="120000"/>
              </a:lnSpc>
              <a:spcBef>
                <a:spcPts val="86"/>
              </a:spcBef>
              <a:buFont typeface="Wingdings" pitchFamily="2" charset="2"/>
              <a:buChar char="Ø"/>
            </a:pPr>
            <a:r>
              <a:rPr lang="el-GR" sz="3100" baseline="3413" dirty="0" smtClean="0">
                <a:latin typeface="Arial" pitchFamily="34" charset="0"/>
                <a:cs typeface="Arial" pitchFamily="34" charset="0"/>
              </a:rPr>
              <a:t>Τα βραχυπρόθεσμα κέρδη δεν αποτελούν απαραίτητα μέτρο της υγείας μίας    επιχείρησης.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072362" cy="254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11"/>
          <p:cNvSpPr/>
          <p:nvPr/>
        </p:nvSpPr>
        <p:spPr>
          <a:xfrm>
            <a:off x="0" y="114298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0" y="628652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Αξιολόγηση Απόδοσης</a:t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286412"/>
          </a:xfrm>
        </p:spPr>
        <p:txBody>
          <a:bodyPr>
            <a:normAutofit fontScale="55000" lnSpcReduction="20000"/>
          </a:bodyPr>
          <a:lstStyle/>
          <a:p>
            <a:pPr marL="370840" marR="33808">
              <a:lnSpc>
                <a:spcPct val="101725"/>
              </a:lnSpc>
              <a:spcBef>
                <a:spcPts val="500"/>
              </a:spcBef>
              <a:buNone/>
            </a:pPr>
            <a:r>
              <a:rPr lang="el-GR" sz="46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Μέθο</a:t>
            </a:r>
            <a:r>
              <a:rPr lang="el-GR" sz="4600" b="1" i="1" u="sng" spc="4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46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οι</a:t>
            </a:r>
          </a:p>
          <a:p>
            <a:pPr marL="1358341" indent="-266699" algn="just">
              <a:lnSpc>
                <a:spcPct val="120000"/>
              </a:lnSpc>
              <a:spcBef>
                <a:spcPts val="540"/>
              </a:spcBef>
              <a:buFont typeface="Wingdings" pitchFamily="2" charset="2"/>
              <a:buChar char="v"/>
            </a:pPr>
            <a:r>
              <a:rPr lang="el-GR" sz="4200" b="1" i="1" spc="9" dirty="0" smtClean="0">
                <a:latin typeface="Arial" pitchFamily="34" charset="0"/>
                <a:cs typeface="Arial" pitchFamily="34" charset="0"/>
              </a:rPr>
              <a:t>Αν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4200" b="1" i="1" spc="4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κ</a:t>
            </a:r>
            <a:r>
              <a:rPr lang="el-GR" sz="4200" b="1" i="1" spc="-9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ιμ</a:t>
            </a:r>
            <a:r>
              <a:rPr lang="el-GR" sz="4200" b="1" i="1" spc="-9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4200" b="1" i="1" spc="4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κ</a:t>
            </a:r>
            <a:r>
              <a:rPr lang="el-GR" sz="4200" b="1" i="1" spc="-9" dirty="0" smtClean="0">
                <a:latin typeface="Arial" pitchFamily="34" charset="0"/>
                <a:cs typeface="Arial" pitchFamily="34" charset="0"/>
              </a:rPr>
              <a:t>έ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ς</a:t>
            </a:r>
            <a:r>
              <a:rPr lang="el-GR" sz="4200" b="1" i="1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4200" b="1" spc="-4" dirty="0" smtClean="0">
                <a:latin typeface="Arial" pitchFamily="34" charset="0"/>
                <a:cs typeface="Arial" pitchFamily="34" charset="0"/>
              </a:rPr>
              <a:t>έ</a:t>
            </a:r>
            <a:r>
              <a:rPr lang="el-GR" sz="4200" b="1" dirty="0" smtClean="0">
                <a:latin typeface="Arial" pitchFamily="34" charset="0"/>
                <a:cs typeface="Arial" pitchFamily="34" charset="0"/>
              </a:rPr>
              <a:t>θοδοι</a:t>
            </a:r>
            <a:r>
              <a:rPr lang="el-GR" sz="4200" b="1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(π.χ.</a:t>
            </a:r>
            <a:r>
              <a:rPr lang="el-GR" sz="4200" spc="-2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ά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σει</a:t>
            </a:r>
            <a:r>
              <a:rPr lang="el-GR" sz="42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ς </a:t>
            </a:r>
            <a:r>
              <a:rPr lang="el-GR" sz="4200" spc="-9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αρ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αγ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l-GR" sz="4200" spc="-9" dirty="0" smtClean="0">
                <a:latin typeface="Arial" pitchFamily="34" charset="0"/>
                <a:cs typeface="Arial" pitchFamily="34" charset="0"/>
              </a:rPr>
              <a:t>γή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ς,</a:t>
            </a:r>
            <a:r>
              <a:rPr lang="el-GR" sz="4200" spc="-3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των</a:t>
            </a:r>
            <a:r>
              <a:rPr lang="el-GR" sz="4200" spc="-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l-GR" sz="4200" spc="-4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λήσεων</a:t>
            </a:r>
            <a:r>
              <a:rPr lang="el-GR" sz="4200" spc="-2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ή της συνέ</a:t>
            </a:r>
            <a:r>
              <a:rPr lang="el-GR" sz="4200" spc="-9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ειας του</a:t>
            </a:r>
            <a:r>
              <a:rPr lang="el-GR" sz="4200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εργ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ζομένο</a:t>
            </a:r>
            <a:r>
              <a:rPr lang="el-GR" sz="4200" spc="-9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358341" indent="-266699" algn="just">
              <a:lnSpc>
                <a:spcPct val="120000"/>
              </a:lnSpc>
              <a:spcBef>
                <a:spcPts val="540"/>
              </a:spcBef>
              <a:buFont typeface="Wingdings" pitchFamily="2" charset="2"/>
              <a:buChar char="v"/>
            </a:pPr>
            <a:endParaRPr lang="el-GR" sz="4200" dirty="0" smtClean="0">
              <a:latin typeface="Arial" pitchFamily="34" charset="0"/>
              <a:cs typeface="Arial" pitchFamily="34" charset="0"/>
            </a:endParaRPr>
          </a:p>
          <a:p>
            <a:pPr marL="1358341" marR="155772" indent="-266699" algn="just">
              <a:lnSpc>
                <a:spcPct val="120000"/>
              </a:lnSpc>
              <a:spcBef>
                <a:spcPts val="406"/>
              </a:spcBef>
              <a:buFont typeface="Wingdings" pitchFamily="2" charset="2"/>
              <a:buChar char="v"/>
            </a:pPr>
            <a:r>
              <a:rPr lang="el-GR" sz="4200" b="1" i="1" spc="9" dirty="0" smtClean="0">
                <a:latin typeface="Arial" pitchFamily="34" charset="0"/>
                <a:cs typeface="Arial" pitchFamily="34" charset="0"/>
              </a:rPr>
              <a:t>Υπ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οκ</a:t>
            </a:r>
            <a:r>
              <a:rPr lang="el-GR" sz="4200" b="1" i="1" spc="-9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ιμ</a:t>
            </a:r>
            <a:r>
              <a:rPr lang="el-GR" sz="4200" b="1" i="1" spc="-9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4200" b="1" i="1" spc="4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κ</a:t>
            </a:r>
            <a:r>
              <a:rPr lang="el-GR" sz="4200" b="1" i="1" spc="-9" dirty="0" smtClean="0">
                <a:latin typeface="Arial" pitchFamily="34" charset="0"/>
                <a:cs typeface="Arial" pitchFamily="34" charset="0"/>
              </a:rPr>
              <a:t>έ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ς</a:t>
            </a:r>
            <a:r>
              <a:rPr lang="el-GR" sz="4200" b="1" i="1" spc="-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b="1" i="1" spc="-4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έ</a:t>
            </a:r>
            <a:r>
              <a:rPr lang="el-GR" sz="4200" b="1" i="1" spc="-9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οδοι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(π.χ.</a:t>
            </a:r>
            <a:r>
              <a:rPr lang="el-GR" sz="4200" spc="-2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ξ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ιολόγ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ση</a:t>
            </a:r>
            <a:r>
              <a:rPr lang="el-GR" sz="4200" spc="-3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από</a:t>
            </a:r>
            <a:r>
              <a:rPr lang="el-GR" sz="4200" spc="-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προϊστ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μένο</a:t>
            </a:r>
            <a:r>
              <a:rPr lang="el-GR" sz="4200" spc="-4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ς,</a:t>
            </a:r>
            <a:r>
              <a:rPr lang="el-GR" sz="4200" spc="-3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από </a:t>
            </a:r>
            <a:r>
              <a:rPr lang="el-GR" sz="4200" spc="-4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αμένους,</a:t>
            </a:r>
            <a:r>
              <a:rPr lang="el-GR" sz="4200" spc="-2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από</a:t>
            </a:r>
            <a:r>
              <a:rPr lang="el-GR" sz="4200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4200" spc="-4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ροπ</a:t>
            </a:r>
            <a:r>
              <a:rPr lang="el-GR" sz="4200" spc="-4" dirty="0" smtClean="0">
                <a:latin typeface="Arial" pitchFamily="34" charset="0"/>
                <a:cs typeface="Arial" pitchFamily="34" charset="0"/>
              </a:rPr>
              <a:t>έ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ς,</a:t>
            </a:r>
            <a:r>
              <a:rPr lang="el-GR" sz="4200" spc="-2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από</a:t>
            </a:r>
            <a:r>
              <a:rPr lang="el-GR" sz="4200" spc="-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l-GR" sz="4200" spc="-4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λάτε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ς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sz="42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από</a:t>
            </a:r>
            <a:r>
              <a:rPr lang="el-GR" sz="4200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συνεργά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ες</a:t>
            </a:r>
            <a:r>
              <a:rPr lang="el-GR" sz="4200" spc="-2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και αυτ</a:t>
            </a:r>
            <a:r>
              <a:rPr lang="el-GR" sz="4200" spc="25" dirty="0" smtClean="0">
                <a:latin typeface="Arial" pitchFamily="34" charset="0"/>
                <a:cs typeface="Arial" pitchFamily="34" charset="0"/>
              </a:rPr>
              <a:t>ό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- α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ξ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ιολόγ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4200" spc="-9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η)</a:t>
            </a:r>
          </a:p>
          <a:p>
            <a:pPr marL="1358341" marR="155772" indent="-266699" algn="just">
              <a:lnSpc>
                <a:spcPct val="120000"/>
              </a:lnSpc>
              <a:spcBef>
                <a:spcPts val="406"/>
              </a:spcBef>
              <a:buNone/>
            </a:pPr>
            <a:endParaRPr lang="el-GR" sz="4200" dirty="0" smtClean="0">
              <a:latin typeface="Arial" pitchFamily="34" charset="0"/>
              <a:cs typeface="Arial" pitchFamily="34" charset="0"/>
            </a:endParaRPr>
          </a:p>
          <a:p>
            <a:pPr marL="1358341" marR="143177" indent="-266699" algn="just">
              <a:lnSpc>
                <a:spcPct val="120000"/>
              </a:lnSpc>
              <a:spcBef>
                <a:spcPts val="550"/>
              </a:spcBef>
              <a:buFont typeface="Wingdings" pitchFamily="2" charset="2"/>
              <a:buChar char="v"/>
            </a:pP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Αξιολόγ</a:t>
            </a:r>
            <a:r>
              <a:rPr lang="el-GR" sz="4200" b="1" i="1" spc="-9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ση </a:t>
            </a:r>
            <a:r>
              <a:rPr lang="el-GR" sz="4200" b="1" i="1" spc="4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πόδοσης</a:t>
            </a:r>
            <a:r>
              <a:rPr lang="el-GR" sz="4200" b="1" i="1" spc="-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l-GR" sz="4200" b="1" i="1" spc="4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l-GR" sz="4200" b="1" i="1" spc="14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°</a:t>
            </a:r>
            <a:r>
              <a:rPr lang="el-GR" sz="4200" b="1" i="1" spc="-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i="1" spc="4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4200" b="1" i="1" spc="4" dirty="0" smtClean="0">
                <a:latin typeface="Arial" pitchFamily="34" charset="0"/>
                <a:cs typeface="Arial" pitchFamily="34" charset="0"/>
              </a:rPr>
              <a:t>360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-degree</a:t>
            </a:r>
            <a:r>
              <a:rPr lang="el-GR" sz="4200" b="1" i="1" spc="-3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b="1" i="1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el-GR" sz="4200" b="1" i="1" spc="-2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b="1" i="1" dirty="0" err="1" smtClean="0">
                <a:latin typeface="Arial" pitchFamily="34" charset="0"/>
                <a:cs typeface="Arial" pitchFamily="34" charset="0"/>
              </a:rPr>
              <a:t>ap</a:t>
            </a:r>
            <a:r>
              <a:rPr lang="el-GR" sz="4200" b="1" i="1" spc="-4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l-GR" sz="4200" b="1" i="1" dirty="0" err="1" smtClean="0">
                <a:latin typeface="Arial" pitchFamily="34" charset="0"/>
                <a:cs typeface="Arial" pitchFamily="34" charset="0"/>
              </a:rPr>
              <a:t>rai</a:t>
            </a:r>
            <a:r>
              <a:rPr lang="el-GR" sz="4200" b="1" i="1" spc="-9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l-GR" sz="4200" b="1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el-GR" sz="4200" b="1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4200" b="1" i="1" spc="412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που συγκεντρώνει</a:t>
            </a:r>
            <a:r>
              <a:rPr lang="el-GR" sz="4200" spc="-2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ς αξιολο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ή</a:t>
            </a:r>
            <a:r>
              <a:rPr lang="el-GR" sz="4200" spc="-4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εις</a:t>
            </a:r>
            <a:r>
              <a:rPr lang="el-GR" sz="4200" spc="-3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όσων</a:t>
            </a:r>
            <a:r>
              <a:rPr lang="el-GR" sz="4200" spc="-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σχετίζον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αι</a:t>
            </a:r>
            <a:r>
              <a:rPr lang="el-GR" sz="42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με</a:t>
            </a:r>
            <a:r>
              <a:rPr lang="el-GR" sz="4200" spc="-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τον </a:t>
            </a:r>
            <a:r>
              <a:rPr lang="el-GR" sz="4200" spc="-4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αζόμενο (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4200" spc="-4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νεργ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τών,</a:t>
            </a:r>
            <a:r>
              <a:rPr lang="el-GR" sz="4200" spc="-2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προϊστ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μέν</a:t>
            </a:r>
            <a:r>
              <a:rPr lang="el-GR" sz="4200" spc="-9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ν,</a:t>
            </a:r>
            <a:r>
              <a:rPr lang="el-GR" sz="4200" spc="-2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spc="-4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αμένων,</a:t>
            </a:r>
            <a:r>
              <a:rPr lang="el-GR" sz="4200" spc="-2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l-GR" sz="4200" spc="-4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λατών</a:t>
            </a:r>
            <a:r>
              <a:rPr lang="el-GR" sz="42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και του</a:t>
            </a:r>
            <a:r>
              <a:rPr lang="el-GR" sz="4200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ιδίου) κ</a:t>
            </a:r>
            <a:r>
              <a:rPr lang="el-GR" sz="4200" spc="4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ι παρ</a:t>
            </a:r>
            <a:r>
              <a:rPr lang="el-GR" sz="4200" spc="-9" dirty="0" smtClean="0">
                <a:latin typeface="Arial" pitchFamily="34" charset="0"/>
                <a:cs typeface="Arial" pitchFamily="34" charset="0"/>
              </a:rPr>
              <a:t>έ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χει</a:t>
            </a:r>
            <a:r>
              <a:rPr lang="el-GR" sz="4200" spc="-2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μια </a:t>
            </a:r>
            <a:r>
              <a:rPr lang="el-GR" sz="4200" spc="-9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ιο</a:t>
            </a:r>
            <a:r>
              <a:rPr lang="el-GR" sz="4200" spc="-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4200" spc="-4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οκ</a:t>
            </a:r>
            <a:r>
              <a:rPr lang="el-GR" sz="4200" spc="-9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ηρωμένη</a:t>
            </a:r>
            <a:r>
              <a:rPr lang="el-GR" sz="4200" spc="-3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εικόνα</a:t>
            </a:r>
            <a:r>
              <a:rPr lang="el-GR" sz="4200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του</a:t>
            </a:r>
            <a:r>
              <a:rPr lang="el-GR" sz="42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εργαζομένο</a:t>
            </a:r>
            <a:r>
              <a:rPr lang="el-GR" sz="4200" spc="-9" dirty="0" smtClean="0">
                <a:latin typeface="Arial" pitchFamily="34" charset="0"/>
                <a:cs typeface="Arial" pitchFamily="34" charset="0"/>
              </a:rPr>
              <a:t>υ</a:t>
            </a:r>
            <a:r>
              <a:rPr lang="el-GR" sz="4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114298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50083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Συστήματα Αξιολόγησης</a:t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5715016"/>
          </a:xfrm>
        </p:spPr>
        <p:txBody>
          <a:bodyPr>
            <a:normAutofit fontScale="25000" lnSpcReduction="20000"/>
          </a:bodyPr>
          <a:lstStyle/>
          <a:p>
            <a:pPr marL="12700" marR="33808">
              <a:lnSpc>
                <a:spcPts val="2645"/>
              </a:lnSpc>
              <a:spcBef>
                <a:spcPts val="132"/>
              </a:spcBef>
              <a:buNone/>
            </a:pPr>
            <a:r>
              <a:rPr lang="el-GR" sz="8000" b="1" dirty="0" smtClean="0">
                <a:latin typeface="Arial" pitchFamily="34" charset="0"/>
                <a:cs typeface="Arial" pitchFamily="34" charset="0"/>
              </a:rPr>
              <a:t>Συγκριτικά</a:t>
            </a:r>
          </a:p>
          <a:p>
            <a:pPr marL="326644" marR="33808" algn="just">
              <a:lnSpc>
                <a:spcPts val="2325"/>
              </a:lnSpc>
              <a:buFont typeface="Wingdings" pitchFamily="2" charset="2"/>
              <a:buChar char="§"/>
            </a:pPr>
            <a:r>
              <a:rPr lang="el-GR" sz="7600" dirty="0" smtClean="0">
                <a:latin typeface="Arial" pitchFamily="34" charset="0"/>
                <a:cs typeface="Arial" pitchFamily="34" charset="0"/>
              </a:rPr>
              <a:t>Μικρή σύνδεση με στρατηγική, υψηλή εγκυρότητα (με σωστό σχεδιασμό),μέτρια αποδοχή και τείνει να είναι αόριστη</a:t>
            </a:r>
          </a:p>
          <a:p>
            <a:pPr marL="12700" marR="33808" algn="just">
              <a:lnSpc>
                <a:spcPts val="3015"/>
              </a:lnSpc>
              <a:spcBef>
                <a:spcPts val="51"/>
              </a:spcBef>
              <a:buNone/>
            </a:pPr>
            <a:r>
              <a:rPr lang="el-GR" sz="8000" b="1" dirty="0" smtClean="0">
                <a:latin typeface="Arial" pitchFamily="34" charset="0"/>
                <a:cs typeface="Arial" pitchFamily="34" charset="0"/>
              </a:rPr>
              <a:t>Δεξιοτήτων</a:t>
            </a:r>
          </a:p>
          <a:p>
            <a:pPr marL="326644" marR="33808" algn="just">
              <a:lnSpc>
                <a:spcPts val="2325"/>
              </a:lnSpc>
              <a:buFont typeface="Wingdings" pitchFamily="2" charset="2"/>
              <a:buChar char="§"/>
            </a:pPr>
            <a:r>
              <a:rPr lang="el-GR" sz="7600" dirty="0" smtClean="0">
                <a:latin typeface="Arial" pitchFamily="34" charset="0"/>
                <a:cs typeface="Arial" pitchFamily="34" charset="0"/>
              </a:rPr>
              <a:t>Χαμηλή σύνδεση με στρατηγική, χαμηλή εγκυρότητα, συνέπεια, εύκολη στην χρήση με υψηλή αποδοχή</a:t>
            </a:r>
          </a:p>
          <a:p>
            <a:pPr marL="12700" marR="33808" algn="just">
              <a:lnSpc>
                <a:spcPts val="3015"/>
              </a:lnSpc>
              <a:spcBef>
                <a:spcPts val="51"/>
              </a:spcBef>
              <a:buNone/>
            </a:pPr>
            <a:r>
              <a:rPr lang="el-GR" sz="8000" b="1" dirty="0" smtClean="0">
                <a:latin typeface="Arial" pitchFamily="34" charset="0"/>
                <a:cs typeface="Arial" pitchFamily="34" charset="0"/>
              </a:rPr>
              <a:t>Συμπεριφοράς</a:t>
            </a:r>
          </a:p>
          <a:p>
            <a:pPr marL="12700" marR="33808" algn="just">
              <a:lnSpc>
                <a:spcPts val="3015"/>
              </a:lnSpc>
              <a:spcBef>
                <a:spcPts val="51"/>
              </a:spcBef>
              <a:buFont typeface="Wingdings" pitchFamily="2" charset="2"/>
              <a:buChar char="§"/>
            </a:pPr>
            <a:r>
              <a:rPr lang="el-GR" sz="7600" dirty="0" smtClean="0">
                <a:latin typeface="Arial" pitchFamily="34" charset="0"/>
                <a:cs typeface="Arial" pitchFamily="34" charset="0"/>
              </a:rPr>
              <a:t>Υψηλή συσχέτιση με στρατηγική, υψηλή εγκυρότητα, μέτρια αποδοχή μέχρι να γίνει αποδεκτή, μεγάλη αοριστία</a:t>
            </a:r>
          </a:p>
          <a:p>
            <a:pPr marL="12700" marR="33808" algn="just">
              <a:lnSpc>
                <a:spcPts val="2980"/>
              </a:lnSpc>
              <a:buNone/>
            </a:pPr>
            <a:r>
              <a:rPr lang="el-GR" sz="8000" b="1" dirty="0" smtClean="0">
                <a:latin typeface="Arial" pitchFamily="34" charset="0"/>
                <a:cs typeface="Arial" pitchFamily="34" charset="0"/>
              </a:rPr>
              <a:t>Αποτελέσματα (Συγκεκριμένα, Μετρήσιμα, Εφικτά, Σχετικά, Χρονομετρημένα)</a:t>
            </a:r>
          </a:p>
          <a:p>
            <a:pPr marL="12700" marR="33808" algn="just">
              <a:lnSpc>
                <a:spcPts val="2980"/>
              </a:lnSpc>
              <a:buFont typeface="Wingdings" pitchFamily="2" charset="2"/>
              <a:buChar char="§"/>
            </a:pPr>
            <a:r>
              <a:rPr lang="el-GR" sz="7600" dirty="0" smtClean="0">
                <a:latin typeface="Arial" pitchFamily="34" charset="0"/>
                <a:cs typeface="Arial" pitchFamily="34" charset="0"/>
              </a:rPr>
              <a:t>Υψηλή σύνδεση με στρατηγική, συνήθως υψηλή εγκυρότητα, αλλά με κίνδυνο ελλειμματικότητας και μόλυνσης, υψηλή αποδοχή και με μικρή αοριστία στα αποτελέσματα αλλά μεγάλη στις συμπεριφορές για την επίτευξή τους</a:t>
            </a:r>
          </a:p>
          <a:p>
            <a:pPr marL="326644" marR="33808" algn="just">
              <a:lnSpc>
                <a:spcPts val="2325"/>
              </a:lnSpc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114298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357958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sz="53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sz="53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53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Πηγές πληροφοριών Αξιολόγησης</a:t>
            </a: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786346"/>
          </a:xfrm>
        </p:spPr>
        <p:txBody>
          <a:bodyPr>
            <a:noAutofit/>
          </a:bodyPr>
          <a:lstStyle/>
          <a:p>
            <a:pPr marR="58135" algn="just">
              <a:lnSpc>
                <a:spcPts val="2645"/>
              </a:lnSpc>
              <a:buNone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ΠΗΓΕΣ</a:t>
            </a:r>
          </a:p>
          <a:p>
            <a:pPr marR="58135" algn="just">
              <a:lnSpc>
                <a:spcPts val="2385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Ο ίδιος ο εργαζόμενος</a:t>
            </a:r>
          </a:p>
          <a:p>
            <a:pPr marR="58135" algn="just">
              <a:lnSpc>
                <a:spcPts val="24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Προϊστάμενοι, Συνάδελφοι, Υφιστάμενοι</a:t>
            </a:r>
          </a:p>
          <a:p>
            <a:pPr marR="58135" algn="just">
              <a:lnSpc>
                <a:spcPts val="24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Πελάτες</a:t>
            </a:r>
          </a:p>
          <a:p>
            <a:pPr marR="58135" algn="just">
              <a:lnSpc>
                <a:spcPts val="24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Απευθείας μέτρηση</a:t>
            </a:r>
          </a:p>
          <a:p>
            <a:pPr algn="just">
              <a:lnSpc>
                <a:spcPts val="2945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Συστήματα 360ο : αξιολόγηση από πολλές ή όλες τις πηγές δυνατές πηγές</a:t>
            </a:r>
          </a:p>
          <a:p>
            <a:pPr marR="58135" algn="just">
              <a:lnSpc>
                <a:spcPts val="3000"/>
              </a:lnSpc>
              <a:buNone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ΣΦΑΛΜΑΤΑ ΑΞΙΟΛΟΓΗΣΗΣ</a:t>
            </a:r>
          </a:p>
          <a:p>
            <a:pPr marR="58135" algn="just">
              <a:lnSpc>
                <a:spcPts val="2385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Ομοιότητα με τον αξιολογητή</a:t>
            </a:r>
          </a:p>
          <a:p>
            <a:pPr marR="58135" algn="just">
              <a:lnSpc>
                <a:spcPts val="24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Αντίθεση με άλλους εργαζόμενους</a:t>
            </a:r>
          </a:p>
          <a:p>
            <a:pPr marR="58135" algn="just">
              <a:lnSpc>
                <a:spcPts val="24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Σφάλματα κατανομής (π.χ. πληθωρισμός βαθμολογίας)</a:t>
            </a:r>
          </a:p>
          <a:p>
            <a:pPr marR="38221" algn="just">
              <a:lnSpc>
                <a:spcPts val="24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Έμφαση σε πρόσφατη δουλειά</a:t>
            </a:r>
          </a:p>
          <a:p>
            <a:pPr marR="38221" algn="just">
              <a:lnSpc>
                <a:spcPts val="24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Έμφαση στην παρουσίαση «εικόνας δραστηριότητας»</a:t>
            </a:r>
          </a:p>
          <a:p>
            <a:pPr algn="just">
              <a:lnSpc>
                <a:spcPts val="24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Υποκειμενικότητα, επικοινωνιακή ικανότητα αξιολογούμενου, εστίαση </a:t>
            </a: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κ.ο.κ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R="58135" algn="just">
              <a:lnSpc>
                <a:spcPts val="2400"/>
              </a:lnSpc>
              <a:buFont typeface="Wingdings" pitchFamily="2" charset="2"/>
              <a:buChar char="q"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6357958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28586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071546"/>
          </a:xfrm>
        </p:spPr>
        <p:txBody>
          <a:bodyPr>
            <a:normAutofit fontScale="90000"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53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Αξιολόγηση απόδοσης</a:t>
            </a:r>
            <a:br>
              <a:rPr lang="el-GR" sz="53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53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49606">
              <a:lnSpc>
                <a:spcPts val="3365"/>
              </a:lnSpc>
              <a:spcBef>
                <a:spcPts val="168"/>
              </a:spcBef>
              <a:buFont typeface="Wingdings" pitchFamily="2" charset="2"/>
              <a:buChar char="v"/>
            </a:pP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 Προϋποθέσε</a:t>
            </a:r>
            <a:r>
              <a:rPr lang="el-GR" b="1" spc="-14" baseline="3413" dirty="0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ς</a:t>
            </a:r>
            <a:r>
              <a:rPr lang="el-GR" b="1" spc="-25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καλών κριτηρ</a:t>
            </a:r>
            <a:r>
              <a:rPr lang="el-GR" b="1" spc="-9" baseline="3413" dirty="0" smtClean="0">
                <a:latin typeface="Arial" pitchFamily="34" charset="0"/>
                <a:cs typeface="Arial" pitchFamily="34" charset="0"/>
              </a:rPr>
              <a:t>ί</a:t>
            </a: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ων απόδοσης</a:t>
            </a:r>
          </a:p>
          <a:p>
            <a:pPr marL="12700" marR="49606">
              <a:lnSpc>
                <a:spcPts val="3365"/>
              </a:lnSpc>
              <a:spcBef>
                <a:spcPts val="168"/>
              </a:spcBef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R="5813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Σύνδεση με στρατηγική στόχευση (οι στρατηγικοί στόχοι μεταφράζονται σε συγκεκριμένα μέτρα και στόχους για τμήματα και εργαζόμενους)</a:t>
            </a:r>
          </a:p>
          <a:p>
            <a:pPr marR="5813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Συνέπεια</a:t>
            </a:r>
          </a:p>
          <a:p>
            <a:pPr marR="5813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Εγκυρότητα (μετρά το σωστό μέγεθος)</a:t>
            </a:r>
          </a:p>
          <a:p>
            <a:pPr marR="5813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Συγκεκριμένο και όχι αόριστο</a:t>
            </a:r>
          </a:p>
          <a:p>
            <a:pPr marR="5813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Αποδοχή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6357958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28586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Βελτίωση Απόδοσης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632" y="1785926"/>
            <a:ext cx="845707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11"/>
          <p:cNvSpPr/>
          <p:nvPr/>
        </p:nvSpPr>
        <p:spPr>
          <a:xfrm>
            <a:off x="0" y="128586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42939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53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λειτουργίες της ΔΑΔ</a:t>
            </a:r>
            <a:br>
              <a:rPr lang="el-GR" sz="53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53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96562"/>
            <a:ext cx="8701763" cy="45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11"/>
          <p:cNvSpPr/>
          <p:nvPr/>
        </p:nvSpPr>
        <p:spPr>
          <a:xfrm>
            <a:off x="0" y="128586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50083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marL="12700">
              <a:lnSpc>
                <a:spcPts val="4685"/>
              </a:lnSpc>
            </a:pP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Ανταμοιβή και Παρακίνηση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357298"/>
            <a:ext cx="8715436" cy="5072098"/>
          </a:xfrm>
        </p:spPr>
        <p:txBody>
          <a:bodyPr>
            <a:noAutofit/>
          </a:bodyPr>
          <a:lstStyle/>
          <a:p>
            <a:pPr marL="12700" marR="38176" algn="just">
              <a:lnSpc>
                <a:spcPts val="2085"/>
              </a:lnSpc>
              <a:spcBef>
                <a:spcPts val="104"/>
              </a:spcBef>
              <a:buNone/>
            </a:pPr>
            <a:r>
              <a:rPr lang="el-GR" sz="2000" b="1" u="sng" dirty="0" smtClean="0">
                <a:latin typeface="Arial" pitchFamily="34" charset="0"/>
                <a:cs typeface="Arial" pitchFamily="34" charset="0"/>
              </a:rPr>
              <a:t>Η εργασία καλύπτει πολλαπλές ανθρώπινες ανάγκες:</a:t>
            </a:r>
          </a:p>
          <a:p>
            <a:pPr marL="12700" marR="38176" algn="just">
              <a:lnSpc>
                <a:spcPts val="2085"/>
              </a:lnSpc>
              <a:spcBef>
                <a:spcPts val="104"/>
              </a:spcBef>
              <a:buNone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marL="12700" marR="38176" algn="just">
              <a:spcBef>
                <a:spcPts val="104"/>
              </a:spcBef>
              <a:buFont typeface="Wingdings" pitchFamily="2" charset="2"/>
              <a:buChar char="Ø"/>
            </a:pP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Maslow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(1954) : Πυραμίδα αναγκών (Φυσικές ανάγκες-&gt; Ασφάλεια -&gt;</a:t>
            </a:r>
          </a:p>
          <a:p>
            <a:pPr marL="12700" marR="38176" algn="just">
              <a:spcBef>
                <a:spcPts val="104"/>
              </a:spcBef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Κοινωνικότητα -&gt; Αναγνώριση -&gt; Αυτοπραγμάτωση)</a:t>
            </a:r>
          </a:p>
          <a:p>
            <a:pPr marL="12700" algn="just">
              <a:spcBef>
                <a:spcPts val="21"/>
              </a:spcBef>
              <a:buFont typeface="Wingdings" pitchFamily="2" charset="2"/>
              <a:buChar char="Ø"/>
            </a:pP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Herzberg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(1957): Διαφορά ανάμεσα στην συμμόρφωση και στην παρακίνηση</a:t>
            </a:r>
          </a:p>
          <a:p>
            <a:pPr marL="401320" marR="503612" indent="-259080" algn="just">
              <a:spcBef>
                <a:spcPts val="224"/>
              </a:spcBef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   ◆ 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Ικανοποίηση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: επιτεύγματα, αναγνώριση, η φύση της εργασίας, ευθύνη, πρόοδος</a:t>
            </a:r>
          </a:p>
          <a:p>
            <a:pPr marL="142239" marR="38176" algn="just"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      ◆ 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Δυσφορία: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εταιρικές πολιτικές, επίβλεψη, σχέση με προϊσταμένους, εργασιακές συνθήκες, μισθός, σχέση με συναδέλφους </a:t>
            </a:r>
          </a:p>
          <a:p>
            <a:pPr marL="142239" marR="38176" algn="just">
              <a:buFont typeface="Wingdings" pitchFamily="2" charset="2"/>
              <a:buChar char="Ø"/>
            </a:pP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Pink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(2009):</a:t>
            </a:r>
          </a:p>
          <a:p>
            <a:pPr marL="401320" marR="81548" indent="-259080" algn="just">
              <a:spcBef>
                <a:spcPts val="224"/>
              </a:spcBef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   ◆  Η αποτελεσματική κινητοποίηση βασίζεται πρωτίστως σε ενδογενείς παράγοντες: Δεξιοτεχνία, Αυτονομία, Σκοπός (</a:t>
            </a: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mastery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autonomy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purpose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 marL="142239" marR="38176" algn="just"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     ◆  ενώ οι εξωγενείς (αμοιβή, φόβος, κτλ) είναι λιγότερο αποτελεσματικοί.</a:t>
            </a:r>
          </a:p>
          <a:p>
            <a:pPr marL="142239" marR="38176" algn="just">
              <a:lnSpc>
                <a:spcPct val="101725"/>
              </a:lnSpc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142239" marR="38176" algn="just">
              <a:lnSpc>
                <a:spcPct val="101725"/>
              </a:lnSpc>
              <a:buNone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ικανοποιούμενες ανάγκες διαφέρουν ανάμεσα σε ειδικότητες, κοινωνίες και κοινωνικές τάξεις, ηλικίες,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κ.ο.κ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42239" marR="38176">
              <a:lnSpc>
                <a:spcPct val="101725"/>
              </a:lnSpc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114298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357958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l-GR" b="1" spc="-4" baseline="3413" dirty="0" smtClean="0">
                <a:solidFill>
                  <a:srgbClr val="BD041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b="1" spc="-4" baseline="3413" dirty="0" smtClean="0">
                <a:solidFill>
                  <a:srgbClr val="BD0416"/>
                </a:solidFill>
                <a:latin typeface="Arial" pitchFamily="34" charset="0"/>
                <a:cs typeface="Arial" pitchFamily="34" charset="0"/>
              </a:rPr>
            </a:br>
            <a:r>
              <a:rPr lang="el-GR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Tι</a:t>
            </a: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είναι η διοίκηση ανθρώπινων πόρων;</a:t>
            </a:r>
            <a:b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29288"/>
          </a:xfrm>
        </p:spPr>
        <p:txBody>
          <a:bodyPr>
            <a:normAutofit/>
          </a:bodyPr>
          <a:lstStyle/>
          <a:p>
            <a:pPr marL="12700" marR="47761">
              <a:lnSpc>
                <a:spcPct val="101725"/>
              </a:lnSpc>
              <a:spcBef>
                <a:spcPts val="718"/>
              </a:spcBef>
              <a:buNone/>
            </a:pPr>
            <a:r>
              <a:rPr lang="el-GR" sz="2200" b="1" u="sng" dirty="0" smtClean="0">
                <a:latin typeface="Arial" pitchFamily="34" charset="0"/>
                <a:cs typeface="Arial" pitchFamily="34" charset="0"/>
              </a:rPr>
              <a:t>Διακρίσεις στην απασχόληση</a:t>
            </a:r>
          </a:p>
          <a:p>
            <a:pPr marL="12700" marR="47761">
              <a:lnSpc>
                <a:spcPct val="101725"/>
              </a:lnSpc>
              <a:spcBef>
                <a:spcPts val="718"/>
              </a:spcBef>
              <a:buFont typeface="Wingdings" pitchFamily="2" charset="2"/>
              <a:buChar char="v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Λαμβάνουν χώρα όταν κάποιος αποκλείεται από μια θέση ή ανάθεση εργασίας για λόγους άσχετους με τις ικανότητές του.</a:t>
            </a:r>
          </a:p>
          <a:p>
            <a:pPr marL="12700" marR="47761">
              <a:lnSpc>
                <a:spcPct val="111725"/>
              </a:lnSpc>
              <a:spcBef>
                <a:spcPts val="718"/>
              </a:spcBef>
              <a:buNone/>
            </a:pPr>
            <a:r>
              <a:rPr lang="el-GR" sz="2200" b="1" u="sng" dirty="0" smtClean="0">
                <a:latin typeface="Arial" pitchFamily="34" charset="0"/>
                <a:cs typeface="Arial" pitchFamily="34" charset="0"/>
              </a:rPr>
              <a:t>Ίσες ευκαιρίες απασχόλησης</a:t>
            </a:r>
          </a:p>
          <a:p>
            <a:pPr marL="326644" marR="47761">
              <a:lnSpc>
                <a:spcPct val="101725"/>
              </a:lnSpc>
              <a:spcBef>
                <a:spcPts val="565"/>
              </a:spcBef>
              <a:buFont typeface="Wingdings" pitchFamily="2" charset="2"/>
              <a:buChar char="v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Το δικαίωμα στην απασχόληση χωρίς διακρίσεις λόγω</a:t>
            </a:r>
          </a:p>
          <a:p>
            <a:pPr marL="12700">
              <a:lnSpc>
                <a:spcPts val="2750"/>
              </a:lnSpc>
              <a:spcBef>
                <a:spcPts val="137"/>
              </a:spcBef>
              <a:buNone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φυλής, χρώματος, καταγωγής, θρησκείας,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φύλου, ηλικίας ή σωματικής ικανότητας.</a:t>
            </a:r>
          </a:p>
          <a:p>
            <a:pPr marL="12700" marR="47761">
              <a:lnSpc>
                <a:spcPct val="121725"/>
              </a:lnSpc>
              <a:spcBef>
                <a:spcPts val="718"/>
              </a:spcBef>
              <a:buNone/>
            </a:pPr>
            <a:r>
              <a:rPr lang="el-GR" sz="2200" b="1" u="sng" dirty="0" smtClean="0">
                <a:latin typeface="Arial" pitchFamily="34" charset="0"/>
                <a:cs typeface="Arial" pitchFamily="34" charset="0"/>
              </a:rPr>
              <a:t>Θετικές δράσεις (</a:t>
            </a:r>
            <a:r>
              <a:rPr lang="el-GR" sz="2200" b="1" u="sng" dirty="0" err="1" smtClean="0">
                <a:latin typeface="Arial" pitchFamily="34" charset="0"/>
                <a:cs typeface="Arial" pitchFamily="34" charset="0"/>
              </a:rPr>
              <a:t>affirmative</a:t>
            </a:r>
            <a:r>
              <a:rPr lang="el-GR" sz="2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b="1" u="sng" dirty="0" err="1" smtClean="0">
                <a:latin typeface="Arial" pitchFamily="34" charset="0"/>
                <a:cs typeface="Arial" pitchFamily="34" charset="0"/>
              </a:rPr>
              <a:t>actions</a:t>
            </a:r>
            <a:r>
              <a:rPr lang="el-GR" sz="2200" b="1" u="sng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2700" marR="47761">
              <a:lnSpc>
                <a:spcPts val="3365"/>
              </a:lnSpc>
              <a:spcBef>
                <a:spcPts val="168"/>
              </a:spcBef>
              <a:buFont typeface="Wingdings" pitchFamily="2" charset="2"/>
              <a:buChar char="v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Προσπάθεια να δοθεί προτεραιότητα στην απασχόληση στις γυναίκες και στα μέλη μειονοτικών ομάδων.</a:t>
            </a:r>
          </a:p>
          <a:p>
            <a:pPr marL="12700" marR="47761">
              <a:lnSpc>
                <a:spcPct val="131725"/>
              </a:lnSpc>
              <a:spcBef>
                <a:spcPts val="718"/>
              </a:spcBef>
              <a:buNone/>
            </a:pPr>
            <a:r>
              <a:rPr lang="el-GR" sz="2200" b="1" u="sng" dirty="0" smtClean="0">
                <a:latin typeface="Arial" pitchFamily="34" charset="0"/>
                <a:cs typeface="Arial" pitchFamily="34" charset="0"/>
              </a:rPr>
              <a:t>Επαγγελματικά προσόντα καλής πίστης</a:t>
            </a:r>
          </a:p>
          <a:p>
            <a:pPr marL="12700" marR="47761">
              <a:lnSpc>
                <a:spcPct val="110000"/>
              </a:lnSpc>
              <a:spcBef>
                <a:spcPts val="625"/>
              </a:spcBef>
              <a:buFont typeface="Wingdings" pitchFamily="2" charset="2"/>
              <a:buChar char="v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Επαγγελματικά κριτήρια που βασίζονται στην ικανότητα εκτέλεσης μιας εργασίας.</a:t>
            </a:r>
          </a:p>
          <a:p>
            <a:pPr marL="12700" marR="47761">
              <a:lnSpc>
                <a:spcPct val="101725"/>
              </a:lnSpc>
              <a:spcBef>
                <a:spcPts val="625"/>
              </a:spcBef>
              <a:buNone/>
            </a:pPr>
            <a:endParaRPr lang="el-GR" sz="1800" dirty="0" smtClean="0">
              <a:cs typeface="Calibri"/>
            </a:endParaRPr>
          </a:p>
          <a:p>
            <a:pPr marL="12700">
              <a:lnSpc>
                <a:spcPts val="2750"/>
              </a:lnSpc>
              <a:spcBef>
                <a:spcPts val="137"/>
              </a:spcBef>
              <a:buNone/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6572272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marL="12700">
              <a:lnSpc>
                <a:spcPts val="4685"/>
              </a:lnSpc>
            </a:pP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Αμοιβές και ικανοποίηση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39" y="1357298"/>
            <a:ext cx="8806417" cy="52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11"/>
          <p:cNvSpPr/>
          <p:nvPr/>
        </p:nvSpPr>
        <p:spPr>
          <a:xfrm>
            <a:off x="0" y="114298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57227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marL="12700">
              <a:lnSpc>
                <a:spcPts val="4685"/>
              </a:lnSpc>
            </a:pP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Αμοιβές και ικανοποίηση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45621" cy="50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11"/>
          <p:cNvSpPr/>
          <p:nvPr/>
        </p:nvSpPr>
        <p:spPr>
          <a:xfrm>
            <a:off x="0" y="114298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57227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939784"/>
          </a:xfrm>
        </p:spPr>
        <p:txBody>
          <a:bodyPr>
            <a:normAutofit/>
          </a:bodyPr>
          <a:lstStyle/>
          <a:p>
            <a:pPr marL="12700">
              <a:lnSpc>
                <a:spcPts val="4685"/>
              </a:lnSpc>
            </a:pP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Αμοιβές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900634"/>
          </a:xfrm>
        </p:spPr>
        <p:txBody>
          <a:bodyPr>
            <a:normAutofit/>
          </a:bodyPr>
          <a:lstStyle/>
          <a:p>
            <a:pPr marR="55810" algn="just">
              <a:lnSpc>
                <a:spcPts val="3155"/>
              </a:lnSpc>
              <a:buFont typeface="Wingdings" pitchFamily="2" charset="2"/>
              <a:buChar char="v"/>
            </a:pPr>
            <a:r>
              <a:rPr lang="el-GR" sz="2200" b="1" u="sng" dirty="0" smtClean="0">
                <a:latin typeface="Arial" pitchFamily="34" charset="0"/>
                <a:cs typeface="Arial" pitchFamily="34" charset="0"/>
              </a:rPr>
              <a:t>Στην διαμόρφωση των αμοιβών συμβάλλουν:</a:t>
            </a:r>
          </a:p>
          <a:p>
            <a:pPr marR="55810" algn="just">
              <a:buFont typeface="Wingdings" pitchFamily="2" charset="2"/>
              <a:buChar char="ü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Νομοθεσία</a:t>
            </a:r>
          </a:p>
          <a:p>
            <a:pPr marR="55810" algn="just">
              <a:buFont typeface="Wingdings" pitchFamily="2" charset="2"/>
              <a:buChar char="ü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Δυνάμεις της αγοράς (εργασίας και δραστηριοποίησης)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Οργανωσιακοί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στόχοι (ποιότητα προσωπικού, έλεγχος 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κόστους,αίσθημα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δικαίου, τήρηση νομοθεσίας)</a:t>
            </a:r>
          </a:p>
          <a:p>
            <a:pPr algn="just">
              <a:lnSpc>
                <a:spcPct val="101725"/>
              </a:lnSpc>
              <a:buNone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R="55810" algn="just">
              <a:lnSpc>
                <a:spcPts val="3155"/>
              </a:lnSpc>
              <a:buFont typeface="Wingdings" pitchFamily="2" charset="2"/>
              <a:buChar char="v"/>
            </a:pPr>
            <a:r>
              <a:rPr lang="el-GR" sz="2200" b="1" u="sng" dirty="0" smtClean="0">
                <a:latin typeface="Arial" pitchFamily="34" charset="0"/>
                <a:cs typeface="Arial" pitchFamily="34" charset="0"/>
              </a:rPr>
              <a:t>Το επίπεδο αμοιβής περιλαμβάνει αποφάσεις για:</a:t>
            </a:r>
          </a:p>
          <a:p>
            <a:pPr marR="55810" algn="just">
              <a:lnSpc>
                <a:spcPct val="101725"/>
              </a:lnSpc>
              <a:buFont typeface="Wingdings" pitchFamily="2" charset="2"/>
              <a:buChar char="ü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Για την γενική στόχευση των αμοιβών</a:t>
            </a:r>
          </a:p>
          <a:p>
            <a:pPr marR="55810" algn="just">
              <a:lnSpc>
                <a:spcPct val="101725"/>
              </a:lnSpc>
              <a:buFont typeface="Wingdings" pitchFamily="2" charset="2"/>
              <a:buChar char="ü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Αξία της εργασίας (ικανότητα, ευθύνη, προσπάθεια, συνθήκες εργασίας)</a:t>
            </a:r>
          </a:p>
          <a:p>
            <a:pPr marR="392861" algn="just">
              <a:lnSpc>
                <a:spcPts val="2590"/>
              </a:lnSpc>
              <a:buFont typeface="Wingdings" pitchFamily="2" charset="2"/>
              <a:buChar char="ü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Δομή της αμοιβής (ημερομίσθια, επιδόματα και ανταμοιβές, βαθμίδες κλιμάκωση και εύρος αμοιβών)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128586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28652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marL="12700">
              <a:lnSpc>
                <a:spcPts val="4685"/>
              </a:lnSpc>
            </a:pP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Μεταβλητές αμοιβές (Κίνητρα)</a:t>
            </a:r>
            <a:br>
              <a:rPr lang="el-GR" sz="48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8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4972072"/>
          </a:xfrm>
        </p:spPr>
        <p:txBody>
          <a:bodyPr>
            <a:noAutofit/>
          </a:bodyPr>
          <a:lstStyle/>
          <a:p>
            <a:pPr marR="55810" algn="just">
              <a:lnSpc>
                <a:spcPts val="3155"/>
              </a:lnSpc>
              <a:buNone/>
            </a:pPr>
            <a:r>
              <a:rPr lang="el-GR" sz="2200" b="1" i="1" u="sng" dirty="0" smtClean="0">
                <a:latin typeface="Arial" pitchFamily="34" charset="0"/>
                <a:cs typeface="Arial" pitchFamily="34" charset="0"/>
              </a:rPr>
              <a:t>Ατομικές</a:t>
            </a:r>
          </a:p>
          <a:p>
            <a:pPr marR="55810" algn="just">
              <a:lnSpc>
                <a:spcPts val="2865"/>
              </a:lnSpc>
              <a:buFont typeface="Wingdings" pitchFamily="2" charset="2"/>
              <a:buChar char="ü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Με το κομμάτι</a:t>
            </a:r>
          </a:p>
          <a:p>
            <a:pPr marR="55810" algn="just">
              <a:lnSpc>
                <a:spcPts val="2880"/>
              </a:lnSpc>
              <a:buFont typeface="Wingdings" pitchFamily="2" charset="2"/>
              <a:buChar char="ü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Με τον χρόνο ολοκλήρωσης</a:t>
            </a:r>
          </a:p>
          <a:p>
            <a:pPr algn="just">
              <a:lnSpc>
                <a:spcPts val="2810"/>
              </a:lnSpc>
              <a:buFont typeface="Wingdings" pitchFamily="2" charset="2"/>
              <a:buChar char="ü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Βάση απόδοσης (π.χ. σε γενικά κριτήρια ή για την επίτευξη στόχων)</a:t>
            </a:r>
          </a:p>
          <a:p>
            <a:pPr marR="55810" algn="just">
              <a:lnSpc>
                <a:spcPts val="2885"/>
              </a:lnSpc>
              <a:buFont typeface="Wingdings" pitchFamily="2" charset="2"/>
              <a:buChar char="ü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Προμήθειες (π.χ. ποσοστό επί των πωλήσεων)</a:t>
            </a:r>
          </a:p>
          <a:p>
            <a:pPr marR="55810" algn="just">
              <a:lnSpc>
                <a:spcPts val="3615"/>
              </a:lnSpc>
              <a:buNone/>
            </a:pPr>
            <a:r>
              <a:rPr lang="el-GR" sz="2000" b="1" i="1" u="sng" dirty="0" smtClean="0">
                <a:latin typeface="Arial" pitchFamily="34" charset="0"/>
                <a:cs typeface="Arial" pitchFamily="34" charset="0"/>
              </a:rPr>
              <a:t>Ομαδικά</a:t>
            </a:r>
          </a:p>
          <a:p>
            <a:pPr marR="55810" algn="just">
              <a:lnSpc>
                <a:spcPts val="2865"/>
              </a:lnSpc>
              <a:buFont typeface="Wingdings" pitchFamily="2" charset="2"/>
              <a:buChar char="ü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Μοίρασμα κερδών</a:t>
            </a:r>
          </a:p>
          <a:p>
            <a:pPr marR="55810" algn="just">
              <a:lnSpc>
                <a:spcPts val="2880"/>
              </a:lnSpc>
              <a:buFont typeface="Wingdings" pitchFamily="2" charset="2"/>
              <a:buChar char="ü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Ομαδικές ανταμοιβές απόδοσης</a:t>
            </a:r>
          </a:p>
          <a:p>
            <a:pPr marR="55810" algn="just">
              <a:lnSpc>
                <a:spcPts val="3620"/>
              </a:lnSpc>
              <a:buNone/>
            </a:pPr>
            <a:r>
              <a:rPr lang="el-GR" sz="2000" b="1" i="1" u="sng" dirty="0" err="1" smtClean="0">
                <a:latin typeface="Arial" pitchFamily="34" charset="0"/>
                <a:cs typeface="Arial" pitchFamily="34" charset="0"/>
              </a:rPr>
              <a:t>Οργανωσιακά</a:t>
            </a:r>
            <a:endParaRPr lang="el-GR" sz="2000" b="1" i="1" u="sng" dirty="0" smtClean="0">
              <a:latin typeface="Arial" pitchFamily="34" charset="0"/>
              <a:cs typeface="Arial" pitchFamily="34" charset="0"/>
            </a:endParaRPr>
          </a:p>
          <a:p>
            <a:pPr marR="55810" algn="just">
              <a:lnSpc>
                <a:spcPts val="2865"/>
              </a:lnSpc>
              <a:buFont typeface="Wingdings" pitchFamily="2" charset="2"/>
              <a:buChar char="ü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Μοίρασμα κερδών στο σύνολο της επιχείρησης</a:t>
            </a:r>
          </a:p>
          <a:p>
            <a:pPr marR="55810" algn="just">
              <a:lnSpc>
                <a:spcPts val="2880"/>
              </a:lnSpc>
              <a:buFont typeface="Wingdings" pitchFamily="2" charset="2"/>
              <a:buChar char="ü"/>
            </a:pPr>
            <a:r>
              <a:rPr lang="el-GR" sz="1900" dirty="0" smtClean="0">
                <a:latin typeface="Arial" pitchFamily="34" charset="0"/>
                <a:cs typeface="Arial" pitchFamily="34" charset="0"/>
              </a:rPr>
              <a:t>Παροχή μετοχών ή </a:t>
            </a:r>
            <a:r>
              <a:rPr lang="el-GR" sz="1900" dirty="0" err="1" smtClean="0">
                <a:latin typeface="Arial" pitchFamily="34" charset="0"/>
                <a:cs typeface="Arial" pitchFamily="34" charset="0"/>
              </a:rPr>
              <a:t>options</a:t>
            </a:r>
            <a:endParaRPr lang="el-GR" sz="19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128586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42939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l-GR" baseline="3034" dirty="0" smtClean="0">
                <a:solidFill>
                  <a:srgbClr val="BD0416"/>
                </a:solidFill>
                <a:cs typeface="Calibri"/>
              </a:rPr>
              <a:t/>
            </a:r>
            <a:br>
              <a:rPr lang="el-GR" baseline="3034" dirty="0" smtClean="0">
                <a:solidFill>
                  <a:srgbClr val="BD0416"/>
                </a:solidFill>
                <a:cs typeface="Calibri"/>
              </a:rPr>
            </a:br>
            <a:r>
              <a:rPr lang="el-GR" sz="53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Ανταμοιβές</a:t>
            </a:r>
            <a:br>
              <a:rPr lang="el-GR" sz="53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53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731270" cy="516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11"/>
          <p:cNvSpPr/>
          <p:nvPr/>
        </p:nvSpPr>
        <p:spPr>
          <a:xfrm>
            <a:off x="0" y="1000108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0" y="650083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/>
          <a:lstStyle/>
          <a:p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λειτουργίες της ΔΑΔ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293" y="1643050"/>
            <a:ext cx="870546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11"/>
          <p:cNvSpPr/>
          <p:nvPr/>
        </p:nvSpPr>
        <p:spPr>
          <a:xfrm>
            <a:off x="0" y="121442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357958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>
            <a:noAutofit/>
          </a:bodyPr>
          <a:lstStyle/>
          <a:p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Εργασιακές Σχέσεις</a:t>
            </a:r>
            <a:b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5143536"/>
          </a:xfrm>
        </p:spPr>
        <p:txBody>
          <a:bodyPr>
            <a:noAutofit/>
          </a:bodyPr>
          <a:lstStyle/>
          <a:p>
            <a:pPr marL="12700" algn="just">
              <a:lnSpc>
                <a:spcPts val="2575"/>
              </a:lnSpc>
              <a:spcBef>
                <a:spcPts val="128"/>
              </a:spcBef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Η Διοίκηση Ανθρώπινου Δυναμικού περιλαμβάνει την διαχείριση των εργασιακών σχέσεων με τις οργανώσεις στων εργαζομένων</a:t>
            </a:r>
          </a:p>
          <a:p>
            <a:pPr marL="12700" marR="51876" algn="just">
              <a:lnSpc>
                <a:spcPts val="3000"/>
              </a:lnSpc>
              <a:spcBef>
                <a:spcPts val="26"/>
              </a:spcBef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Συνδικαλιστικές οργανώσεις: αποσκοπούν στην αντιπροσώπευση των συμφερόντων των μελών τους στις σχέσεις τους με τους εργοδότες τους</a:t>
            </a:r>
          </a:p>
          <a:p>
            <a:pPr marL="198628" marR="439817" indent="-185928" algn="just">
              <a:lnSpc>
                <a:spcPts val="3051"/>
              </a:lnSpc>
              <a:spcBef>
                <a:spcPts val="66"/>
              </a:spcBef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Οι συνδικαλιστικές οργανώσεις εξασφαλίζουν την αναλογικότητα της διαπραγματευτικής ισχύος εργοδοσίας και εργαζόμενων.</a:t>
            </a:r>
          </a:p>
          <a:p>
            <a:pPr marL="198628" marR="439817" indent="-185928" algn="just">
              <a:lnSpc>
                <a:spcPts val="3051"/>
              </a:lnSpc>
              <a:spcBef>
                <a:spcPts val="66"/>
              </a:spcBef>
              <a:buNone/>
            </a:pPr>
            <a:endParaRPr lang="el-GR" sz="1800" b="1" dirty="0" smtClean="0">
              <a:latin typeface="Arial" pitchFamily="34" charset="0"/>
              <a:cs typeface="Arial" pitchFamily="34" charset="0"/>
            </a:endParaRPr>
          </a:p>
          <a:p>
            <a:pPr marL="12700" marR="51876" algn="just">
              <a:lnSpc>
                <a:spcPct val="101725"/>
              </a:lnSpc>
              <a:buFont typeface="Wingdings" pitchFamily="2" charset="2"/>
              <a:buChar char="Ø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Η παρουσία συνδικαλισμού μπορεί να:</a:t>
            </a:r>
          </a:p>
          <a:p>
            <a:pPr marL="326644" marR="51876" algn="just">
              <a:lnSpc>
                <a:spcPts val="2385"/>
              </a:lnSpc>
              <a:spcBef>
                <a:spcPts val="119"/>
              </a:spcBef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Αυξήσει την διατήρηση των εργαζομένων (μείωση </a:t>
            </a: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turnover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26644" marR="51876" algn="just">
              <a:lnSpc>
                <a:spcPts val="2385"/>
              </a:lnSpc>
              <a:spcBef>
                <a:spcPts val="119"/>
              </a:spcBef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Παρέχει εναλλακτικά μέσα για την επικοινωνία με την διοίκηση και την επίλυση προβλημάτων και διαφορών</a:t>
            </a:r>
          </a:p>
          <a:p>
            <a:pPr marL="326644" marR="51876" algn="just">
              <a:lnSpc>
                <a:spcPts val="2385"/>
              </a:lnSpc>
              <a:spcBef>
                <a:spcPts val="119"/>
              </a:spcBef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Διαχείριση </a:t>
            </a: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ενδο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οργανωσιακής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αντιπαλότητας(ανταγωνισμός εργαζομένων, διαπραγματεύσεις με την διοίκηση)</a:t>
            </a:r>
          </a:p>
          <a:p>
            <a:pPr marL="326644" marR="51876" algn="just">
              <a:lnSpc>
                <a:spcPts val="2385"/>
              </a:lnSpc>
              <a:spcBef>
                <a:spcPts val="119"/>
              </a:spcBef>
              <a:buFont typeface="Wingdings" pitchFamily="2" charset="2"/>
              <a:buChar char="ü"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Επηρεάζουν τις συνθήκες και τον φόρτο απασχόλησης, τις αμοιβές και τις παροχές</a:t>
            </a:r>
          </a:p>
          <a:p>
            <a:pPr>
              <a:buNone/>
            </a:pPr>
            <a:endParaRPr lang="el-G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1000108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50083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39784"/>
          </a:xfrm>
        </p:spPr>
        <p:txBody>
          <a:bodyPr/>
          <a:lstStyle/>
          <a:p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Εργασιακές Σχέσεις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357850"/>
          </a:xfrm>
        </p:spPr>
        <p:txBody>
          <a:bodyPr>
            <a:normAutofit fontScale="25000" lnSpcReduction="20000"/>
          </a:bodyPr>
          <a:lstStyle/>
          <a:p>
            <a:pPr marL="12700" marR="33808">
              <a:lnSpc>
                <a:spcPts val="2645"/>
              </a:lnSpc>
              <a:spcBef>
                <a:spcPts val="132"/>
              </a:spcBef>
              <a:buFont typeface="Wingdings" pitchFamily="2" charset="2"/>
              <a:buChar char="Ø"/>
            </a:pPr>
            <a:r>
              <a:rPr lang="el-GR" sz="7600" b="1" dirty="0" smtClean="0">
                <a:latin typeface="Arial" pitchFamily="34" charset="0"/>
                <a:cs typeface="Arial" pitchFamily="34" charset="0"/>
              </a:rPr>
              <a:t>Στόχοι εργοδοσίας</a:t>
            </a:r>
          </a:p>
          <a:p>
            <a:pPr marL="326644" marR="33808">
              <a:lnSpc>
                <a:spcPts val="2385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Arial" pitchFamily="34" charset="0"/>
                <a:cs typeface="Arial" pitchFamily="34" charset="0"/>
              </a:rPr>
              <a:t>Αύξηση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παραγωγικότητας και κερδών</a:t>
            </a:r>
          </a:p>
          <a:p>
            <a:pPr marL="326644" marR="33808">
              <a:lnSpc>
                <a:spcPts val="24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l-GR" sz="7200" dirty="0" smtClean="0">
                <a:latin typeface="Arial" pitchFamily="34" charset="0"/>
                <a:cs typeface="Arial" pitchFamily="34" charset="0"/>
              </a:rPr>
              <a:t>Ευχέρεια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στην λήψη αποφάσεων και στρατηγικών κινήσεων</a:t>
            </a:r>
          </a:p>
          <a:p>
            <a:pPr marL="326644" marR="33808">
              <a:lnSpc>
                <a:spcPts val="240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Arial" pitchFamily="34" charset="0"/>
                <a:cs typeface="Arial" pitchFamily="34" charset="0"/>
              </a:rPr>
              <a:t>Αποφυγή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συγκρούσεων διοίκησης/εργαζομένων</a:t>
            </a:r>
          </a:p>
          <a:p>
            <a:pPr marL="326644" marR="33808">
              <a:lnSpc>
                <a:spcPts val="240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Arial" pitchFamily="34" charset="0"/>
                <a:cs typeface="Arial" pitchFamily="34" charset="0"/>
              </a:rPr>
              <a:t>Ανταγωνιστικότητα</a:t>
            </a:r>
            <a:endParaRPr lang="el-GR" sz="7200" dirty="0" smtClean="0">
              <a:latin typeface="Arial" pitchFamily="34" charset="0"/>
              <a:cs typeface="Arial" pitchFamily="34" charset="0"/>
            </a:endParaRPr>
          </a:p>
          <a:p>
            <a:pPr marL="12700" marR="33808">
              <a:lnSpc>
                <a:spcPts val="2645"/>
              </a:lnSpc>
              <a:spcBef>
                <a:spcPts val="132"/>
              </a:spcBef>
              <a:buFont typeface="Wingdings" pitchFamily="2" charset="2"/>
              <a:buChar char="Ø"/>
            </a:pPr>
            <a:r>
              <a:rPr lang="el-GR" sz="7600" b="1" dirty="0" smtClean="0">
                <a:latin typeface="Arial" pitchFamily="34" charset="0"/>
                <a:cs typeface="Arial" pitchFamily="34" charset="0"/>
              </a:rPr>
              <a:t>Στόχοι σωματείων</a:t>
            </a:r>
          </a:p>
          <a:p>
            <a:pPr marL="326644" marR="33808">
              <a:lnSpc>
                <a:spcPts val="239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Arial" pitchFamily="34" charset="0"/>
                <a:cs typeface="Arial" pitchFamily="34" charset="0"/>
              </a:rPr>
              <a:t>Εξασφάλιση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απασχόλησης, αμοιβών και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παροχών Συμμετοχή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των εργαζομένων σε αποφάσεις που τους αφορούν (π.χ.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επιχειρηματικές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κινήσεις,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συστήματα</a:t>
            </a:r>
          </a:p>
          <a:p>
            <a:pPr marL="326644" marR="33808">
              <a:lnSpc>
                <a:spcPts val="2390"/>
              </a:lnSpc>
              <a:buNone/>
            </a:pPr>
            <a:r>
              <a:rPr lang="el-GR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    αξιολόγησης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, κτλ)</a:t>
            </a:r>
          </a:p>
          <a:p>
            <a:pPr marL="326644" marR="33808">
              <a:lnSpc>
                <a:spcPct val="101725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Arial" pitchFamily="34" charset="0"/>
                <a:cs typeface="Arial" pitchFamily="34" charset="0"/>
              </a:rPr>
              <a:t>Επίδραση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στο θεσμικό, πολιτικό και κοινωνικό περιβάλλον</a:t>
            </a:r>
          </a:p>
          <a:p>
            <a:pPr marL="12700" marR="33808">
              <a:lnSpc>
                <a:spcPts val="3015"/>
              </a:lnSpc>
              <a:spcBef>
                <a:spcPts val="150"/>
              </a:spcBef>
              <a:buFont typeface="Wingdings" pitchFamily="2" charset="2"/>
              <a:buChar char="Ø"/>
            </a:pPr>
            <a:r>
              <a:rPr lang="el-GR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7600" b="1" dirty="0" smtClean="0">
                <a:latin typeface="Arial" pitchFamily="34" charset="0"/>
                <a:cs typeface="Arial" pitchFamily="34" charset="0"/>
              </a:rPr>
              <a:t>Στόχοι </a:t>
            </a:r>
            <a:r>
              <a:rPr lang="el-GR" sz="7600" b="1" dirty="0" smtClean="0">
                <a:latin typeface="Arial" pitchFamily="34" charset="0"/>
                <a:cs typeface="Arial" pitchFamily="34" charset="0"/>
              </a:rPr>
              <a:t>πολιτείας</a:t>
            </a:r>
          </a:p>
          <a:p>
            <a:pPr marL="12700" marR="33808">
              <a:lnSpc>
                <a:spcPts val="3015"/>
              </a:lnSpc>
              <a:spcBef>
                <a:spcPts val="150"/>
              </a:spcBef>
              <a:buFont typeface="Wingdings" pitchFamily="2" charset="2"/>
              <a:buChar char="§"/>
            </a:pPr>
            <a:r>
              <a:rPr lang="el-GR" sz="7200" dirty="0" smtClean="0">
                <a:latin typeface="Arial" pitchFamily="34" charset="0"/>
                <a:cs typeface="Arial" pitchFamily="34" charset="0"/>
              </a:rPr>
              <a:t>Αποφυγή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συνεχόμενων συγκρούσεων με την θέσπιση κανονιστικών πλαισίων </a:t>
            </a:r>
          </a:p>
          <a:p>
            <a:pPr marL="593293">
              <a:lnSpc>
                <a:spcPts val="2441"/>
              </a:lnSpc>
              <a:buNone/>
              <a:tabLst>
                <a:tab pos="584200" algn="l"/>
              </a:tabLst>
            </a:pPr>
            <a:r>
              <a:rPr lang="el-GR" sz="7200" dirty="0" smtClean="0">
                <a:latin typeface="Arial" pitchFamily="34" charset="0"/>
                <a:cs typeface="Arial" pitchFamily="34" charset="0"/>
              </a:rPr>
              <a:t>για τις εργασιακές σχέσεις</a:t>
            </a:r>
          </a:p>
          <a:p>
            <a:pPr marL="326644" marR="33808">
              <a:lnSpc>
                <a:spcPts val="2380"/>
              </a:lnSpc>
              <a:buFont typeface="Wingdings" pitchFamily="2" charset="2"/>
              <a:buChar char="§"/>
            </a:pPr>
            <a:r>
              <a:rPr lang="el-GR" sz="7200" dirty="0" smtClean="0">
                <a:latin typeface="Arial" pitchFamily="34" charset="0"/>
                <a:cs typeface="Arial" pitchFamily="34" charset="0"/>
              </a:rPr>
              <a:t>Συμμετοχή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και παρέμβαση στις εργασιακές διαπραγματεύσεις (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διαιτησία, διαμεσολάβηση </a:t>
            </a:r>
            <a:r>
              <a:rPr lang="el-GR" sz="7200" dirty="0" smtClean="0">
                <a:latin typeface="Arial" pitchFamily="34" charset="0"/>
                <a:cs typeface="Arial" pitchFamily="34" charset="0"/>
              </a:rPr>
              <a:t>κτλ)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1000108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643710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pPr marL="12700">
              <a:lnSpc>
                <a:spcPts val="4685"/>
              </a:lnSpc>
            </a:pPr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ΔΑΔ και </a:t>
            </a:r>
            <a:r>
              <a:rPr lang="el-GR" b="1" baseline="3034" dirty="0" err="1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Οργανωσιακή</a:t>
            </a:r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Κουλτούρα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857784"/>
          </a:xfrm>
        </p:spPr>
        <p:txBody>
          <a:bodyPr>
            <a:normAutofit fontScale="92500"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  <a:buNone/>
            </a:pP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100" b="1" dirty="0" err="1" smtClean="0">
                <a:latin typeface="Arial" pitchFamily="34" charset="0"/>
                <a:cs typeface="Arial" pitchFamily="34" charset="0"/>
              </a:rPr>
              <a:t>οργανωσιακή</a:t>
            </a: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 κουλτούρα ορίζει το «</a:t>
            </a:r>
            <a:r>
              <a:rPr lang="el-GR" sz="2100" b="1" dirty="0" err="1" smtClean="0">
                <a:latin typeface="Arial" pitchFamily="34" charset="0"/>
                <a:cs typeface="Arial" pitchFamily="34" charset="0"/>
              </a:rPr>
              <a:t>μικρο</a:t>
            </a: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-περιβάλλον» </a:t>
            </a: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της επιχείρησης</a:t>
            </a: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100" b="1" dirty="0" smtClean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140"/>
              </a:lnSpc>
              <a:spcBef>
                <a:spcPts val="107"/>
              </a:spcBef>
              <a:buNone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12700" marR="38176">
              <a:lnSpc>
                <a:spcPts val="2140"/>
              </a:lnSpc>
              <a:spcBef>
                <a:spcPts val="107"/>
              </a:spcBef>
              <a:buNone/>
            </a:pP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Περιλαμβάνει (ενδεικτικά</a:t>
            </a:r>
            <a:r>
              <a:rPr lang="el-GR" sz="21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2700" marR="38176">
              <a:lnSpc>
                <a:spcPts val="2140"/>
              </a:lnSpc>
              <a:spcBef>
                <a:spcPts val="107"/>
              </a:spcBef>
              <a:buNone/>
            </a:pP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12700" marR="29157" algn="just">
              <a:spcBef>
                <a:spcPts val="96"/>
              </a:spcBef>
              <a:buFont typeface="Wingdings" pitchFamily="2" charset="2"/>
              <a:buChar char="ü"/>
            </a:pPr>
            <a:r>
              <a:rPr lang="el-GR" sz="2100" spc="-4" dirty="0" smtClean="0">
                <a:latin typeface="Arial" pitchFamily="34" charset="0"/>
                <a:cs typeface="Arial" pitchFamily="34" charset="0"/>
              </a:rPr>
              <a:t>Ισχυρή έμφαση στην ιεραρχία (κανάλια εξουσίας, αρμοδιότητας κτλ), ή μικρή</a:t>
            </a:r>
          </a:p>
          <a:p>
            <a:pPr marL="12700" marR="29157" algn="just">
              <a:spcBef>
                <a:spcPts val="11"/>
              </a:spcBef>
              <a:buNone/>
            </a:pPr>
            <a:r>
              <a:rPr lang="el-GR" sz="2100" spc="-4" dirty="0" smtClean="0">
                <a:latin typeface="Arial" pitchFamily="34" charset="0"/>
                <a:cs typeface="Arial" pitchFamily="34" charset="0"/>
              </a:rPr>
              <a:t>     (</a:t>
            </a:r>
            <a:r>
              <a:rPr lang="el-GR" sz="2100" spc="-4" dirty="0" smtClean="0">
                <a:latin typeface="Arial" pitchFamily="34" charset="0"/>
                <a:cs typeface="Arial" pitchFamily="34" charset="0"/>
              </a:rPr>
              <a:t>επίπεδες ιεραρχίες κτλ)</a:t>
            </a:r>
          </a:p>
          <a:p>
            <a:pPr marL="12700" marR="29157" algn="just">
              <a:spcBef>
                <a:spcPts val="286"/>
              </a:spcBef>
              <a:buFont typeface="Wingdings" pitchFamily="2" charset="2"/>
              <a:buChar char="ü"/>
            </a:pPr>
            <a:r>
              <a:rPr lang="el-GR" sz="2100" spc="-4" dirty="0" smtClean="0">
                <a:latin typeface="Arial" pitchFamily="34" charset="0"/>
                <a:cs typeface="Arial" pitchFamily="34" charset="0"/>
              </a:rPr>
              <a:t>Επίπεδο Δυναμισμού: ταχύτητα στη λήψη αποφάσεων και παραγωγή προϊόντων </a:t>
            </a:r>
            <a:r>
              <a:rPr lang="el-GR" sz="2100" spc="-4" dirty="0" smtClean="0">
                <a:latin typeface="Arial" pitchFamily="34" charset="0"/>
                <a:cs typeface="Arial" pitchFamily="34" charset="0"/>
              </a:rPr>
              <a:t>       	ή </a:t>
            </a:r>
            <a:r>
              <a:rPr lang="el-GR" sz="2100" spc="-4" dirty="0" smtClean="0">
                <a:latin typeface="Arial" pitchFamily="34" charset="0"/>
                <a:cs typeface="Arial" pitchFamily="34" charset="0"/>
              </a:rPr>
              <a:t>περισσότερη εστίαση στην ποιότητα και στις προσεκτικές αποφάσεις</a:t>
            </a:r>
          </a:p>
          <a:p>
            <a:pPr marL="12700" marR="29157" algn="just">
              <a:spcBef>
                <a:spcPts val="380"/>
              </a:spcBef>
              <a:buFont typeface="Wingdings" pitchFamily="2" charset="2"/>
              <a:buChar char="ü"/>
            </a:pPr>
            <a:r>
              <a:rPr lang="el-GR" sz="2100" spc="-4" dirty="0" smtClean="0">
                <a:latin typeface="Arial" pitchFamily="34" charset="0"/>
                <a:cs typeface="Arial" pitchFamily="34" charset="0"/>
              </a:rPr>
              <a:t>Λειτουργικός Προσανατολισμός : ποιες λειτουργίες είναι οι σημαντικότερες στην επιχείρηση (π.χ. παραγωγή, μάρκετινγκ κ.α.), και στις οποίες δίνεται μεγάλη έμφαση στη ΔΑΔ</a:t>
            </a:r>
          </a:p>
          <a:p>
            <a:pPr marL="12700" marR="29157" algn="just">
              <a:spcBef>
                <a:spcPts val="337"/>
              </a:spcBef>
              <a:buFont typeface="Wingdings" pitchFamily="2" charset="2"/>
              <a:buChar char="ü"/>
            </a:pPr>
            <a:r>
              <a:rPr lang="el-GR" sz="2100" spc="-4" dirty="0" smtClean="0">
                <a:latin typeface="Arial" pitchFamily="34" charset="0"/>
                <a:cs typeface="Arial" pitchFamily="34" charset="0"/>
              </a:rPr>
              <a:t>Προσανατολισμός στο αποτέλεσμα / Προσανατολισμός στους ανθρώπους</a:t>
            </a:r>
          </a:p>
          <a:p>
            <a:pPr marL="12700" marR="29157" algn="just">
              <a:spcBef>
                <a:spcPts val="395"/>
              </a:spcBef>
              <a:buFont typeface="Wingdings" pitchFamily="2" charset="2"/>
              <a:buChar char="ü"/>
            </a:pPr>
            <a:r>
              <a:rPr lang="el-GR" sz="2100" spc="-4" dirty="0" smtClean="0">
                <a:latin typeface="Arial" pitchFamily="34" charset="0"/>
                <a:cs typeface="Arial" pitchFamily="34" charset="0"/>
              </a:rPr>
              <a:t>Έμφαση στην ομαδικότητα / έμφαση στον εσωτερικό ανταγωνισμό</a:t>
            </a:r>
          </a:p>
          <a:p>
            <a:pPr marL="12700" marR="29157" algn="just">
              <a:spcBef>
                <a:spcPts val="395"/>
              </a:spcBef>
              <a:buFont typeface="Wingdings" pitchFamily="2" charset="2"/>
              <a:buChar char="ü"/>
            </a:pPr>
            <a:r>
              <a:rPr lang="el-GR" sz="2100" spc="-4" dirty="0" smtClean="0">
                <a:latin typeface="Arial" pitchFamily="34" charset="0"/>
                <a:cs typeface="Arial" pitchFamily="34" charset="0"/>
              </a:rPr>
              <a:t>Επίπεδο </a:t>
            </a:r>
            <a:r>
              <a:rPr lang="el-GR" sz="2100" spc="-4" dirty="0" err="1" smtClean="0">
                <a:latin typeface="Arial" pitchFamily="34" charset="0"/>
                <a:cs typeface="Arial" pitchFamily="34" charset="0"/>
              </a:rPr>
              <a:t>καινοτομικότητας</a:t>
            </a:r>
            <a:endParaRPr lang="el-GR" sz="2100" spc="-4" dirty="0" smtClean="0">
              <a:latin typeface="Arial" pitchFamily="34" charset="0"/>
              <a:cs typeface="Arial" pitchFamily="34" charset="0"/>
            </a:endParaRPr>
          </a:p>
          <a:p>
            <a:pPr marL="12700" marR="29157" algn="just">
              <a:spcBef>
                <a:spcPts val="395"/>
              </a:spcBef>
              <a:buFont typeface="Wingdings" pitchFamily="2" charset="2"/>
              <a:buChar char="ü"/>
            </a:pPr>
            <a:r>
              <a:rPr lang="el-GR" sz="2100" spc="-4" dirty="0" smtClean="0">
                <a:latin typeface="Arial" pitchFamily="34" charset="0"/>
                <a:cs typeface="Arial" pitchFamily="34" charset="0"/>
              </a:rPr>
              <a:t>Κ.α.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5" name="object 11"/>
          <p:cNvSpPr/>
          <p:nvPr/>
        </p:nvSpPr>
        <p:spPr>
          <a:xfrm>
            <a:off x="0" y="642939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1"/>
          <p:cNvSpPr/>
          <p:nvPr/>
        </p:nvSpPr>
        <p:spPr>
          <a:xfrm>
            <a:off x="0" y="114298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928670"/>
          </a:xfrm>
        </p:spPr>
        <p:txBody>
          <a:bodyPr>
            <a:normAutofit/>
          </a:bodyPr>
          <a:lstStyle/>
          <a:p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ΔΑΔ </a:t>
            </a:r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και </a:t>
            </a:r>
            <a:r>
              <a:rPr lang="el-GR" b="1" baseline="3034" dirty="0" err="1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Οργανωσιακή</a:t>
            </a:r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Κουλτούρα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4857784"/>
          </a:xfrm>
        </p:spPr>
        <p:txBody>
          <a:bodyPr/>
          <a:lstStyle/>
          <a:p>
            <a:pPr marL="593293" marR="38459" indent="-266649" algn="just">
              <a:lnSpc>
                <a:spcPts val="2685"/>
              </a:lnSpc>
              <a:buFont typeface="Wingdings" pitchFamily="2" charset="2"/>
              <a:buChar char="Ø"/>
              <a:tabLst>
                <a:tab pos="584200" algn="l"/>
              </a:tabLst>
            </a:pPr>
            <a:endParaRPr lang="el-GR" sz="2000" b="1" spc="-4" dirty="0" smtClean="0">
              <a:latin typeface="Arial" pitchFamily="34" charset="0"/>
              <a:cs typeface="Arial" pitchFamily="34" charset="0"/>
            </a:endParaRPr>
          </a:p>
          <a:p>
            <a:pPr marL="593293" marR="38459" indent="-266649" algn="just">
              <a:lnSpc>
                <a:spcPts val="2685"/>
              </a:lnSpc>
              <a:buFont typeface="Wingdings" pitchFamily="2" charset="2"/>
              <a:buChar char="Ø"/>
              <a:tabLst>
                <a:tab pos="584200" algn="l"/>
              </a:tabLst>
            </a:pPr>
            <a:r>
              <a:rPr lang="el-GR" sz="2000" b="1" spc="-4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spc="-4" dirty="0" smtClean="0">
                <a:latin typeface="Arial" pitchFamily="34" charset="0"/>
                <a:cs typeface="Arial" pitchFamily="34" charset="0"/>
              </a:rPr>
              <a:t>ΔΑΔ είναι ο «διαχειριστής» της κουλτούρας ενός  οργανισμού</a:t>
            </a:r>
            <a:r>
              <a:rPr lang="el-GR" sz="2000" b="1" spc="-4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93293" marR="38459" indent="-266649" algn="just">
              <a:lnSpc>
                <a:spcPts val="2685"/>
              </a:lnSpc>
              <a:buNone/>
              <a:tabLst>
                <a:tab pos="584200" algn="l"/>
              </a:tabLst>
            </a:pPr>
            <a:endParaRPr lang="el-GR" sz="2000" b="1" spc="-4" dirty="0" smtClean="0">
              <a:latin typeface="Arial" pitchFamily="34" charset="0"/>
              <a:cs typeface="Arial" pitchFamily="34" charset="0"/>
            </a:endParaRPr>
          </a:p>
          <a:p>
            <a:pPr marL="593293" marR="38459" indent="-266649" algn="just">
              <a:lnSpc>
                <a:spcPts val="2685"/>
              </a:lnSpc>
              <a:tabLst>
                <a:tab pos="584200" algn="l"/>
              </a:tabLst>
            </a:pP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Καθορίζει 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ρόλους, αρμοδιότητες, και ευθύνες</a:t>
            </a:r>
          </a:p>
          <a:p>
            <a:pPr marL="593293" marR="38459" indent="-266649" algn="just">
              <a:lnSpc>
                <a:spcPts val="2685"/>
              </a:lnSpc>
              <a:tabLst>
                <a:tab pos="584200" algn="l"/>
              </a:tabLst>
            </a:pP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Οριοθετεί 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τους κανόνες συμπεριφοράς μέσα σε έναν οργανισμό</a:t>
            </a:r>
          </a:p>
          <a:p>
            <a:pPr marL="593293" marR="38459" indent="-266649" algn="just">
              <a:lnSpc>
                <a:spcPts val="2685"/>
              </a:lnSpc>
              <a:tabLst>
                <a:tab pos="584200" algn="l"/>
              </a:tabLst>
            </a:pP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Διασφαλίζει 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διαύλους επικοινωνίας και ανάδρασης με το προσωπικό</a:t>
            </a:r>
          </a:p>
          <a:p>
            <a:pPr marL="593293" marR="38459" indent="-266649" algn="just">
              <a:lnSpc>
                <a:spcPts val="2685"/>
              </a:lnSpc>
              <a:tabLst>
                <a:tab pos="584200" algn="l"/>
              </a:tabLst>
            </a:pP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Παρέχει 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εκπαίδευση</a:t>
            </a:r>
          </a:p>
          <a:p>
            <a:pPr marL="593293" marR="38459" indent="-266649" algn="just">
              <a:lnSpc>
                <a:spcPts val="2685"/>
              </a:lnSpc>
              <a:tabLst>
                <a:tab pos="584200" algn="l"/>
              </a:tabLst>
            </a:pP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Διαχειρίζεται 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τα συστήματα ανταμοιβής και αναγνώρισης</a:t>
            </a:r>
          </a:p>
          <a:p>
            <a:pPr marL="593293" marR="38459" indent="-266649" algn="just">
              <a:lnSpc>
                <a:spcPts val="2685"/>
              </a:lnSpc>
              <a:tabLst>
                <a:tab pos="584200" algn="l"/>
              </a:tabLst>
            </a:pP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Παρακολουθεί 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και διαχειρίζεται το κλίμα εντός της επιχείρησης (ικανοποίηση εργαζομένων, συνεργασία, σχέσεις μεταξύ επιπέδων της διοίκησης και μεταξύ των εργαζομένων)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114298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50083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868346"/>
          </a:xfrm>
        </p:spPr>
        <p:txBody>
          <a:bodyPr>
            <a:normAutofit fontScale="90000"/>
          </a:bodyPr>
          <a:lstStyle/>
          <a:p>
            <a:r>
              <a:rPr lang="en-US" baseline="2925" dirty="0" smtClean="0">
                <a:solidFill>
                  <a:srgbClr val="BD0416"/>
                </a:solidFill>
                <a:cs typeface="Calibri"/>
              </a:rPr>
              <a:t/>
            </a:r>
            <a:br>
              <a:rPr lang="en-US" baseline="2925" dirty="0" smtClean="0">
                <a:solidFill>
                  <a:srgbClr val="BD0416"/>
                </a:solidFill>
                <a:cs typeface="Calibri"/>
              </a:rPr>
            </a:br>
            <a:r>
              <a:rPr lang="en-US" baseline="2925" dirty="0" smtClean="0">
                <a:solidFill>
                  <a:srgbClr val="BD0416"/>
                </a:solidFill>
                <a:cs typeface="Calibri"/>
              </a:rPr>
              <a:t/>
            </a:r>
            <a:br>
              <a:rPr lang="en-US" baseline="2925" dirty="0" smtClean="0">
                <a:solidFill>
                  <a:srgbClr val="BD0416"/>
                </a:solidFill>
                <a:cs typeface="Calibri"/>
              </a:rPr>
            </a:br>
            <a:r>
              <a:rPr lang="el-GR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Δείγμα νόμων των Η.Π.Α. Κατά των διακρίσεων στην εργασία</a:t>
            </a:r>
            <a:r>
              <a:rPr lang="en-US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3200" dirty="0" smtClean="0">
                <a:cs typeface="Calibri"/>
              </a:rPr>
              <a:t/>
            </a:r>
            <a:br>
              <a:rPr lang="el-GR" sz="3200" dirty="0" smtClean="0">
                <a:cs typeface="Calibri"/>
              </a:rPr>
            </a:br>
            <a:r>
              <a:rPr lang="el-GR" spc="-4" baseline="3413" dirty="0" smtClean="0">
                <a:solidFill>
                  <a:srgbClr val="BD0416"/>
                </a:solidFill>
                <a:cs typeface="Calibri"/>
              </a:rPr>
              <a:t/>
            </a:r>
            <a:br>
              <a:rPr lang="el-GR" spc="-4" baseline="3413" dirty="0" smtClean="0">
                <a:solidFill>
                  <a:srgbClr val="BD0416"/>
                </a:solidFill>
                <a:cs typeface="Calibri"/>
              </a:rPr>
            </a:br>
            <a:endParaRPr lang="el-GR" b="1" spc="-4" baseline="3413" dirty="0">
              <a:solidFill>
                <a:srgbClr val="BD041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69263"/>
            <a:ext cx="8092585" cy="523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96908"/>
          </a:xfrm>
        </p:spPr>
        <p:txBody>
          <a:bodyPr>
            <a:normAutofit/>
          </a:bodyPr>
          <a:lstStyle/>
          <a:p>
            <a:pPr marL="12700">
              <a:lnSpc>
                <a:spcPts val="4685"/>
              </a:lnSpc>
            </a:pPr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ΔΑΔ και Κοινωνικά Ζητήματα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8" cy="478634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1900" b="1" spc="-4" dirty="0" smtClean="0">
                <a:latin typeface="Arial" pitchFamily="34" charset="0"/>
                <a:cs typeface="Arial" pitchFamily="34" charset="0"/>
              </a:rPr>
              <a:t>Η ΔΑΔ καλείται να αντιμετωπίσει ζητήματα διακρίσεων που απορρέουν από αντιλήψεις και συμπεριφορές εντός και εκτός του </a:t>
            </a:r>
            <a:r>
              <a:rPr lang="el-GR" sz="1900" b="1" spc="-4" dirty="0" smtClean="0">
                <a:latin typeface="Arial" pitchFamily="34" charset="0"/>
                <a:cs typeface="Arial" pitchFamily="34" charset="0"/>
              </a:rPr>
              <a:t>οργανισμού.</a:t>
            </a:r>
          </a:p>
          <a:p>
            <a:pPr>
              <a:buNone/>
            </a:pPr>
            <a:endParaRPr lang="el-GR" sz="1900" spc="-4" dirty="0" smtClean="0">
              <a:latin typeface="Arial" pitchFamily="34" charset="0"/>
              <a:cs typeface="Arial" pitchFamily="34" charset="0"/>
            </a:endParaRPr>
          </a:p>
          <a:p>
            <a:pPr marL="140715" marR="53263">
              <a:lnSpc>
                <a:spcPct val="101725"/>
              </a:lnSpc>
              <a:spcBef>
                <a:spcPts val="321"/>
              </a:spcBef>
              <a:buFont typeface="Wingdings" pitchFamily="2" charset="2"/>
              <a:buChar char="§"/>
            </a:pP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 Φύλο</a:t>
            </a:r>
            <a:endParaRPr lang="el-GR" sz="1900" spc="-4" dirty="0" smtClean="0">
              <a:latin typeface="Arial" pitchFamily="34" charset="0"/>
              <a:cs typeface="Arial" pitchFamily="34" charset="0"/>
            </a:endParaRPr>
          </a:p>
          <a:p>
            <a:pPr marL="140715" marR="53263">
              <a:lnSpc>
                <a:spcPct val="101725"/>
              </a:lnSpc>
              <a:spcBef>
                <a:spcPts val="484"/>
              </a:spcBef>
              <a:buFont typeface="Wingdings" pitchFamily="2" charset="2"/>
              <a:buChar char="§"/>
            </a:pP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 Εθνικότητα</a:t>
            </a:r>
            <a:endParaRPr lang="el-GR" sz="1900" spc="-4" dirty="0" smtClean="0">
              <a:latin typeface="Arial" pitchFamily="34" charset="0"/>
              <a:cs typeface="Arial" pitchFamily="34" charset="0"/>
            </a:endParaRPr>
          </a:p>
          <a:p>
            <a:pPr marL="140715" marR="53263">
              <a:lnSpc>
                <a:spcPct val="101725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 Αναπηρία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140715" marR="53263">
              <a:lnSpc>
                <a:spcPct val="101725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 Σεξουαλικός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προσανατολισμός,</a:t>
            </a:r>
          </a:p>
          <a:p>
            <a:pPr marL="140715" marR="53263">
              <a:lnSpc>
                <a:spcPct val="101725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 Ταυτότητα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Φύλου,</a:t>
            </a:r>
          </a:p>
          <a:p>
            <a:pPr marL="140715" marR="53263">
              <a:lnSpc>
                <a:spcPct val="101725"/>
              </a:lnSpc>
              <a:spcBef>
                <a:spcPts val="484"/>
              </a:spcBef>
              <a:buFont typeface="Wingdings" pitchFamily="2" charset="2"/>
              <a:buChar char="§"/>
            </a:pP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Κοινωνική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ομάδα, Τάξη κ.α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40715" marR="53263">
              <a:lnSpc>
                <a:spcPct val="101725"/>
              </a:lnSpc>
              <a:spcBef>
                <a:spcPts val="484"/>
              </a:spcBef>
              <a:buFont typeface="Wingdings" pitchFamily="2" charset="2"/>
              <a:buChar char="§"/>
            </a:pPr>
            <a:endParaRPr lang="el-GR" sz="1900" spc="-4" dirty="0" smtClean="0">
              <a:latin typeface="Arial" pitchFamily="34" charset="0"/>
              <a:cs typeface="Arial" pitchFamily="34" charset="0"/>
            </a:endParaRPr>
          </a:p>
          <a:p>
            <a:pPr marL="140715" marR="53263">
              <a:lnSpc>
                <a:spcPct val="101725"/>
              </a:lnSpc>
              <a:spcBef>
                <a:spcPts val="484"/>
              </a:spcBef>
              <a:buNone/>
            </a:pPr>
            <a:endParaRPr lang="el-GR" sz="1900" spc="-4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1900" b="1" spc="-4" dirty="0" smtClean="0">
                <a:latin typeface="Arial" pitchFamily="34" charset="0"/>
                <a:cs typeface="Arial" pitchFamily="34" charset="0"/>
              </a:rPr>
              <a:t>Τα ζητήματα αυτά μπορούν να επηρεάσουν όλους τους τομείς της ΔΑΔ</a:t>
            </a:r>
          </a:p>
        </p:txBody>
      </p:sp>
      <p:sp>
        <p:nvSpPr>
          <p:cNvPr id="4" name="object 11"/>
          <p:cNvSpPr/>
          <p:nvPr/>
        </p:nvSpPr>
        <p:spPr>
          <a:xfrm>
            <a:off x="0" y="121442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50083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pPr marL="12700">
              <a:lnSpc>
                <a:spcPts val="4685"/>
              </a:lnSpc>
            </a:pPr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ΔΑΔ </a:t>
            </a:r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και Κοινωνικά Ζητήματα</a:t>
            </a:r>
            <a:b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00174"/>
            <a:ext cx="8929718" cy="4714908"/>
          </a:xfrm>
        </p:spPr>
        <p:txBody>
          <a:bodyPr>
            <a:normAutofit/>
          </a:bodyPr>
          <a:lstStyle/>
          <a:p>
            <a:pPr marL="12700" marR="38459">
              <a:lnSpc>
                <a:spcPts val="2950"/>
              </a:lnSpc>
              <a:spcBef>
                <a:spcPts val="147"/>
              </a:spcBef>
              <a:buFont typeface="Wingdings" pitchFamily="2" charset="2"/>
              <a:buChar char="q"/>
            </a:pPr>
            <a:r>
              <a:rPr lang="el-GR" sz="2100" b="1" spc="-4" dirty="0" smtClean="0">
                <a:latin typeface="Arial" pitchFamily="34" charset="0"/>
                <a:cs typeface="Arial" pitchFamily="34" charset="0"/>
              </a:rPr>
              <a:t>Ενδεικτικά προβλήματα που αντιμετωπίζει η ΔΑΔ:</a:t>
            </a:r>
          </a:p>
          <a:p>
            <a:pPr marL="12700" marR="38459" algn="just">
              <a:lnSpc>
                <a:spcPts val="3360"/>
              </a:lnSpc>
              <a:spcBef>
                <a:spcPts val="20"/>
              </a:spcBef>
              <a:buFont typeface="Wingdings" pitchFamily="2" charset="2"/>
              <a:buChar char="Ø"/>
            </a:pPr>
            <a:r>
              <a:rPr lang="el-GR" sz="1900" b="1" spc="-4" dirty="0" smtClean="0">
                <a:latin typeface="Arial" pitchFamily="34" charset="0"/>
                <a:cs typeface="Arial" pitchFamily="34" charset="0"/>
              </a:rPr>
              <a:t>Ανάλυση αναγκών – σχεδιασμός εργασίας</a:t>
            </a:r>
          </a:p>
          <a:p>
            <a:pPr marL="326644" marR="38459" algn="just">
              <a:lnSpc>
                <a:spcPts val="2560"/>
              </a:lnSpc>
            </a:pP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Σχεδιασμός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θέσεων εργασίας με βάση στερεότυπα: «ανδρικές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–γυναικείες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δουλειές»</a:t>
            </a:r>
          </a:p>
          <a:p>
            <a:pPr marL="12700" marR="38459" algn="just">
              <a:lnSpc>
                <a:spcPts val="3379"/>
              </a:lnSpc>
              <a:spcBef>
                <a:spcPts val="65"/>
              </a:spcBef>
              <a:buFont typeface="Wingdings" pitchFamily="2" charset="2"/>
              <a:buChar char="Ø"/>
            </a:pPr>
            <a:r>
              <a:rPr lang="el-GR" sz="1900" b="1" spc="-4" dirty="0" smtClean="0">
                <a:latin typeface="Arial" pitchFamily="34" charset="0"/>
                <a:cs typeface="Arial" pitchFamily="34" charset="0"/>
              </a:rPr>
              <a:t>Στελέχωση</a:t>
            </a:r>
          </a:p>
          <a:p>
            <a:pPr marL="593293" indent="-266649" algn="just">
              <a:lnSpc>
                <a:spcPts val="2685"/>
              </a:lnSpc>
              <a:spcBef>
                <a:spcPts val="216"/>
              </a:spcBef>
              <a:tabLst>
                <a:tab pos="584200" algn="l"/>
              </a:tabLst>
            </a:pP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Αντίληψη(συνειδητή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ή ασυνείδητη) ότι συγκεκριμένη κοινωνική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είναι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κατάλληλη ή ακατάλληλη για μία θέση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εργασίας</a:t>
            </a:r>
          </a:p>
          <a:p>
            <a:pPr marL="593293" indent="-266649" algn="just">
              <a:lnSpc>
                <a:spcPts val="2685"/>
              </a:lnSpc>
              <a:spcBef>
                <a:spcPts val="216"/>
              </a:spcBef>
              <a:tabLst>
                <a:tab pos="584200" algn="l"/>
              </a:tabLst>
            </a:pP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Αποκλεισμός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από πρόσληψη / εξέλιξη λόγω κοινωνικών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χαρακτηριστικών</a:t>
            </a:r>
            <a:endParaRPr lang="el-GR" sz="1900" spc="-4" dirty="0" smtClean="0">
              <a:latin typeface="Arial" pitchFamily="34" charset="0"/>
              <a:cs typeface="Arial" pitchFamily="34" charset="0"/>
            </a:endParaRPr>
          </a:p>
          <a:p>
            <a:pPr marL="593293" marR="632605" indent="-266649" algn="just">
              <a:lnSpc>
                <a:spcPts val="2685"/>
              </a:lnSpc>
              <a:tabLst>
                <a:tab pos="584200" algn="l"/>
              </a:tabLst>
            </a:pP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Εμπόδια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σταδιοδρομίας γυναικών (</a:t>
            </a:r>
            <a:r>
              <a:rPr lang="el-GR" sz="1900" spc="-4" dirty="0" err="1" smtClean="0">
                <a:latin typeface="Arial" pitchFamily="34" charset="0"/>
                <a:cs typeface="Arial" pitchFamily="34" charset="0"/>
              </a:rPr>
              <a:t>Glass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900" spc="-4" dirty="0" err="1" smtClean="0">
                <a:latin typeface="Arial" pitchFamily="34" charset="0"/>
                <a:cs typeface="Arial" pitchFamily="34" charset="0"/>
              </a:rPr>
              <a:t>Ceiling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) π.χ.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λόγω ανισορροπίας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οικογενειακών υποχρεώσεων – εργασίας</a:t>
            </a:r>
          </a:p>
          <a:p>
            <a:pPr marL="12700" marR="38459" algn="just">
              <a:lnSpc>
                <a:spcPct val="101725"/>
              </a:lnSpc>
              <a:buFont typeface="Wingdings" pitchFamily="2" charset="2"/>
              <a:buChar char="Ø"/>
            </a:pPr>
            <a:r>
              <a:rPr lang="el-GR" sz="1900" b="1" spc="-4" dirty="0" smtClean="0">
                <a:latin typeface="Arial" pitchFamily="34" charset="0"/>
                <a:cs typeface="Arial" pitchFamily="34" charset="0"/>
              </a:rPr>
              <a:t>Εκπαίδευση </a:t>
            </a:r>
            <a:r>
              <a:rPr lang="el-GR" sz="1900" b="1" spc="-4" dirty="0" smtClean="0">
                <a:latin typeface="Arial" pitchFamily="34" charset="0"/>
                <a:cs typeface="Arial" pitchFamily="34" charset="0"/>
              </a:rPr>
              <a:t>και ανάπτυξη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121442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42939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70"/>
          </a:xfrm>
        </p:spPr>
        <p:txBody>
          <a:bodyPr>
            <a:noAutofit/>
          </a:bodyPr>
          <a:lstStyle/>
          <a:p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ΔΑΔ </a:t>
            </a:r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και Κοινωνικά Ζητήματα</a:t>
            </a:r>
            <a:b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500174"/>
            <a:ext cx="8715436" cy="5000660"/>
          </a:xfrm>
        </p:spPr>
        <p:txBody>
          <a:bodyPr>
            <a:noAutofit/>
          </a:bodyPr>
          <a:lstStyle/>
          <a:p>
            <a:pPr marL="593293" marR="38459" indent="-266649" algn="just">
              <a:lnSpc>
                <a:spcPts val="2685"/>
              </a:lnSpc>
              <a:spcBef>
                <a:spcPts val="147"/>
              </a:spcBef>
              <a:buFont typeface="Wingdings" pitchFamily="2" charset="2"/>
              <a:buChar char="Ø"/>
              <a:tabLst>
                <a:tab pos="584200" algn="l"/>
              </a:tabLst>
            </a:pPr>
            <a:r>
              <a:rPr lang="el-GR" sz="1900" b="1" spc="-4" dirty="0" smtClean="0">
                <a:latin typeface="Arial" pitchFamily="34" charset="0"/>
                <a:cs typeface="Arial" pitchFamily="34" charset="0"/>
              </a:rPr>
              <a:t>Αξιολόγηση και διαχείριση απόδοσης</a:t>
            </a:r>
          </a:p>
          <a:p>
            <a:pPr marL="593293" marR="38459" indent="-266649" algn="just">
              <a:lnSpc>
                <a:spcPts val="2685"/>
              </a:lnSpc>
              <a:tabLst>
                <a:tab pos="584200" algn="l"/>
              </a:tabLst>
            </a:pP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Κίνδυνος 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μεροληψίας από αξιολογητές (συνειδητής – ασυνείδητης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):ομοιότητες 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/ διαφορές με αξιολογητή, στερεότυπα</a:t>
            </a:r>
          </a:p>
          <a:p>
            <a:pPr marL="593293" marR="38459" indent="-266649" algn="just">
              <a:lnSpc>
                <a:spcPts val="2685"/>
              </a:lnSpc>
              <a:spcBef>
                <a:spcPts val="59"/>
              </a:spcBef>
              <a:buFont typeface="Wingdings" pitchFamily="2" charset="2"/>
              <a:buChar char="Ø"/>
              <a:tabLst>
                <a:tab pos="584200" algn="l"/>
              </a:tabLst>
            </a:pPr>
            <a:r>
              <a:rPr lang="el-GR" sz="1900" b="1" spc="-4" dirty="0" smtClean="0">
                <a:latin typeface="Arial" pitchFamily="34" charset="0"/>
                <a:cs typeface="Arial" pitchFamily="34" charset="0"/>
              </a:rPr>
              <a:t>Ανταμοιβές</a:t>
            </a:r>
            <a:endParaRPr lang="el-GR" sz="1900" b="1" spc="-4" dirty="0" smtClean="0">
              <a:latin typeface="Arial" pitchFamily="34" charset="0"/>
              <a:cs typeface="Arial" pitchFamily="34" charset="0"/>
            </a:endParaRPr>
          </a:p>
          <a:p>
            <a:pPr marL="593293" marR="38459" indent="-266649" algn="just">
              <a:lnSpc>
                <a:spcPts val="2685"/>
              </a:lnSpc>
              <a:tabLst>
                <a:tab pos="584200" algn="l"/>
              </a:tabLst>
            </a:pP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Διαφορές αποδοχών ανδρών και γυναικών (</a:t>
            </a:r>
            <a:r>
              <a:rPr lang="el-GR" sz="1800" spc="-4" dirty="0" err="1" smtClean="0">
                <a:latin typeface="Arial" pitchFamily="34" charset="0"/>
                <a:cs typeface="Arial" pitchFamily="34" charset="0"/>
              </a:rPr>
              <a:t>Pay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spc="-4" dirty="0" err="1" smtClean="0">
                <a:latin typeface="Arial" pitchFamily="34" charset="0"/>
                <a:cs typeface="Arial" pitchFamily="34" charset="0"/>
              </a:rPr>
              <a:t>Gap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) (π.χ. 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λόγω εμποδίων 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σταδιοδρομίας, επιλογή στερεοτυπικών ρόλων κ.α.)</a:t>
            </a:r>
          </a:p>
          <a:p>
            <a:pPr marL="593293" marR="38459" indent="-266649" algn="just">
              <a:lnSpc>
                <a:spcPts val="2685"/>
              </a:lnSpc>
              <a:spcBef>
                <a:spcPts val="60"/>
              </a:spcBef>
              <a:buFont typeface="Wingdings" pitchFamily="2" charset="2"/>
              <a:buChar char="Ø"/>
              <a:tabLst>
                <a:tab pos="584200" algn="l"/>
              </a:tabLst>
            </a:pPr>
            <a:r>
              <a:rPr lang="el-GR" sz="1900" b="1" spc="-4" dirty="0" err="1" smtClean="0">
                <a:latin typeface="Arial" pitchFamily="34" charset="0"/>
                <a:cs typeface="Arial" pitchFamily="34" charset="0"/>
              </a:rPr>
              <a:t>Οργανωσιακή</a:t>
            </a:r>
            <a:r>
              <a:rPr lang="el-GR" sz="1900" b="1" spc="-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900" b="1" spc="-4" dirty="0" smtClean="0">
                <a:latin typeface="Arial" pitchFamily="34" charset="0"/>
                <a:cs typeface="Arial" pitchFamily="34" charset="0"/>
              </a:rPr>
              <a:t>κουλτούρα και περιβάλλον εργασίας</a:t>
            </a:r>
          </a:p>
          <a:p>
            <a:pPr marL="593293" marR="38459" indent="-266649" algn="just">
              <a:lnSpc>
                <a:spcPts val="2685"/>
              </a:lnSpc>
              <a:tabLst>
                <a:tab pos="584200" algn="l"/>
              </a:tabLst>
            </a:pP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Σεξιστική συμπεριφορά και </a:t>
            </a:r>
            <a:r>
              <a:rPr lang="el-GR" sz="1800" spc="-4" dirty="0" err="1" smtClean="0">
                <a:latin typeface="Arial" pitchFamily="34" charset="0"/>
                <a:cs typeface="Arial" pitchFamily="34" charset="0"/>
              </a:rPr>
              <a:t>έμφυλη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 βία</a:t>
            </a:r>
          </a:p>
          <a:p>
            <a:pPr marL="593293" marR="38459" indent="-266649" algn="just">
              <a:lnSpc>
                <a:spcPts val="2685"/>
              </a:lnSpc>
              <a:tabLst>
                <a:tab pos="584200" algn="l"/>
              </a:tabLst>
            </a:pP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Ρατσιστικές, </a:t>
            </a:r>
            <a:r>
              <a:rPr lang="el-GR" sz="1800" spc="-4" dirty="0" err="1" smtClean="0">
                <a:latin typeface="Arial" pitchFamily="34" charset="0"/>
                <a:cs typeface="Arial" pitchFamily="34" charset="0"/>
              </a:rPr>
              <a:t>ομοφοβικές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 κ.α. συμπεριφορές απέναντι σε μειονοτικές ομάδες</a:t>
            </a:r>
          </a:p>
          <a:p>
            <a:pPr marL="593293" marR="38459" indent="-266649" algn="just">
              <a:lnSpc>
                <a:spcPts val="2685"/>
              </a:lnSpc>
              <a:tabLst>
                <a:tab pos="584200" algn="l"/>
              </a:tabLst>
            </a:pP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Μη συμπεριληπτικό περιβάλλον εργασίας (π.χ. 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μη διαμορφωμένο για 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άτομα </a:t>
            </a: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με αναπηρία, χωρίς κατάλληλες υποδομές υγιεινής )</a:t>
            </a:r>
          </a:p>
          <a:p>
            <a:pPr marL="593293" marR="38459" indent="-266649" algn="just">
              <a:lnSpc>
                <a:spcPts val="2685"/>
              </a:lnSpc>
              <a:tabLst>
                <a:tab pos="584200" algn="l"/>
              </a:tabLst>
            </a:pPr>
            <a:r>
              <a:rPr lang="el-GR" sz="1800" spc="-4" dirty="0" smtClean="0">
                <a:latin typeface="Arial" pitchFamily="34" charset="0"/>
                <a:cs typeface="Arial" pitchFamily="34" charset="0"/>
              </a:rPr>
              <a:t>Μη συμπεριληπτική επικοινωνία (π.χ. συνεχής χρήση του αρσενικού γένους, αποκλεισμός ομάδων από δράσεις δημοσιότητας)</a:t>
            </a:r>
          </a:p>
          <a:p>
            <a:pPr marL="593293" indent="-266649" algn="just">
              <a:lnSpc>
                <a:spcPts val="2685"/>
              </a:lnSpc>
              <a:tabLst>
                <a:tab pos="584200" algn="l"/>
              </a:tabLst>
            </a:pPr>
            <a:endParaRPr lang="el-GR" sz="1900" spc="-4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121442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500834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68346"/>
          </a:xfrm>
        </p:spPr>
        <p:txBody>
          <a:bodyPr>
            <a:normAutofit fontScale="90000"/>
          </a:bodyPr>
          <a:lstStyle/>
          <a:p>
            <a:pPr marL="12700">
              <a:lnSpc>
                <a:spcPts val="4685"/>
              </a:lnSpc>
            </a:pPr>
            <a: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l-GR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49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ΔΑΔ και Κοινωνικά Ζητήματα</a:t>
            </a:r>
            <a:br>
              <a:rPr lang="el-GR" sz="4900" b="1" baseline="3034" dirty="0" smtClean="0">
                <a:solidFill>
                  <a:srgbClr val="BD04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4900" b="1" baseline="3034" dirty="0" smtClean="0">
              <a:solidFill>
                <a:srgbClr val="BD04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4643470"/>
          </a:xfrm>
        </p:spPr>
        <p:txBody>
          <a:bodyPr/>
          <a:lstStyle/>
          <a:p>
            <a:pPr marL="593293" marR="38459" indent="-266649" algn="just">
              <a:lnSpc>
                <a:spcPts val="2685"/>
              </a:lnSpc>
              <a:buFont typeface="Wingdings" pitchFamily="2" charset="2"/>
              <a:buChar char="Ø"/>
              <a:tabLst>
                <a:tab pos="584200" algn="l"/>
              </a:tabLst>
            </a:pPr>
            <a:r>
              <a:rPr lang="el-GR" sz="2000" b="1" spc="-4" dirty="0" smtClean="0">
                <a:latin typeface="Arial" pitchFamily="34" charset="0"/>
                <a:cs typeface="Arial" pitchFamily="34" charset="0"/>
              </a:rPr>
              <a:t>Τρόποι αντιμετώπισης (ενδεικτικά)</a:t>
            </a:r>
          </a:p>
          <a:p>
            <a:pPr marL="593293" marR="38459" indent="-266649" algn="just">
              <a:lnSpc>
                <a:spcPts val="2685"/>
              </a:lnSpc>
              <a:tabLst>
                <a:tab pos="584200" algn="l"/>
              </a:tabLst>
            </a:pPr>
            <a:endParaRPr lang="el-GR" sz="1800" spc="-4" dirty="0" smtClean="0">
              <a:latin typeface="Arial" pitchFamily="34" charset="0"/>
              <a:cs typeface="Arial" pitchFamily="34" charset="0"/>
            </a:endParaRPr>
          </a:p>
          <a:p>
            <a:pPr marL="593293" marR="38459" indent="-266649" algn="just">
              <a:lnSpc>
                <a:spcPts val="2685"/>
              </a:lnSpc>
              <a:buFont typeface="Wingdings" pitchFamily="2" charset="2"/>
              <a:buChar char="ü"/>
              <a:tabLst>
                <a:tab pos="584200" algn="l"/>
              </a:tabLst>
            </a:pP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Δράσεις εκπαίδευσης και ενημέρωσης στελεχών ΔΑΔ και προσωπικού</a:t>
            </a:r>
          </a:p>
          <a:p>
            <a:pPr marL="593293" marR="38459" indent="-266649" algn="just">
              <a:lnSpc>
                <a:spcPts val="2685"/>
              </a:lnSpc>
              <a:buFont typeface="Wingdings" pitchFamily="2" charset="2"/>
              <a:buChar char="ü"/>
              <a:tabLst>
                <a:tab pos="584200" algn="l"/>
              </a:tabLst>
            </a:pP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«Τυφλή» επιλογή υποψήφιων για συνέντευξη ή εξέλιξη</a:t>
            </a:r>
          </a:p>
          <a:p>
            <a:pPr marL="593293" marR="38459" indent="-266649" algn="just">
              <a:lnSpc>
                <a:spcPts val="2685"/>
              </a:lnSpc>
              <a:buFont typeface="Wingdings" pitchFamily="2" charset="2"/>
              <a:buChar char="ü"/>
              <a:tabLst>
                <a:tab pos="584200" algn="l"/>
              </a:tabLst>
            </a:pP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Εισαγωγή μέτρων ισορροπίας ζωής – εργασίας (</a:t>
            </a:r>
            <a:r>
              <a:rPr lang="el-GR" sz="1900" spc="-4" dirty="0" err="1" smtClean="0">
                <a:latin typeface="Arial" pitchFamily="34" charset="0"/>
                <a:cs typeface="Arial" pitchFamily="34" charset="0"/>
              </a:rPr>
              <a:t>τηλεεργασία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, μερική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απασχόληση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, ευέλικτο ωράριο, φροντίδα παιδιών κ.α.)</a:t>
            </a:r>
          </a:p>
          <a:p>
            <a:pPr marL="593293" marR="38459" indent="-266649" algn="just">
              <a:lnSpc>
                <a:spcPts val="2685"/>
              </a:lnSpc>
              <a:buFont typeface="Wingdings" pitchFamily="2" charset="2"/>
              <a:buChar char="ü"/>
              <a:tabLst>
                <a:tab pos="584200" algn="l"/>
              </a:tabLst>
            </a:pP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Υιοθέτηση μηχανισμών αντιμετώπισης περιστατικών </a:t>
            </a:r>
            <a:r>
              <a:rPr lang="el-GR" sz="1900" spc="-4" dirty="0" err="1" smtClean="0">
                <a:latin typeface="Arial" pitchFamily="34" charset="0"/>
                <a:cs typeface="Arial" pitchFamily="34" charset="0"/>
              </a:rPr>
              <a:t>έμφυλης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 βίας και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άλλων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συμπεριφορών</a:t>
            </a:r>
          </a:p>
          <a:p>
            <a:pPr marL="593293" marR="38459" indent="-266649" algn="just">
              <a:lnSpc>
                <a:spcPts val="2685"/>
              </a:lnSpc>
              <a:buFont typeface="Wingdings" pitchFamily="2" charset="2"/>
              <a:buChar char="ü"/>
              <a:tabLst>
                <a:tab pos="584200" algn="l"/>
              </a:tabLst>
            </a:pP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Ποσοστώσεις προσωπικού (π.χ.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τουλάχιστον 30% εκπροσώπηση από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κάθε φύλο)</a:t>
            </a:r>
          </a:p>
          <a:p>
            <a:pPr marL="593293" marR="38459" indent="-266649" algn="just">
              <a:lnSpc>
                <a:spcPts val="2685"/>
              </a:lnSpc>
              <a:buFont typeface="Wingdings" pitchFamily="2" charset="2"/>
              <a:buChar char="ü"/>
              <a:tabLst>
                <a:tab pos="584200" algn="l"/>
              </a:tabLst>
            </a:pPr>
            <a:r>
              <a:rPr lang="el-GR" sz="1900" spc="-4" dirty="0" smtClean="0">
                <a:latin typeface="Arial" pitchFamily="34" charset="0"/>
                <a:cs typeface="Arial" pitchFamily="34" charset="0"/>
              </a:rPr>
              <a:t>Δημιουργία συμπεριληπτικών υποδομών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object 11"/>
          <p:cNvSpPr/>
          <p:nvPr/>
        </p:nvSpPr>
        <p:spPr>
          <a:xfrm>
            <a:off x="0" y="1214422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642939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Τι είναι η διοίκηση ανθρώπινων πόρων;</a:t>
            </a:r>
            <a:b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ts val="3365"/>
              </a:lnSpc>
              <a:spcBef>
                <a:spcPts val="168"/>
              </a:spcBef>
              <a:buFont typeface="Wingdings" pitchFamily="2" charset="2"/>
              <a:buChar char="q"/>
            </a:pP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b="1" spc="-14" baseline="3413" dirty="0" smtClean="0">
                <a:latin typeface="Arial" pitchFamily="34" charset="0"/>
                <a:cs typeface="Arial" pitchFamily="34" charset="0"/>
              </a:rPr>
              <a:t>ύ</a:t>
            </a: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γχρονα</a:t>
            </a:r>
            <a:r>
              <a:rPr lang="el-GR" b="1" spc="-9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νομικά</a:t>
            </a:r>
            <a:r>
              <a:rPr lang="el-GR" b="1" spc="-25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ζητ</a:t>
            </a:r>
            <a:r>
              <a:rPr lang="el-GR" b="1" spc="-14" baseline="3413" dirty="0" smtClean="0">
                <a:latin typeface="Arial" pitchFamily="34" charset="0"/>
                <a:cs typeface="Arial" pitchFamily="34" charset="0"/>
              </a:rPr>
              <a:t>ή</a:t>
            </a: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ματα</a:t>
            </a:r>
            <a:r>
              <a:rPr lang="el-GR" b="1" spc="-19" baseline="3413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της </a:t>
            </a:r>
            <a:r>
              <a:rPr lang="el-GR" b="1" spc="-9" baseline="3413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ιοί</a:t>
            </a:r>
            <a:r>
              <a:rPr lang="el-GR" b="1" spc="-9" baseline="3413" dirty="0" smtClean="0">
                <a:latin typeface="Arial" pitchFamily="34" charset="0"/>
                <a:cs typeface="Arial" pitchFamily="34" charset="0"/>
              </a:rPr>
              <a:t>κ</a:t>
            </a: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ησ</a:t>
            </a:r>
            <a:r>
              <a:rPr lang="el-GR" b="1" spc="-14" baseline="3413" dirty="0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b="1" baseline="3413" dirty="0" smtClean="0">
                <a:latin typeface="Arial" pitchFamily="34" charset="0"/>
                <a:cs typeface="Arial" pitchFamily="34" charset="0"/>
              </a:rPr>
              <a:t>ς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baseline="1706" dirty="0" smtClean="0">
                <a:latin typeface="Arial" pitchFamily="34" charset="0"/>
                <a:cs typeface="Arial" pitchFamily="34" charset="0"/>
              </a:rPr>
              <a:t>αν</a:t>
            </a:r>
            <a:r>
              <a:rPr lang="el-GR" b="1" spc="4" baseline="1706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l-GR" b="1" baseline="1706" dirty="0" smtClean="0">
                <a:latin typeface="Arial" pitchFamily="34" charset="0"/>
                <a:cs typeface="Arial" pitchFamily="34" charset="0"/>
              </a:rPr>
              <a:t>ρώ</a:t>
            </a:r>
            <a:r>
              <a:rPr lang="el-GR" b="1" spc="9" baseline="1706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l-GR" b="1" baseline="1706" dirty="0" smtClean="0">
                <a:latin typeface="Arial" pitchFamily="34" charset="0"/>
                <a:cs typeface="Arial" pitchFamily="34" charset="0"/>
              </a:rPr>
              <a:t>ινων</a:t>
            </a:r>
            <a:r>
              <a:rPr lang="el-GR" b="1" spc="-19" baseline="1706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baseline="1706" dirty="0" smtClean="0">
                <a:latin typeface="Arial" pitchFamily="34" charset="0"/>
                <a:cs typeface="Arial" pitchFamily="34" charset="0"/>
              </a:rPr>
              <a:t>πό</a:t>
            </a:r>
            <a:r>
              <a:rPr lang="el-GR" b="1" spc="14" baseline="1706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l-GR" b="1" baseline="1706" dirty="0" smtClean="0">
                <a:latin typeface="Arial" pitchFamily="34" charset="0"/>
                <a:cs typeface="Arial" pitchFamily="34" charset="0"/>
              </a:rPr>
              <a:t>ων</a:t>
            </a:r>
            <a:r>
              <a:rPr lang="el-GR" b="1" spc="-9" baseline="1706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spc="9" baseline="1706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b="1" baseline="1706" dirty="0" smtClean="0">
                <a:latin typeface="Arial" pitchFamily="34" charset="0"/>
                <a:cs typeface="Arial" pitchFamily="34" charset="0"/>
              </a:rPr>
              <a:t>HR</a:t>
            </a:r>
            <a:r>
              <a:rPr lang="el-GR" b="1" spc="-14" baseline="1706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l-GR" b="1" baseline="1706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b="1" spc="19" baseline="1706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baseline="1706" dirty="0" smtClean="0">
                <a:latin typeface="Arial" pitchFamily="34" charset="0"/>
                <a:cs typeface="Arial" pitchFamily="34" charset="0"/>
              </a:rPr>
              <a:t>ενδεικτικά:</a:t>
            </a:r>
            <a:endParaRPr lang="en-US" b="1" baseline="1706" dirty="0" smtClean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3365"/>
              </a:lnSpc>
              <a:spcBef>
                <a:spcPts val="168"/>
              </a:spcBef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326644" marR="61081">
              <a:lnSpc>
                <a:spcPct val="150000"/>
              </a:lnSpc>
              <a:spcBef>
                <a:spcPts val="373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Σε</a:t>
            </a:r>
            <a:r>
              <a:rPr lang="el-GR" sz="2000" spc="9" dirty="0" smtClean="0">
                <a:latin typeface="Arial" pitchFamily="34" charset="0"/>
                <a:cs typeface="Arial" pitchFamily="34" charset="0"/>
              </a:rPr>
              <a:t>ξ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ουαλική</a:t>
            </a:r>
            <a:r>
              <a:rPr lang="el-GR" sz="2000" spc="-2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παρε</a:t>
            </a:r>
            <a:r>
              <a:rPr lang="el-GR" sz="2000" spc="-9" dirty="0" smtClean="0">
                <a:latin typeface="Arial" pitchFamily="34" charset="0"/>
                <a:cs typeface="Arial" pitchFamily="34" charset="0"/>
              </a:rPr>
              <a:t>ν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όχληση</a:t>
            </a:r>
          </a:p>
          <a:p>
            <a:pPr marL="326644" marR="61081">
              <a:lnSpc>
                <a:spcPct val="150000"/>
              </a:lnSpc>
              <a:spcBef>
                <a:spcPts val="373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Διακρίσεις, Ίση αμοιβή και συγκρίσιμη αξία</a:t>
            </a:r>
          </a:p>
          <a:p>
            <a:pPr marL="12700">
              <a:lnSpc>
                <a:spcPct val="150000"/>
              </a:lnSpc>
              <a:spcBef>
                <a:spcPts val="137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Νομικό καθεστώς των ανεξάρτητων συνεργατών</a:t>
            </a:r>
          </a:p>
          <a:p>
            <a:pPr marL="12700" marR="49606">
              <a:lnSpc>
                <a:spcPct val="150000"/>
              </a:lnSpc>
              <a:spcBef>
                <a:spcPts val="432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000" spc="9" dirty="0" err="1" smtClean="0">
                <a:latin typeface="Arial" pitchFamily="34" charset="0"/>
                <a:cs typeface="Arial" pitchFamily="34" charset="0"/>
              </a:rPr>
              <a:t>δ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ιωτ</a:t>
            </a:r>
            <a:r>
              <a:rPr lang="el-GR" sz="2000" spc="9" dirty="0" err="1" smtClean="0">
                <a:latin typeface="Arial" pitchFamily="34" charset="0"/>
                <a:cs typeface="Arial" pitchFamily="34" charset="0"/>
              </a:rPr>
              <a:t>ι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κότητα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στ</a:t>
            </a:r>
            <a:r>
              <a:rPr lang="el-GR" sz="2000" spc="-9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ν εργασιακό</a:t>
            </a:r>
            <a:r>
              <a:rPr lang="el-GR" sz="2000" spc="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χώρο</a:t>
            </a:r>
          </a:p>
          <a:p>
            <a:pPr marL="12700" marR="49606">
              <a:lnSpc>
                <a:spcPct val="150000"/>
              </a:lnSpc>
              <a:spcBef>
                <a:spcPts val="572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Τ</a:t>
            </a:r>
            <a:r>
              <a:rPr lang="el-GR" sz="2000" spc="9" dirty="0" err="1" smtClean="0">
                <a:latin typeface="Arial" pitchFamily="34" charset="0"/>
                <a:cs typeface="Arial" pitchFamily="34" charset="0"/>
              </a:rPr>
              <a:t>η</a:t>
            </a:r>
            <a:r>
              <a:rPr lang="el-GR" sz="2000" dirty="0" err="1" smtClean="0">
                <a:latin typeface="Arial" pitchFamily="34" charset="0"/>
                <a:cs typeface="Arial" pitchFamily="34" charset="0"/>
              </a:rPr>
              <a:t>λε</a:t>
            </a:r>
            <a:r>
              <a:rPr lang="el-GR" sz="2000" spc="-4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εργα</a:t>
            </a:r>
            <a:r>
              <a:rPr lang="el-GR" sz="2000" spc="-9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ία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Κ.α.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 flipV="1">
            <a:off x="12192" y="5857892"/>
            <a:ext cx="9131808" cy="52406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Στρατηγική Διαχείριση ανθρώπινου δυναμικού</a:t>
            </a:r>
            <a:b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3757610" cy="4768865"/>
          </a:xfrm>
        </p:spPr>
        <p:txBody>
          <a:bodyPr/>
          <a:lstStyle/>
          <a:p>
            <a:pPr marL="12700" marR="47761">
              <a:lnSpc>
                <a:spcPct val="111725"/>
              </a:lnSpc>
              <a:spcBef>
                <a:spcPts val="718"/>
              </a:spcBef>
              <a:buNone/>
            </a:pPr>
            <a:endParaRPr lang="en-US" sz="2200" b="1" u="sng" dirty="0" smtClean="0">
              <a:latin typeface="Arial" pitchFamily="34" charset="0"/>
              <a:cs typeface="Arial" pitchFamily="34" charset="0"/>
            </a:endParaRPr>
          </a:p>
          <a:p>
            <a:pPr marL="12700" marR="47761">
              <a:lnSpc>
                <a:spcPct val="111725"/>
              </a:lnSpc>
              <a:spcBef>
                <a:spcPts val="718"/>
              </a:spcBef>
              <a:buNone/>
            </a:pPr>
            <a:r>
              <a:rPr lang="el-GR" sz="2400" b="1" u="sng" dirty="0" smtClean="0">
                <a:latin typeface="Arial" pitchFamily="34" charset="0"/>
                <a:cs typeface="Arial" pitchFamily="34" charset="0"/>
              </a:rPr>
              <a:t>Ανθρώπινο κεφάλαιο</a:t>
            </a:r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pPr marL="12700" marR="47761">
              <a:lnSpc>
                <a:spcPct val="111725"/>
              </a:lnSpc>
              <a:spcBef>
                <a:spcPts val="718"/>
              </a:spcBef>
              <a:buNone/>
            </a:pPr>
            <a:endParaRPr lang="el-GR" sz="2400" b="1" u="sng" dirty="0" smtClean="0">
              <a:latin typeface="Arial" pitchFamily="34" charset="0"/>
              <a:cs typeface="Arial" pitchFamily="34" charset="0"/>
            </a:endParaRPr>
          </a:p>
          <a:p>
            <a:pPr marL="593293">
              <a:lnSpc>
                <a:spcPts val="2880"/>
              </a:lnSpc>
              <a:spcBef>
                <a:spcPts val="506"/>
              </a:spcBef>
              <a:buFont typeface="Wingdings" pitchFamily="2" charset="2"/>
              <a:buChar char="ü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Οι γνώσεις, οι ικανότητες και οι δεξιότητες των εργαζομένων που προσδίδουν οικονομική αξία.</a:t>
            </a:r>
          </a:p>
          <a:p>
            <a:pPr>
              <a:buNone/>
            </a:pP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6357958"/>
            <a:ext cx="9688068" cy="76200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λειτουργίες της ΔΑΔ</a:t>
            </a:r>
            <a:b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l-G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11"/>
          <p:cNvSpPr/>
          <p:nvPr/>
        </p:nvSpPr>
        <p:spPr>
          <a:xfrm>
            <a:off x="0" y="6286520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214422"/>
            <a:ext cx="8929717" cy="455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11"/>
          <p:cNvSpPr/>
          <p:nvPr/>
        </p:nvSpPr>
        <p:spPr>
          <a:xfrm>
            <a:off x="0" y="1071546"/>
            <a:ext cx="9144000" cy="71438"/>
          </a:xfrm>
          <a:custGeom>
            <a:avLst/>
            <a:gdLst/>
            <a:ahLst/>
            <a:cxnLst/>
            <a:rect l="l" t="t" r="r" b="b"/>
            <a:pathLst>
              <a:path w="9688068" h="76200">
                <a:moveTo>
                  <a:pt x="0" y="76200"/>
                </a:moveTo>
                <a:lnTo>
                  <a:pt x="9688068" y="76200"/>
                </a:lnTo>
                <a:lnTo>
                  <a:pt x="96880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D041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2990</Words>
  <Application>Microsoft Office PowerPoint</Application>
  <PresentationFormat>Προβολή στην οθόνη (4:3)</PresentationFormat>
  <Paragraphs>485</Paragraphs>
  <Slides>63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63</vt:i4>
      </vt:variant>
    </vt:vector>
  </HeadingPairs>
  <TitlesOfParts>
    <vt:vector size="64" baseType="lpstr">
      <vt:lpstr>Θέμα του Office</vt:lpstr>
      <vt:lpstr>  ΟΡΓΑΝΩΣΗ ΚΑΙ ΔΙΟΙΚΗΣΗ ΤΟΥ ΑΘΛΗΤΙΣΜΟΥ  ΔΙΟΙΚΗΣΗ ΑΝΘΡΩΠΙΝΟΥ ΔΥΝΑΜΙΚΟΥ </vt:lpstr>
      <vt:lpstr>ΟΡΙΣΜΟΣ</vt:lpstr>
      <vt:lpstr> Tι είναι η διοίκηση ανθρώπινων πόρων; </vt:lpstr>
      <vt:lpstr> Tι είναι η διοίκηση ανθρώπινων πόρων; </vt:lpstr>
      <vt:lpstr> Tι είναι η διοίκηση ανθρώπινων πόρων; </vt:lpstr>
      <vt:lpstr>  Δείγμα νόμων των Η.Π.Α. Κατά των διακρίσεων στην εργασία   </vt:lpstr>
      <vt:lpstr> Τι είναι η διοίκηση ανθρώπινων πόρων; </vt:lpstr>
      <vt:lpstr>Στρατηγική Διαχείριση ανθρώπινου δυναμικού </vt:lpstr>
      <vt:lpstr>Οι λειτουργίες της ΔΑΔ </vt:lpstr>
      <vt:lpstr> Οι λειτουργίες της ΔΑΔ </vt:lpstr>
      <vt:lpstr> Βήματα στο στρατηγικό σχεδιασμό του ανθρώπινου δυναμικού. </vt:lpstr>
      <vt:lpstr>Βήματα στο στρατηγικό σχεδιασμό του ανθρώπινου δυναμικού.</vt:lpstr>
      <vt:lpstr>Οι λειτουργίες της ΔΑΔ </vt:lpstr>
      <vt:lpstr> Ανάλυση Αναγκών και Σχεδιασμός εργασίας </vt:lpstr>
      <vt:lpstr>Σημασία της ανάλυσης εργασίας </vt:lpstr>
      <vt:lpstr>Ανάλυση εργασίας</vt:lpstr>
      <vt:lpstr> Περιγραφή Θέσης Εργασίας </vt:lpstr>
      <vt:lpstr> Οι λειτουργίες της ΔΑΔ </vt:lpstr>
      <vt:lpstr> Στελέχωση </vt:lpstr>
      <vt:lpstr>Προσέλκυση ΑΔ </vt:lpstr>
      <vt:lpstr> Επιλογή ΑΔ </vt:lpstr>
      <vt:lpstr>Η διαδικασία της επιλογής</vt:lpstr>
      <vt:lpstr>Βήματα κατά τη διαδικασία επιλογής Λόγοι απόρριψης</vt:lpstr>
      <vt:lpstr>Βάσεις για τα κριτήρια αξιολόγησης </vt:lpstr>
      <vt:lpstr>Βιογραφικά σημειώματα και αιτήσεις </vt:lpstr>
      <vt:lpstr>Δοκιμασίες και δείγματα εργασίας </vt:lpstr>
      <vt:lpstr>Συνεντεύξεις </vt:lpstr>
      <vt:lpstr>Συνεντεύξεις</vt:lpstr>
      <vt:lpstr> Περιεχόμενο </vt:lpstr>
      <vt:lpstr>Συνεντεύξεις</vt:lpstr>
      <vt:lpstr>Ενδεικτικές ερωτήσεις</vt:lpstr>
      <vt:lpstr> Τελική επιλογή </vt:lpstr>
      <vt:lpstr>Οι λειτουργίες της ΔΑΔ</vt:lpstr>
      <vt:lpstr>Εκπαίδευση και ανάπτυξη δυναμικού </vt:lpstr>
      <vt:lpstr> Εκπαίδευση και ανάπτυξη δυναμικού </vt:lpstr>
      <vt:lpstr> Διαστάσεις της εκπαίδευσης </vt:lpstr>
      <vt:lpstr> Οι λειτουργίες της ΔΑΔ </vt:lpstr>
      <vt:lpstr>Αξιολόγηση απόδοσης </vt:lpstr>
      <vt:lpstr>Αξιολόγηση απόδοσης </vt:lpstr>
      <vt:lpstr>Αξιολόγηση απόδοσης </vt:lpstr>
      <vt:lpstr>Περιοχές κριτηρίων (ενδεικτικά)</vt:lpstr>
      <vt:lpstr>Εγκυρότητα κριτηρίων</vt:lpstr>
      <vt:lpstr>Αξιολόγηση Απόδοσης </vt:lpstr>
      <vt:lpstr>Συστήματα Αξιολόγησης </vt:lpstr>
      <vt:lpstr> Πηγές πληροφοριών Αξιολόγησης </vt:lpstr>
      <vt:lpstr> Αξιολόγηση απόδοσης </vt:lpstr>
      <vt:lpstr>Βελτίωση Απόδοσης</vt:lpstr>
      <vt:lpstr> Οι λειτουργίες της ΔΑΔ </vt:lpstr>
      <vt:lpstr>Ανταμοιβή και Παρακίνηση</vt:lpstr>
      <vt:lpstr>Αμοιβές και ικανοποίηση</vt:lpstr>
      <vt:lpstr>Αμοιβές και ικανοποίηση</vt:lpstr>
      <vt:lpstr>Αμοιβές</vt:lpstr>
      <vt:lpstr> Μεταβλητές αμοιβές (Κίνητρα) </vt:lpstr>
      <vt:lpstr> Ανταμοιβές </vt:lpstr>
      <vt:lpstr>Οι λειτουργίες της ΔΑΔ</vt:lpstr>
      <vt:lpstr> Εργασιακές Σχέσεις </vt:lpstr>
      <vt:lpstr>Εργασιακές Σχέσεις</vt:lpstr>
      <vt:lpstr>ΔΑΔ και Οργανωσιακή Κουλτούρα</vt:lpstr>
      <vt:lpstr>ΔΑΔ και Οργανωσιακή Κουλτούρα</vt:lpstr>
      <vt:lpstr>ΔΑΔ και Κοινωνικά Ζητήματα</vt:lpstr>
      <vt:lpstr> ΔΑΔ και Κοινωνικά Ζητήματα </vt:lpstr>
      <vt:lpstr> ΔΑΔ και Κοινωνικά Ζητήματα </vt:lpstr>
      <vt:lpstr> ΔΑΔ και Κοινωνικά Ζητήματα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ΟΡΓΑΝΩΣΗ ΚΑΙ ΔΙΟΙΚΗΣΗ ΤΟΥ ΑΘΛΗΤΙΣΜΟΥ ΔΙΟΙΚΗΣΗ ΑΝΘΡΩΠΙΝΟΥ ΔΥΝΑΜΙΚΟΥ </dc:title>
  <dc:creator>MATINA</dc:creator>
  <cp:lastModifiedBy>MATINA</cp:lastModifiedBy>
  <cp:revision>47</cp:revision>
  <dcterms:created xsi:type="dcterms:W3CDTF">2024-04-25T17:45:55Z</dcterms:created>
  <dcterms:modified xsi:type="dcterms:W3CDTF">2024-05-22T06:05:52Z</dcterms:modified>
</cp:coreProperties>
</file>