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1" r:id="rId4"/>
    <p:sldId id="260" r:id="rId5"/>
    <p:sldId id="262" r:id="rId6"/>
    <p:sldId id="263" r:id="rId7"/>
    <p:sldId id="264" r:id="rId8"/>
    <p:sldId id="257" r:id="rId9"/>
    <p:sldId id="267" r:id="rId10"/>
    <p:sldId id="265" r:id="rId11"/>
    <p:sldId id="266" r:id="rId12"/>
    <p:sldId id="268" r:id="rId13"/>
    <p:sldId id="25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544" autoAdjust="0"/>
    <p:restoredTop sz="94660"/>
  </p:normalViewPr>
  <p:slideViewPr>
    <p:cSldViewPr snapToGrid="0">
      <p:cViewPr varScale="1">
        <p:scale>
          <a:sx n="69" d="100"/>
          <a:sy n="69" d="100"/>
        </p:scale>
        <p:origin x="-630"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911" y="1460662"/>
            <a:ext cx="10586434" cy="1646302"/>
          </a:xfrm>
        </p:spPr>
        <p:txBody>
          <a:bodyPr/>
          <a:lstStyle/>
          <a:p>
            <a:pPr algn="ctr"/>
            <a:r>
              <a:rPr lang="el-GR" sz="4800" u="sng" dirty="0" smtClean="0">
                <a:solidFill>
                  <a:schemeClr val="accent2">
                    <a:lumMod val="75000"/>
                  </a:schemeClr>
                </a:solidFill>
              </a:rPr>
              <a:t>ΟΝΥΧΟΜΥΚΗΤΙΑΣΗ </a:t>
            </a:r>
            <a:br>
              <a:rPr lang="el-GR" sz="4800" u="sng" dirty="0" smtClean="0">
                <a:solidFill>
                  <a:schemeClr val="accent2">
                    <a:lumMod val="75000"/>
                  </a:schemeClr>
                </a:solidFill>
              </a:rPr>
            </a:br>
            <a:r>
              <a:rPr lang="el-GR" sz="4800" u="sng" dirty="0" smtClean="0">
                <a:solidFill>
                  <a:schemeClr val="accent2">
                    <a:lumMod val="75000"/>
                  </a:schemeClr>
                </a:solidFill>
              </a:rPr>
              <a:t>Β’ΜΕΡΟΣ</a:t>
            </a:r>
            <a:r>
              <a:rPr lang="el-GR" u="sng" dirty="0"/>
              <a:t/>
            </a:r>
            <a:br>
              <a:rPr lang="el-GR" u="sng" dirty="0"/>
            </a:br>
            <a:endParaRPr lang="en-US" u="sng" dirty="0"/>
          </a:p>
        </p:txBody>
      </p:sp>
      <p:sp>
        <p:nvSpPr>
          <p:cNvPr id="3" name="Subtitle 2"/>
          <p:cNvSpPr>
            <a:spLocks noGrp="1"/>
          </p:cNvSpPr>
          <p:nvPr>
            <p:ph type="subTitle" idx="1"/>
          </p:nvPr>
        </p:nvSpPr>
        <p:spPr>
          <a:xfrm>
            <a:off x="4077729" y="4050833"/>
            <a:ext cx="5278664" cy="1096899"/>
          </a:xfrm>
        </p:spPr>
        <p:txBody>
          <a:bodyPr>
            <a:noAutofit/>
          </a:bodyPr>
          <a:lstStyle/>
          <a:p>
            <a:r>
              <a:rPr lang="el-GR" sz="2000" b="1" dirty="0" smtClean="0">
                <a:solidFill>
                  <a:schemeClr val="accent1">
                    <a:lumMod val="75000"/>
                  </a:schemeClr>
                </a:solidFill>
                <a:latin typeface="Calibri" pitchFamily="34" charset="0"/>
              </a:rPr>
              <a:t>Ειδικότητα</a:t>
            </a:r>
            <a:r>
              <a:rPr lang="en-US" sz="2000" b="1" dirty="0" smtClean="0">
                <a:solidFill>
                  <a:schemeClr val="accent1">
                    <a:lumMod val="75000"/>
                  </a:schemeClr>
                </a:solidFill>
                <a:latin typeface="Calibri" pitchFamily="34" charset="0"/>
              </a:rPr>
              <a:t>: </a:t>
            </a:r>
            <a:r>
              <a:rPr lang="el-GR" sz="2000" b="1" dirty="0" smtClean="0">
                <a:solidFill>
                  <a:schemeClr val="accent1">
                    <a:lumMod val="75000"/>
                  </a:schemeClr>
                </a:solidFill>
                <a:latin typeface="Calibri" pitchFamily="34" charset="0"/>
              </a:rPr>
              <a:t>Τεχνικός Αισθητικός Ποδολογίας – Καλλωπισμού Νυχιών και Ονυχοπλαστικής</a:t>
            </a:r>
          </a:p>
          <a:p>
            <a:r>
              <a:rPr lang="el-GR" sz="2000" b="1" dirty="0" smtClean="0">
                <a:solidFill>
                  <a:schemeClr val="accent1">
                    <a:lumMod val="75000"/>
                  </a:schemeClr>
                </a:solidFill>
                <a:latin typeface="Calibri" pitchFamily="34" charset="0"/>
              </a:rPr>
              <a:t>Γ΄Εξάμηνο</a:t>
            </a:r>
          </a:p>
          <a:p>
            <a:r>
              <a:rPr lang="el-GR" sz="2000" b="1" dirty="0" smtClean="0">
                <a:solidFill>
                  <a:schemeClr val="accent1">
                    <a:lumMod val="75000"/>
                  </a:schemeClr>
                </a:solidFill>
                <a:latin typeface="Calibri" pitchFamily="34" charset="0"/>
              </a:rPr>
              <a:t>Μάθημα</a:t>
            </a:r>
            <a:r>
              <a:rPr lang="en-US" sz="2000" b="1" dirty="0" smtClean="0">
                <a:solidFill>
                  <a:schemeClr val="accent1">
                    <a:lumMod val="75000"/>
                  </a:schemeClr>
                </a:solidFill>
                <a:latin typeface="Calibri" pitchFamily="34" charset="0"/>
              </a:rPr>
              <a:t>:</a:t>
            </a:r>
            <a:r>
              <a:rPr lang="el-GR" sz="2000" b="1" dirty="0" smtClean="0">
                <a:solidFill>
                  <a:schemeClr val="accent1">
                    <a:lumMod val="75000"/>
                  </a:schemeClr>
                </a:solidFill>
                <a:latin typeface="Calibri" pitchFamily="34" charset="0"/>
              </a:rPr>
              <a:t>Πρακτικές Ασκήσεις Ποδολογίας</a:t>
            </a:r>
            <a:r>
              <a:rPr lang="en-US" sz="2000" b="1" dirty="0" smtClean="0">
                <a:solidFill>
                  <a:schemeClr val="accent1">
                    <a:lumMod val="75000"/>
                  </a:schemeClr>
                </a:solidFill>
                <a:latin typeface="Calibri" pitchFamily="34" charset="0"/>
              </a:rPr>
              <a:t> </a:t>
            </a:r>
            <a:endParaRPr lang="el-GR" sz="2000" b="1" dirty="0" smtClean="0">
              <a:solidFill>
                <a:schemeClr val="accent1">
                  <a:lumMod val="75000"/>
                </a:schemeClr>
              </a:solidFill>
              <a:latin typeface="Calibri" pitchFamily="34" charset="0"/>
            </a:endParaRPr>
          </a:p>
          <a:p>
            <a:r>
              <a:rPr lang="el-GR" sz="2000" b="1" dirty="0" smtClean="0">
                <a:solidFill>
                  <a:schemeClr val="accent1">
                    <a:lumMod val="75000"/>
                  </a:schemeClr>
                </a:solidFill>
                <a:latin typeface="Calibri" pitchFamily="34" charset="0"/>
              </a:rPr>
              <a:t>Ματοπούλου Ελένη</a:t>
            </a:r>
          </a:p>
          <a:p>
            <a:r>
              <a:rPr lang="el-GR" sz="2000" b="1" dirty="0" smtClean="0">
                <a:solidFill>
                  <a:schemeClr val="accent1">
                    <a:lumMod val="75000"/>
                  </a:schemeClr>
                </a:solidFill>
                <a:latin typeface="Calibri" pitchFamily="34" charset="0"/>
              </a:rPr>
              <a:t>Θεσσαλονίκη </a:t>
            </a:r>
            <a:r>
              <a:rPr lang="el-GR" sz="2000" b="1" dirty="0" smtClean="0">
                <a:solidFill>
                  <a:schemeClr val="accent1">
                    <a:lumMod val="75000"/>
                  </a:schemeClr>
                </a:solidFill>
                <a:latin typeface="Calibri" pitchFamily="34" charset="0"/>
              </a:rPr>
              <a:t>202</a:t>
            </a:r>
            <a:r>
              <a:rPr lang="en-US" sz="2000" b="1" dirty="0" smtClean="0">
                <a:solidFill>
                  <a:schemeClr val="accent1">
                    <a:lumMod val="75000"/>
                  </a:schemeClr>
                </a:solidFill>
                <a:latin typeface="Calibri" pitchFamily="34" charset="0"/>
              </a:rPr>
              <a:t>2</a:t>
            </a:r>
            <a:r>
              <a:rPr lang="el-GR" sz="2000" b="1" dirty="0" smtClean="0">
                <a:solidFill>
                  <a:schemeClr val="accent1">
                    <a:lumMod val="75000"/>
                  </a:schemeClr>
                </a:solidFill>
                <a:latin typeface="Calibri" pitchFamily="34" charset="0"/>
              </a:rPr>
              <a:t> </a:t>
            </a:r>
            <a:endParaRPr lang="en-US" sz="2000" b="1" dirty="0">
              <a:solidFill>
                <a:schemeClr val="accent1">
                  <a:lumMod val="75000"/>
                </a:schemeClr>
              </a:solidFill>
              <a:latin typeface="Calibri" pitchFamily="34" charset="0"/>
            </a:endParaRPr>
          </a:p>
        </p:txBody>
      </p:sp>
    </p:spTree>
    <p:extLst>
      <p:ext uri="{BB962C8B-B14F-4D97-AF65-F5344CB8AC3E}">
        <p14:creationId xmlns="" xmlns:p14="http://schemas.microsoft.com/office/powerpoint/2010/main" val="1795928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83027" y="2202761"/>
            <a:ext cx="6096000" cy="2246769"/>
          </a:xfrm>
          <a:prstGeom prst="rect">
            <a:avLst/>
          </a:prstGeom>
          <a:solidFill>
            <a:schemeClr val="accent1">
              <a:lumMod val="20000"/>
              <a:lumOff val="80000"/>
            </a:schemeClr>
          </a:solidFill>
          <a:ln w="28575">
            <a:solidFill>
              <a:schemeClr val="accent2"/>
            </a:solidFill>
          </a:ln>
        </p:spPr>
        <p:txBody>
          <a:bodyPr>
            <a:spAutoFit/>
          </a:bodyPr>
          <a:lstStyle/>
          <a:p>
            <a:pPr algn="ctr"/>
            <a:r>
              <a:rPr lang="el-GR" sz="2800" dirty="0" smtClean="0">
                <a:solidFill>
                  <a:schemeClr val="accent1">
                    <a:lumMod val="75000"/>
                  </a:schemeClr>
                </a:solidFill>
                <a:latin typeface="Calibri" pitchFamily="34" charset="0"/>
              </a:rPr>
              <a:t>Η </a:t>
            </a:r>
            <a:r>
              <a:rPr lang="el-GR" sz="2800" u="sng" dirty="0" smtClean="0">
                <a:solidFill>
                  <a:schemeClr val="accent1">
                    <a:lumMod val="75000"/>
                  </a:schemeClr>
                </a:solidFill>
                <a:latin typeface="Calibri" pitchFamily="34" charset="0"/>
              </a:rPr>
              <a:t>πρωτογενής</a:t>
            </a:r>
            <a:r>
              <a:rPr lang="el-GR" sz="2800" dirty="0" smtClean="0">
                <a:solidFill>
                  <a:schemeClr val="accent1">
                    <a:lumMod val="75000"/>
                  </a:schemeClr>
                </a:solidFill>
                <a:latin typeface="Calibri" pitchFamily="34" charset="0"/>
              </a:rPr>
              <a:t> χαρακτηρίζεται από δυσχρωματικές, ημικυκλικές, λευκοκίτρινες ή υποπράσινες κηλίδες οι οποίες φανίζονται στο πλάγιο χείλος ή στο ελεύθερο άκρο του νυχιού.</a:t>
            </a:r>
            <a:endParaRPr lang="el-GR" sz="2800" dirty="0">
              <a:solidFill>
                <a:schemeClr val="accent1">
                  <a:lumMod val="75000"/>
                </a:schemeClr>
              </a:solidFill>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98357" y="2250643"/>
            <a:ext cx="6096000" cy="2246769"/>
          </a:xfrm>
          <a:prstGeom prst="rect">
            <a:avLst/>
          </a:prstGeom>
          <a:solidFill>
            <a:schemeClr val="accent1">
              <a:lumMod val="20000"/>
              <a:lumOff val="80000"/>
            </a:schemeClr>
          </a:solidFill>
          <a:ln w="28575">
            <a:solidFill>
              <a:schemeClr val="accent2"/>
            </a:solidFill>
          </a:ln>
        </p:spPr>
        <p:txBody>
          <a:bodyPr>
            <a:spAutoFit/>
          </a:bodyPr>
          <a:lstStyle/>
          <a:p>
            <a:pPr algn="ctr"/>
            <a:r>
              <a:rPr lang="el-GR" sz="2800" dirty="0" smtClean="0">
                <a:solidFill>
                  <a:schemeClr val="accent1">
                    <a:lumMod val="75000"/>
                  </a:schemeClr>
                </a:solidFill>
                <a:latin typeface="Calibri" pitchFamily="34" charset="0"/>
              </a:rPr>
              <a:t>Η </a:t>
            </a:r>
            <a:r>
              <a:rPr lang="el-GR" sz="2800" u="sng" dirty="0" smtClean="0">
                <a:solidFill>
                  <a:schemeClr val="accent1">
                    <a:lumMod val="75000"/>
                  </a:schemeClr>
                </a:solidFill>
                <a:latin typeface="Calibri" pitchFamily="34" charset="0"/>
              </a:rPr>
              <a:t>δευτερογενής</a:t>
            </a:r>
            <a:r>
              <a:rPr lang="el-GR" sz="2800" dirty="0" smtClean="0">
                <a:solidFill>
                  <a:schemeClr val="accent1">
                    <a:lumMod val="75000"/>
                  </a:schemeClr>
                </a:solidFill>
                <a:latin typeface="Calibri" pitchFamily="34" charset="0"/>
              </a:rPr>
              <a:t> ονυχία εκ κάντιντα είναι συχνότερη και εμφανίζεται συνήθως με παρωνυχία. Χαρακτηρίζεται από νυχιά με γραμμώσεις ή και άλλες αλλοιώσεις.</a:t>
            </a:r>
            <a:endParaRPr lang="el-GR" sz="2800" dirty="0">
              <a:solidFill>
                <a:schemeClr val="accent1">
                  <a:lumMod val="75000"/>
                </a:schemeClr>
              </a:solidFill>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62465" y="1474573"/>
            <a:ext cx="9185189" cy="3477875"/>
          </a:xfrm>
          <a:prstGeom prst="rect">
            <a:avLst/>
          </a:prstGeom>
          <a:noFill/>
        </p:spPr>
        <p:txBody>
          <a:bodyPr wrap="square" rtlCol="0">
            <a:spAutoFit/>
          </a:bodyPr>
          <a:lstStyle/>
          <a:p>
            <a:pPr algn="ctr"/>
            <a:r>
              <a:rPr lang="el-GR" sz="2000" u="sng" dirty="0" smtClean="0">
                <a:solidFill>
                  <a:schemeClr val="accent2">
                    <a:lumMod val="75000"/>
                  </a:schemeClr>
                </a:solidFill>
                <a:latin typeface="Calibri" pitchFamily="34" charset="0"/>
              </a:rPr>
              <a:t>Αναφέρατε τις χρωματικές αλλοιώσεις που μπορούν να εμφανιστούν στα νύχια.</a:t>
            </a:r>
            <a:endParaRPr lang="en-US" sz="2000" u="sng" dirty="0" smtClean="0">
              <a:solidFill>
                <a:schemeClr val="accent2">
                  <a:lumMod val="75000"/>
                </a:schemeClr>
              </a:solidFill>
              <a:latin typeface="Calibri" pitchFamily="34" charset="0"/>
            </a:endParaRPr>
          </a:p>
          <a:p>
            <a:pPr algn="ctr"/>
            <a:endParaRPr lang="en-US" sz="2000" u="sng" dirty="0" smtClean="0">
              <a:solidFill>
                <a:schemeClr val="accent2">
                  <a:lumMod val="75000"/>
                </a:schemeClr>
              </a:solidFill>
              <a:latin typeface="Calibri" pitchFamily="34" charset="0"/>
            </a:endParaRPr>
          </a:p>
          <a:p>
            <a:pPr algn="ctr"/>
            <a:endParaRPr lang="en-US" sz="2000" u="sng" dirty="0" smtClean="0">
              <a:solidFill>
                <a:schemeClr val="accent2">
                  <a:lumMod val="75000"/>
                </a:schemeClr>
              </a:solidFill>
              <a:latin typeface="Calibri" pitchFamily="34" charset="0"/>
            </a:endParaRPr>
          </a:p>
          <a:p>
            <a:pPr algn="ctr" fontAlgn="base"/>
            <a:r>
              <a:rPr lang="el-GR" sz="2000" dirty="0" smtClean="0">
                <a:solidFill>
                  <a:schemeClr val="accent2">
                    <a:lumMod val="75000"/>
                  </a:schemeClr>
                </a:solidFill>
                <a:latin typeface="Calibri" pitchFamily="34" charset="0"/>
              </a:rPr>
              <a:t>Λευκό,</a:t>
            </a:r>
            <a:r>
              <a:rPr lang="en-US" sz="2000" dirty="0" smtClean="0">
                <a:solidFill>
                  <a:schemeClr val="accent2">
                    <a:lumMod val="75000"/>
                  </a:schemeClr>
                </a:solidFill>
                <a:latin typeface="Calibri" pitchFamily="34" charset="0"/>
              </a:rPr>
              <a:t> </a:t>
            </a:r>
            <a:r>
              <a:rPr lang="el-GR" sz="2000" dirty="0" smtClean="0">
                <a:solidFill>
                  <a:schemeClr val="accent2">
                    <a:lumMod val="75000"/>
                  </a:schemeClr>
                </a:solidFill>
                <a:latin typeface="Calibri" pitchFamily="34" charset="0"/>
              </a:rPr>
              <a:t>ωχρό,</a:t>
            </a:r>
            <a:r>
              <a:rPr lang="en-US" sz="2000" dirty="0" smtClean="0">
                <a:solidFill>
                  <a:schemeClr val="accent2">
                    <a:lumMod val="75000"/>
                  </a:schemeClr>
                </a:solidFill>
                <a:latin typeface="Calibri" pitchFamily="34" charset="0"/>
              </a:rPr>
              <a:t> </a:t>
            </a:r>
            <a:r>
              <a:rPr lang="el-GR" sz="2000" dirty="0" smtClean="0">
                <a:solidFill>
                  <a:schemeClr val="accent2">
                    <a:lumMod val="75000"/>
                  </a:schemeClr>
                </a:solidFill>
                <a:latin typeface="Calibri" pitchFamily="34" charset="0"/>
              </a:rPr>
              <a:t>κίτρινο, καφέ,ερυθρό,κυανωτικό,υπολύανο,υπόφαιο,καφεκίτρινο,μελανό,χρυσαφί,πορφυρό,</a:t>
            </a:r>
            <a:endParaRPr lang="en-US" sz="2000" dirty="0" smtClean="0">
              <a:solidFill>
                <a:schemeClr val="accent2">
                  <a:lumMod val="75000"/>
                </a:schemeClr>
              </a:solidFill>
              <a:latin typeface="Calibri" pitchFamily="34" charset="0"/>
            </a:endParaRPr>
          </a:p>
          <a:p>
            <a:pPr algn="ctr" fontAlgn="base"/>
            <a:r>
              <a:rPr lang="el-GR" sz="2000" dirty="0" smtClean="0">
                <a:solidFill>
                  <a:schemeClr val="accent2">
                    <a:lumMod val="75000"/>
                  </a:schemeClr>
                </a:solidFill>
                <a:latin typeface="Calibri" pitchFamily="34" charset="0"/>
              </a:rPr>
              <a:t>Πορτοκαλί</a:t>
            </a:r>
            <a:r>
              <a:rPr lang="en-US" sz="2000" dirty="0" smtClean="0">
                <a:solidFill>
                  <a:schemeClr val="accent2">
                    <a:lumMod val="75000"/>
                  </a:schemeClr>
                </a:solidFill>
                <a:latin typeface="Calibri" pitchFamily="34" charset="0"/>
              </a:rPr>
              <a:t>,</a:t>
            </a:r>
            <a:endParaRPr lang="el-GR" sz="2000" dirty="0" smtClean="0">
              <a:solidFill>
                <a:schemeClr val="accent2">
                  <a:lumMod val="75000"/>
                </a:schemeClr>
              </a:solidFill>
              <a:latin typeface="Calibri" pitchFamily="34" charset="0"/>
            </a:endParaRPr>
          </a:p>
          <a:p>
            <a:pPr algn="ctr" fontAlgn="base"/>
            <a:r>
              <a:rPr lang="el-GR" sz="2000" dirty="0" smtClean="0">
                <a:solidFill>
                  <a:schemeClr val="accent2">
                    <a:lumMod val="75000"/>
                  </a:schemeClr>
                </a:solidFill>
                <a:latin typeface="Calibri" pitchFamily="34" charset="0"/>
              </a:rPr>
              <a:t>Ποικίλο</a:t>
            </a:r>
            <a:endParaRPr lang="en-US" sz="2000" dirty="0" smtClean="0">
              <a:solidFill>
                <a:schemeClr val="accent2">
                  <a:lumMod val="75000"/>
                </a:schemeClr>
              </a:solidFill>
              <a:latin typeface="Calibri" pitchFamily="34" charset="0"/>
            </a:endParaRPr>
          </a:p>
          <a:p>
            <a:pPr algn="ctr" fontAlgn="base"/>
            <a:endParaRPr lang="en-US" sz="2000" dirty="0" smtClean="0">
              <a:solidFill>
                <a:schemeClr val="accent2">
                  <a:lumMod val="75000"/>
                </a:schemeClr>
              </a:solidFill>
              <a:latin typeface="Calibri" pitchFamily="34" charset="0"/>
            </a:endParaRPr>
          </a:p>
          <a:p>
            <a:pPr algn="ctr" fontAlgn="base"/>
            <a:endParaRPr lang="en-US" sz="2000" dirty="0" smtClean="0">
              <a:solidFill>
                <a:schemeClr val="accent2">
                  <a:lumMod val="75000"/>
                </a:schemeClr>
              </a:solidFill>
              <a:latin typeface="Calibri" pitchFamily="34" charset="0"/>
            </a:endParaRPr>
          </a:p>
          <a:p>
            <a:pPr algn="ctr" fontAlgn="base"/>
            <a:r>
              <a:rPr lang="en-US" sz="2000"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ερώτηση πιστοποίησης β’ ομάδα – ειδικές ερωτήσεις)</a:t>
            </a:r>
          </a:p>
          <a:p>
            <a:pPr algn="ctr"/>
            <a:endParaRPr lang="el-GR" sz="2000" u="sng" dirty="0">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0" y="959049"/>
            <a:ext cx="10858576" cy="707886"/>
          </a:xfrm>
          <a:prstGeom prst="rect">
            <a:avLst/>
          </a:prstGeom>
          <a:noFill/>
        </p:spPr>
        <p:txBody>
          <a:bodyPr wrap="square" rtlCol="0">
            <a:spAutoFit/>
          </a:bodyPr>
          <a:lstStyle/>
          <a:p>
            <a:pPr algn="ctr"/>
            <a:r>
              <a:rPr lang="el-GR" sz="4000" b="1" dirty="0" smtClean="0">
                <a:solidFill>
                  <a:schemeClr val="accent2">
                    <a:lumMod val="75000"/>
                  </a:schemeClr>
                </a:solidFill>
                <a:latin typeface="Calibri" pitchFamily="34" charset="0"/>
              </a:rPr>
              <a:t>Ευχαριστώ για την προσοχή σας</a:t>
            </a:r>
            <a:endParaRPr lang="el-GR" sz="4000" b="1" dirty="0">
              <a:solidFill>
                <a:schemeClr val="accent2">
                  <a:lumMod val="75000"/>
                </a:schemeClr>
              </a:solidFill>
              <a:latin typeface="Calibri" pitchFamily="34" charset="0"/>
            </a:endParaRPr>
          </a:p>
        </p:txBody>
      </p:sp>
      <p:pic>
        <p:nvPicPr>
          <p:cNvPr id="3"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696995" y="1927654"/>
            <a:ext cx="7453754" cy="3650994"/>
          </a:xfrm>
          <a:prstGeom prst="rect">
            <a:avLst/>
          </a:prstGeom>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50789" y="2802579"/>
            <a:ext cx="6096000" cy="1815882"/>
          </a:xfrm>
          <a:prstGeom prst="rect">
            <a:avLst/>
          </a:prstGeom>
          <a:solidFill>
            <a:schemeClr val="accent1">
              <a:lumMod val="20000"/>
              <a:lumOff val="80000"/>
            </a:schemeClr>
          </a:solidFill>
          <a:ln w="28575">
            <a:solidFill>
              <a:schemeClr val="accent2"/>
            </a:solidFill>
          </a:ln>
        </p:spPr>
        <p:txBody>
          <a:bodyPr>
            <a:spAutoFit/>
          </a:bodyPr>
          <a:lstStyle/>
          <a:p>
            <a:pPr algn="ctr"/>
            <a:r>
              <a:rPr lang="el-GR" sz="2800" dirty="0" smtClean="0">
                <a:solidFill>
                  <a:schemeClr val="accent1">
                    <a:lumMod val="75000"/>
                  </a:schemeClr>
                </a:solidFill>
                <a:latin typeface="Calibri" pitchFamily="34" charset="0"/>
              </a:rPr>
              <a:t>Παρατηρούνται κυρίως στους ενήλικες, ενδιαφέρουν τα νύχια των χεριών και των ποδιών και οφείλονται κυρίως στην κάντιντα και στα τριχόφυτα.</a:t>
            </a:r>
            <a:endParaRPr lang="el-GR" sz="2800" dirty="0">
              <a:solidFill>
                <a:schemeClr val="accent1">
                  <a:lumMod val="75000"/>
                </a:schemeClr>
              </a:solidFill>
              <a:latin typeface="Calibri" pitchFamily="34" charset="0"/>
            </a:endParaRPr>
          </a:p>
        </p:txBody>
      </p:sp>
      <p:pic>
        <p:nvPicPr>
          <p:cNvPr id="3" name="Picture 2" descr="✅ Καταπολεμήστε την ονυχομυκητίαση με τρία φυσικά συστατικά - YouTube"/>
          <p:cNvPicPr>
            <a:picLocks noChangeAspect="1" noChangeArrowheads="1"/>
          </p:cNvPicPr>
          <p:nvPr/>
        </p:nvPicPr>
        <p:blipFill>
          <a:blip r:embed="rId2"/>
          <a:srcRect t="12694" r="49169" b="13072"/>
          <a:stretch>
            <a:fillRect/>
          </a:stretch>
        </p:blipFill>
        <p:spPr bwMode="auto">
          <a:xfrm>
            <a:off x="7223640" y="2405448"/>
            <a:ext cx="2324014" cy="254549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58313" y="2102362"/>
            <a:ext cx="6096000" cy="3046988"/>
          </a:xfrm>
          <a:prstGeom prst="rect">
            <a:avLst/>
          </a:prstGeom>
          <a:solidFill>
            <a:schemeClr val="accent1">
              <a:lumMod val="20000"/>
              <a:lumOff val="80000"/>
            </a:schemeClr>
          </a:solidFill>
          <a:ln w="28575">
            <a:solidFill>
              <a:schemeClr val="accent2"/>
            </a:solidFill>
            <a:prstDash val="solid"/>
          </a:ln>
        </p:spPr>
        <p:txBody>
          <a:bodyPr>
            <a:spAutoFit/>
          </a:bodyPr>
          <a:lstStyle/>
          <a:p>
            <a:r>
              <a:rPr lang="el-GR" sz="2400" dirty="0" smtClean="0">
                <a:solidFill>
                  <a:schemeClr val="accent1">
                    <a:lumMod val="75000"/>
                  </a:schemeClr>
                </a:solidFill>
                <a:latin typeface="Calibri" pitchFamily="34" charset="0"/>
              </a:rPr>
              <a:t>Χαρακτηρίζεται από τριών ειδών αλλοιώσεις:</a:t>
            </a:r>
          </a:p>
          <a:p>
            <a:endParaRPr lang="el-GR" sz="2400" dirty="0" smtClean="0">
              <a:solidFill>
                <a:schemeClr val="accent1">
                  <a:lumMod val="75000"/>
                </a:schemeClr>
              </a:solidFill>
              <a:latin typeface="Calibri" pitchFamily="34" charset="0"/>
            </a:endParaRPr>
          </a:p>
          <a:p>
            <a:r>
              <a:rPr lang="el-GR" sz="2400" dirty="0" smtClean="0">
                <a:solidFill>
                  <a:schemeClr val="accent1">
                    <a:lumMod val="75000"/>
                  </a:schemeClr>
                </a:solidFill>
                <a:latin typeface="Calibri" pitchFamily="34" charset="0"/>
              </a:rPr>
              <a:t> </a:t>
            </a:r>
          </a:p>
          <a:p>
            <a:pPr>
              <a:buFont typeface="Wingdings" pitchFamily="2" charset="2"/>
              <a:buChar char="Ø"/>
            </a:pPr>
            <a:r>
              <a:rPr lang="el-GR" sz="2400" dirty="0" smtClean="0">
                <a:solidFill>
                  <a:schemeClr val="accent1">
                    <a:lumMod val="75000"/>
                  </a:schemeClr>
                </a:solidFill>
                <a:latin typeface="Calibri" pitchFamily="34" charset="0"/>
              </a:rPr>
              <a:t>υπερκεράτωση</a:t>
            </a:r>
            <a:r>
              <a:rPr lang="el-GR" sz="2000" dirty="0" smtClean="0">
                <a:solidFill>
                  <a:schemeClr val="accent1">
                    <a:lumMod val="75000"/>
                  </a:schemeClr>
                </a:solidFill>
                <a:latin typeface="Calibri" pitchFamily="34" charset="0"/>
              </a:rPr>
              <a:t> </a:t>
            </a:r>
            <a:r>
              <a:rPr lang="el-GR" sz="2400" dirty="0" smtClean="0">
                <a:solidFill>
                  <a:schemeClr val="accent1">
                    <a:lumMod val="75000"/>
                  </a:schemeClr>
                </a:solidFill>
                <a:latin typeface="Calibri" pitchFamily="34" charset="0"/>
              </a:rPr>
              <a:t>του υπονυχίου</a:t>
            </a:r>
          </a:p>
          <a:p>
            <a:pPr>
              <a:buFont typeface="Wingdings" pitchFamily="2" charset="2"/>
              <a:buChar char="Ø"/>
            </a:pPr>
            <a:endParaRPr lang="el-GR" sz="2400" dirty="0" smtClean="0">
              <a:solidFill>
                <a:schemeClr val="accent1">
                  <a:lumMod val="75000"/>
                </a:schemeClr>
              </a:solidFill>
              <a:latin typeface="Calibri" pitchFamily="34" charset="0"/>
            </a:endParaRPr>
          </a:p>
          <a:p>
            <a:pPr>
              <a:buFont typeface="Wingdings" pitchFamily="2" charset="2"/>
              <a:buChar char="Ø"/>
            </a:pPr>
            <a:r>
              <a:rPr lang="el-GR" sz="2400" dirty="0" smtClean="0">
                <a:solidFill>
                  <a:schemeClr val="accent1">
                    <a:lumMod val="75000"/>
                  </a:schemeClr>
                </a:solidFill>
                <a:latin typeface="Calibri" pitchFamily="34" charset="0"/>
              </a:rPr>
              <a:t>αλλοίωση του χρώματος των νυχιών και </a:t>
            </a:r>
          </a:p>
          <a:p>
            <a:pPr>
              <a:buFont typeface="Wingdings" pitchFamily="2" charset="2"/>
              <a:buChar char="Ø"/>
            </a:pPr>
            <a:endParaRPr lang="el-GR" sz="2400" dirty="0" smtClean="0">
              <a:solidFill>
                <a:schemeClr val="accent1">
                  <a:lumMod val="75000"/>
                </a:schemeClr>
              </a:solidFill>
              <a:latin typeface="Calibri" pitchFamily="34" charset="0"/>
            </a:endParaRPr>
          </a:p>
          <a:p>
            <a:pPr>
              <a:buFont typeface="Wingdings" pitchFamily="2" charset="2"/>
              <a:buChar char="Ø"/>
            </a:pPr>
            <a:r>
              <a:rPr lang="el-GR" sz="2400" dirty="0" smtClean="0">
                <a:solidFill>
                  <a:schemeClr val="accent1">
                    <a:lumMod val="75000"/>
                  </a:schemeClr>
                </a:solidFill>
                <a:latin typeface="Calibri" pitchFamily="34" charset="0"/>
              </a:rPr>
              <a:t>καταστροφή αυτών.</a:t>
            </a:r>
            <a:endParaRPr lang="el-GR" sz="2400" dirty="0">
              <a:solidFill>
                <a:schemeClr val="accent1">
                  <a:lumMod val="75000"/>
                </a:schemeClr>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Onychomycosis - Dermatology - Medbullets Step 1"/>
          <p:cNvPicPr>
            <a:picLocks noChangeAspect="1" noChangeArrowheads="1"/>
          </p:cNvPicPr>
          <p:nvPr/>
        </p:nvPicPr>
        <p:blipFill>
          <a:blip r:embed="rId2"/>
          <a:srcRect/>
          <a:stretch>
            <a:fillRect/>
          </a:stretch>
        </p:blipFill>
        <p:spPr bwMode="auto">
          <a:xfrm flipH="1">
            <a:off x="2519835" y="1351006"/>
            <a:ext cx="5715000" cy="3810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73428" y="1524000"/>
            <a:ext cx="7191631" cy="3539430"/>
          </a:xfrm>
          <a:prstGeom prst="rect">
            <a:avLst/>
          </a:prstGeom>
          <a:solidFill>
            <a:schemeClr val="accent1">
              <a:lumMod val="20000"/>
              <a:lumOff val="80000"/>
            </a:schemeClr>
          </a:solidFill>
          <a:ln w="28575">
            <a:solidFill>
              <a:schemeClr val="accent2"/>
            </a:solidFill>
          </a:ln>
        </p:spPr>
        <p:txBody>
          <a:bodyPr wrap="square">
            <a:spAutoFit/>
          </a:bodyPr>
          <a:lstStyle/>
          <a:p>
            <a:pPr algn="ctr"/>
            <a:r>
              <a:rPr lang="el-GR" sz="2800" dirty="0" smtClean="0">
                <a:solidFill>
                  <a:schemeClr val="accent1">
                    <a:lumMod val="75000"/>
                  </a:schemeClr>
                </a:solidFill>
                <a:latin typeface="Calibri" pitchFamily="34" charset="0"/>
              </a:rPr>
              <a:t>Η υπερκεράτωση του επωνυχίου είναι η συχνότερη αλλοίωση. Κάτω από το ελεύθερο άκρο του νυχιού σχηματίζεται κιτρινόφαιη εύθρυπτη μάζα, η οποία όταν ξυστεί αποκολλάται πολύ εύκολα. Η πάχυνση του υπονυχίου υπεγείρει το νύχι και προκαλεί αποκόλληση αυτού. Η αλλοίωση του χρώματος των νυχιών είναι επίσης συχνή.</a:t>
            </a:r>
            <a:endParaRPr lang="el-GR" sz="2800" dirty="0">
              <a:solidFill>
                <a:schemeClr val="accent1">
                  <a:lumMod val="75000"/>
                </a:schemeClr>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059459" y="2084173"/>
            <a:ext cx="6647935" cy="2677656"/>
          </a:xfrm>
          <a:prstGeom prst="rect">
            <a:avLst/>
          </a:prstGeom>
          <a:solidFill>
            <a:schemeClr val="accent1">
              <a:lumMod val="20000"/>
              <a:lumOff val="80000"/>
            </a:schemeClr>
          </a:solidFill>
          <a:ln w="28575">
            <a:solidFill>
              <a:schemeClr val="accent2"/>
            </a:solidFill>
          </a:ln>
        </p:spPr>
        <p:txBody>
          <a:bodyPr wrap="square">
            <a:spAutoFit/>
          </a:bodyPr>
          <a:lstStyle/>
          <a:p>
            <a:pPr algn="ctr"/>
            <a:r>
              <a:rPr lang="el-GR" sz="2800" dirty="0" smtClean="0">
                <a:solidFill>
                  <a:schemeClr val="accent1">
                    <a:lumMod val="75000"/>
                  </a:schemeClr>
                </a:solidFill>
                <a:latin typeface="Calibri" pitchFamily="34" charset="0"/>
              </a:rPr>
              <a:t>Παρατηρούνται λευκές κηλίδες, είτε στο ελεύθερο άκρο είτε στα πλάγια άκρα του νυχιού ή σε οποιοδήποτε σημείο της επιφάνειας αυτού. Οι δυσχρωμικές κηλίδες είναι δυνατόν να είναι ευθύς εξ αρχής ή να γίνουν βραδύτερες, υποκίτρινες ή πράσινες</a:t>
            </a:r>
            <a:r>
              <a:rPr lang="el-GR" dirty="0" smtClean="0"/>
              <a:t>.</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042984" y="1935892"/>
            <a:ext cx="6647935" cy="3108543"/>
          </a:xfrm>
          <a:prstGeom prst="rect">
            <a:avLst/>
          </a:prstGeom>
          <a:solidFill>
            <a:schemeClr val="accent1">
              <a:lumMod val="20000"/>
              <a:lumOff val="80000"/>
            </a:schemeClr>
          </a:solidFill>
          <a:ln w="28575">
            <a:solidFill>
              <a:schemeClr val="accent2"/>
            </a:solidFill>
          </a:ln>
        </p:spPr>
        <p:txBody>
          <a:bodyPr wrap="square">
            <a:spAutoFit/>
          </a:bodyPr>
          <a:lstStyle/>
          <a:p>
            <a:pPr algn="ctr"/>
            <a:r>
              <a:rPr lang="el-GR" sz="2800" dirty="0" smtClean="0">
                <a:solidFill>
                  <a:schemeClr val="accent1">
                    <a:lumMod val="75000"/>
                  </a:schemeClr>
                </a:solidFill>
                <a:latin typeface="Calibri" pitchFamily="34" charset="0"/>
              </a:rPr>
              <a:t>Η καταστροφή του νυχιού δίνει στα νύχια εικόνα ανώμαλη και σκοροφαγωμένη. Ενίοτε καταστρέφεται ολόκληρο το νύχι και παραμένει η κοίτη του παχιά και ανώμαλη. Οι ανωτέρω βλάβες μπορεί να είναι μεμονωμένες, να διαδέχονται η μία την άλλη ή να συνυπάρχουν.</a:t>
            </a:r>
            <a:endParaRPr lang="el-GR" sz="2800" dirty="0">
              <a:solidFill>
                <a:schemeClr val="accent1">
                  <a:lumMod val="75000"/>
                </a:schemeClr>
              </a:solidFill>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919416" y="2032853"/>
            <a:ext cx="6606747" cy="3108543"/>
          </a:xfrm>
          <a:prstGeom prst="rect">
            <a:avLst/>
          </a:prstGeom>
          <a:solidFill>
            <a:schemeClr val="accent1">
              <a:lumMod val="20000"/>
              <a:lumOff val="80000"/>
            </a:schemeClr>
          </a:solidFill>
          <a:ln w="28575">
            <a:solidFill>
              <a:schemeClr val="accent2"/>
            </a:solidFill>
          </a:ln>
        </p:spPr>
        <p:txBody>
          <a:bodyPr wrap="square">
            <a:spAutoFit/>
          </a:bodyPr>
          <a:lstStyle/>
          <a:p>
            <a:pPr algn="ctr"/>
            <a:r>
              <a:rPr lang="el-GR" sz="2800" dirty="0" smtClean="0">
                <a:solidFill>
                  <a:schemeClr val="accent1">
                    <a:lumMod val="75000"/>
                  </a:schemeClr>
                </a:solidFill>
                <a:latin typeface="Calibri" pitchFamily="34" charset="0"/>
              </a:rPr>
              <a:t>Η ονυχία εκ κάντιντα είναι συχνότερη από την τριχοφυτική ονυχία και ενδιαφέρει περισσότερο τα νύχια των χεριών παρά των ποδιών. Συναντάται συχνότερα στις γυναίκες παρά στους άνδρες και σε ορισμένα επαγγέλματα. Είναι δυνατόν να είναι πρωτογενής η δευτερογενής.</a:t>
            </a:r>
            <a:endParaRPr lang="el-GR" sz="2800" dirty="0">
              <a:solidFill>
                <a:schemeClr val="accent1">
                  <a:lumMod val="75000"/>
                </a:schemeClr>
              </a:solidFill>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Onychomycosis: Current Trends in Diagnosis and Treatment - American Family  Physician"/>
          <p:cNvPicPr>
            <a:picLocks noChangeAspect="1" noChangeArrowheads="1"/>
          </p:cNvPicPr>
          <p:nvPr/>
        </p:nvPicPr>
        <p:blipFill>
          <a:blip r:embed="rId2"/>
          <a:srcRect/>
          <a:stretch>
            <a:fillRect/>
          </a:stretch>
        </p:blipFill>
        <p:spPr bwMode="auto">
          <a:xfrm>
            <a:off x="1764394" y="601209"/>
            <a:ext cx="6260770" cy="5556310"/>
          </a:xfrm>
          <a:prstGeom prst="rect">
            <a:avLst/>
          </a:prstGeom>
          <a:noFill/>
        </p:spPr>
      </p:pic>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143</TotalTime>
  <Words>327</Words>
  <Application>Microsoft Office PowerPoint</Application>
  <PresentationFormat>Προσαρμογή</PresentationFormat>
  <Paragraphs>31</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Facet</vt:lpstr>
      <vt:lpstr>ΟΝΥΧΟΜΥΚΗΤΙΑΣΗ  Β’ΜΕΡΟΣ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vsnt</dc:creator>
  <cp:lastModifiedBy>User</cp:lastModifiedBy>
  <cp:revision>21</cp:revision>
  <dcterms:created xsi:type="dcterms:W3CDTF">2020-03-25T11:41:55Z</dcterms:created>
  <dcterms:modified xsi:type="dcterms:W3CDTF">2022-01-19T09:46:57Z</dcterms:modified>
</cp:coreProperties>
</file>